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0"/>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430" r:id="rId18"/>
    <p:sldId id="431" r:id="rId19"/>
    <p:sldId id="432" r:id="rId20"/>
    <p:sldId id="433" r:id="rId21"/>
    <p:sldId id="434"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47" r:id="rId35"/>
    <p:sldId id="448" r:id="rId36"/>
    <p:sldId id="449" r:id="rId37"/>
    <p:sldId id="450" r:id="rId38"/>
    <p:sldId id="451" r:id="rId39"/>
    <p:sldId id="453" r:id="rId40"/>
    <p:sldId id="394" r:id="rId41"/>
    <p:sldId id="395" r:id="rId42"/>
    <p:sldId id="459" r:id="rId43"/>
    <p:sldId id="397" r:id="rId44"/>
    <p:sldId id="396" r:id="rId45"/>
    <p:sldId id="398" r:id="rId46"/>
    <p:sldId id="399" r:id="rId47"/>
    <p:sldId id="460" r:id="rId48"/>
    <p:sldId id="461" r:id="rId49"/>
    <p:sldId id="462" r:id="rId50"/>
    <p:sldId id="492" r:id="rId51"/>
    <p:sldId id="404" r:id="rId52"/>
    <p:sldId id="400" r:id="rId53"/>
    <p:sldId id="401" r:id="rId54"/>
    <p:sldId id="402" r:id="rId55"/>
    <p:sldId id="403" r:id="rId56"/>
    <p:sldId id="406" r:id="rId57"/>
    <p:sldId id="409" r:id="rId58"/>
    <p:sldId id="410" r:id="rId59"/>
    <p:sldId id="463" r:id="rId60"/>
    <p:sldId id="464" r:id="rId61"/>
    <p:sldId id="465" r:id="rId62"/>
    <p:sldId id="411" r:id="rId63"/>
    <p:sldId id="466" r:id="rId64"/>
    <p:sldId id="467" r:id="rId65"/>
    <p:sldId id="468" r:id="rId66"/>
    <p:sldId id="469" r:id="rId67"/>
    <p:sldId id="412" r:id="rId68"/>
    <p:sldId id="493" r:id="rId69"/>
    <p:sldId id="413" r:id="rId70"/>
    <p:sldId id="470" r:id="rId71"/>
    <p:sldId id="471" r:id="rId72"/>
    <p:sldId id="472" r:id="rId73"/>
    <p:sldId id="473" r:id="rId74"/>
    <p:sldId id="474" r:id="rId75"/>
    <p:sldId id="475" r:id="rId76"/>
    <p:sldId id="476" r:id="rId77"/>
    <p:sldId id="477" r:id="rId78"/>
    <p:sldId id="478" r:id="rId79"/>
    <p:sldId id="482" r:id="rId80"/>
    <p:sldId id="479" r:id="rId81"/>
    <p:sldId id="480" r:id="rId82"/>
    <p:sldId id="481" r:id="rId83"/>
    <p:sldId id="483" r:id="rId84"/>
    <p:sldId id="484" r:id="rId85"/>
    <p:sldId id="485" r:id="rId86"/>
    <p:sldId id="486" r:id="rId87"/>
    <p:sldId id="487" r:id="rId88"/>
    <p:sldId id="488" r:id="rId89"/>
    <p:sldId id="489" r:id="rId90"/>
    <p:sldId id="491" r:id="rId91"/>
    <p:sldId id="414" r:id="rId92"/>
    <p:sldId id="415" r:id="rId93"/>
    <p:sldId id="494" r:id="rId94"/>
    <p:sldId id="495" r:id="rId95"/>
    <p:sldId id="496" r:id="rId96"/>
    <p:sldId id="497" r:id="rId97"/>
    <p:sldId id="498" r:id="rId98"/>
    <p:sldId id="499" r:id="rId99"/>
    <p:sldId id="500" r:id="rId100"/>
    <p:sldId id="501" r:id="rId101"/>
    <p:sldId id="502" r:id="rId102"/>
    <p:sldId id="416" r:id="rId103"/>
    <p:sldId id="454" r:id="rId104"/>
    <p:sldId id="505" r:id="rId105"/>
    <p:sldId id="507" r:id="rId106"/>
    <p:sldId id="506" r:id="rId107"/>
    <p:sldId id="503" r:id="rId108"/>
    <p:sldId id="504" r:id="rId109"/>
    <p:sldId id="508" r:id="rId110"/>
    <p:sldId id="509" r:id="rId111"/>
    <p:sldId id="510" r:id="rId112"/>
    <p:sldId id="511" r:id="rId113"/>
    <p:sldId id="512" r:id="rId114"/>
    <p:sldId id="513" r:id="rId115"/>
    <p:sldId id="514" r:id="rId116"/>
    <p:sldId id="515" r:id="rId117"/>
    <p:sldId id="516" r:id="rId118"/>
    <p:sldId id="517" r:id="rId119"/>
    <p:sldId id="518" r:id="rId120"/>
    <p:sldId id="458" r:id="rId121"/>
    <p:sldId id="457" r:id="rId122"/>
    <p:sldId id="455" r:id="rId123"/>
    <p:sldId id="456" r:id="rId124"/>
    <p:sldId id="418" r:id="rId125"/>
    <p:sldId id="419" r:id="rId126"/>
    <p:sldId id="519" r:id="rId127"/>
    <p:sldId id="420" r:id="rId128"/>
    <p:sldId id="421" r:id="rId129"/>
    <p:sldId id="422" r:id="rId130"/>
    <p:sldId id="423" r:id="rId131"/>
    <p:sldId id="520" r:id="rId132"/>
    <p:sldId id="425" r:id="rId133"/>
    <p:sldId id="426" r:id="rId134"/>
    <p:sldId id="427" r:id="rId135"/>
    <p:sldId id="428" r:id="rId136"/>
    <p:sldId id="521" r:id="rId137"/>
    <p:sldId id="522" r:id="rId138"/>
    <p:sldId id="523" r:id="rId139"/>
    <p:sldId id="524" r:id="rId140"/>
    <p:sldId id="417" r:id="rId141"/>
    <p:sldId id="525" r:id="rId142"/>
    <p:sldId id="526" r:id="rId143"/>
    <p:sldId id="452" r:id="rId144"/>
    <p:sldId id="343" r:id="rId145"/>
    <p:sldId id="380" r:id="rId146"/>
    <p:sldId id="344" r:id="rId147"/>
    <p:sldId id="345" r:id="rId148"/>
    <p:sldId id="346" r:id="rId149"/>
    <p:sldId id="347" r:id="rId150"/>
    <p:sldId id="348" r:id="rId151"/>
    <p:sldId id="349" r:id="rId152"/>
    <p:sldId id="350" r:id="rId153"/>
    <p:sldId id="351" r:id="rId154"/>
    <p:sldId id="352" r:id="rId155"/>
    <p:sldId id="353" r:id="rId156"/>
    <p:sldId id="354" r:id="rId157"/>
    <p:sldId id="355" r:id="rId158"/>
    <p:sldId id="356" r:id="rId159"/>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4C"/>
    <a:srgbClr val="8BC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8" autoAdjust="0"/>
    <p:restoredTop sz="79710" autoAdjust="0"/>
  </p:normalViewPr>
  <p:slideViewPr>
    <p:cSldViewPr>
      <p:cViewPr varScale="1">
        <p:scale>
          <a:sx n="93" d="100"/>
          <a:sy n="93" d="100"/>
        </p:scale>
        <p:origin x="186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3.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image" Target="../media/image10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7137" cy="512222"/>
          </a:xfrm>
          <a:prstGeom prst="rect">
            <a:avLst/>
          </a:prstGeom>
        </p:spPr>
        <p:txBody>
          <a:bodyPr vert="horz" lIns="94759" tIns="47380" rIns="94759" bIns="47380" rtlCol="0"/>
          <a:lstStyle>
            <a:lvl1pPr algn="l">
              <a:defRPr sz="1200"/>
            </a:lvl1pPr>
          </a:lstStyle>
          <a:p>
            <a:endParaRPr lang="zh-TW" altLang="en-US"/>
          </a:p>
        </p:txBody>
      </p:sp>
      <p:sp>
        <p:nvSpPr>
          <p:cNvPr id="3" name="日期版面配置區 2"/>
          <p:cNvSpPr>
            <a:spLocks noGrp="1"/>
          </p:cNvSpPr>
          <p:nvPr>
            <p:ph type="dt" idx="1"/>
          </p:nvPr>
        </p:nvSpPr>
        <p:spPr>
          <a:xfrm>
            <a:off x="4020506" y="0"/>
            <a:ext cx="3077137" cy="512222"/>
          </a:xfrm>
          <a:prstGeom prst="rect">
            <a:avLst/>
          </a:prstGeom>
        </p:spPr>
        <p:txBody>
          <a:bodyPr vert="horz" lIns="94759" tIns="47380" rIns="94759" bIns="47380" rtlCol="0"/>
          <a:lstStyle>
            <a:lvl1pPr algn="r">
              <a:defRPr sz="1200"/>
            </a:lvl1pPr>
          </a:lstStyle>
          <a:p>
            <a:fld id="{3884BB79-1D64-4462-96B3-115CE533B62C}" type="datetimeFigureOut">
              <a:rPr lang="zh-TW" altLang="en-US" smtClean="0"/>
              <a:t>2017/11/5</a:t>
            </a:fld>
            <a:endParaRPr lang="zh-TW" altLang="en-US"/>
          </a:p>
        </p:txBody>
      </p:sp>
      <p:sp>
        <p:nvSpPr>
          <p:cNvPr id="4" name="投影片圖像版面配置區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endParaRPr lang="zh-TW" altLang="en-US"/>
          </a:p>
        </p:txBody>
      </p:sp>
      <p:sp>
        <p:nvSpPr>
          <p:cNvPr id="5" name="備忘稿版面配置區 4"/>
          <p:cNvSpPr>
            <a:spLocks noGrp="1"/>
          </p:cNvSpPr>
          <p:nvPr>
            <p:ph type="body" sz="quarter" idx="3"/>
          </p:nvPr>
        </p:nvSpPr>
        <p:spPr>
          <a:xfrm>
            <a:off x="709599" y="4862015"/>
            <a:ext cx="5680103" cy="4605085"/>
          </a:xfrm>
          <a:prstGeom prst="rect">
            <a:avLst/>
          </a:prstGeom>
        </p:spPr>
        <p:txBody>
          <a:bodyPr vert="horz" lIns="94759" tIns="47380" rIns="94759" bIns="4738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720755"/>
            <a:ext cx="3077137" cy="512222"/>
          </a:xfrm>
          <a:prstGeom prst="rect">
            <a:avLst/>
          </a:prstGeom>
        </p:spPr>
        <p:txBody>
          <a:bodyPr vert="horz" lIns="94759" tIns="47380" rIns="94759" bIns="4738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020506" y="9720755"/>
            <a:ext cx="3077137" cy="512222"/>
          </a:xfrm>
          <a:prstGeom prst="rect">
            <a:avLst/>
          </a:prstGeom>
        </p:spPr>
        <p:txBody>
          <a:bodyPr vert="horz" lIns="94759" tIns="47380" rIns="94759" bIns="47380" rtlCol="0" anchor="b"/>
          <a:lstStyle>
            <a:lvl1pPr algn="r">
              <a:defRPr sz="1200"/>
            </a:lvl1pPr>
          </a:lstStyle>
          <a:p>
            <a:fld id="{4A8043B2-447E-4ED6-A21D-578071228552}" type="slidenum">
              <a:rPr lang="zh-TW" altLang="en-US" smtClean="0"/>
              <a:t>‹#›</a:t>
            </a:fld>
            <a:endParaRPr lang="zh-TW" altLang="en-US"/>
          </a:p>
        </p:txBody>
      </p:sp>
    </p:spTree>
    <p:extLst>
      <p:ext uri="{BB962C8B-B14F-4D97-AF65-F5344CB8AC3E}">
        <p14:creationId xmlns:p14="http://schemas.microsoft.com/office/powerpoint/2010/main" val="274435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http://www.ankaka.com/intelligent-robot-vacuum-cleaner-with-wireless-ip-camera-wifi-ip-camera_p1165.html" TargetMode="External"/><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IoT</a:t>
            </a:r>
            <a:r>
              <a:rPr lang="en-US" altLang="zh-TW" dirty="0" smtClean="0"/>
              <a:t>/M2M </a:t>
            </a:r>
            <a:r>
              <a:rPr lang="zh-TW" altLang="en-US" dirty="0" smtClean="0"/>
              <a:t>域網</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a:t>
            </a:fld>
            <a:endParaRPr lang="zh-TW" altLang="en-US"/>
          </a:p>
        </p:txBody>
      </p:sp>
    </p:spTree>
    <p:extLst>
      <p:ext uri="{BB962C8B-B14F-4D97-AF65-F5344CB8AC3E}">
        <p14:creationId xmlns:p14="http://schemas.microsoft.com/office/powerpoint/2010/main" val="221129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超音波感測器</a:t>
            </a:r>
            <a:r>
              <a:rPr lang="zh-TW" altLang="en-US" baseline="0" dirty="0" smtClean="0"/>
              <a:t>     圖型化</a:t>
            </a:r>
            <a:r>
              <a:rPr lang="en-US" altLang="zh-TW" baseline="0" dirty="0" smtClean="0"/>
              <a:t>LCD</a:t>
            </a:r>
            <a:r>
              <a:rPr lang="zh-TW" altLang="en-US" baseline="0" dirty="0" smtClean="0"/>
              <a:t>顯示器     瓦斯感測器     紅外線動作感測器</a:t>
            </a:r>
            <a:endParaRPr lang="en-US" altLang="zh-TW" baseline="0" dirty="0" smtClean="0"/>
          </a:p>
          <a:p>
            <a:endParaRPr lang="en-US" altLang="zh-TW" baseline="0" dirty="0" smtClean="0"/>
          </a:p>
          <a:p>
            <a:r>
              <a:rPr lang="en-US" altLang="zh-TW" baseline="0" dirty="0" smtClean="0"/>
              <a:t>16 </a:t>
            </a:r>
            <a:r>
              <a:rPr lang="zh-TW" altLang="en-US" baseline="0" dirty="0" smtClean="0"/>
              <a:t>腳位</a:t>
            </a:r>
            <a:r>
              <a:rPr lang="en-US" altLang="zh-TW" baseline="0" dirty="0" smtClean="0"/>
              <a:t>LCD </a:t>
            </a:r>
            <a:r>
              <a:rPr lang="zh-TW" altLang="en-US" baseline="0" dirty="0" smtClean="0"/>
              <a:t>模組      </a:t>
            </a:r>
            <a:r>
              <a:rPr lang="en-US" altLang="zh-TW" baseline="0" dirty="0" err="1" smtClean="0"/>
              <a:t>Xbee</a:t>
            </a:r>
            <a:r>
              <a:rPr lang="en-US" altLang="zh-TW" baseline="0" dirty="0" smtClean="0"/>
              <a:t> </a:t>
            </a:r>
            <a:r>
              <a:rPr lang="zh-TW" altLang="en-US" baseline="0" dirty="0" smtClean="0"/>
              <a:t>有線天線       </a:t>
            </a:r>
            <a:r>
              <a:rPr lang="en-US" altLang="zh-TW" baseline="0" dirty="0" smtClean="0"/>
              <a:t>6</a:t>
            </a:r>
            <a:r>
              <a:rPr lang="zh-TW" altLang="en-US" baseline="0" dirty="0" smtClean="0"/>
              <a:t>克塑膠伺服馬達</a:t>
            </a:r>
            <a:endParaRPr lang="zh-TW" altLang="en-US" dirty="0"/>
          </a:p>
        </p:txBody>
      </p:sp>
    </p:spTree>
    <p:extLst>
      <p:ext uri="{BB962C8B-B14F-4D97-AF65-F5344CB8AC3E}">
        <p14:creationId xmlns:p14="http://schemas.microsoft.com/office/powerpoint/2010/main" val="272692794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This is the approach use by Apple's iBeacon, for example, which inserts a custom payload in the main advertising packet, using the </a:t>
            </a:r>
            <a:r>
              <a:rPr lang="en-US" altLang="zh-TW" sz="1200" b="1" i="0" kern="1200" dirty="0" smtClean="0">
                <a:solidFill>
                  <a:schemeClr val="tx1"/>
                </a:solidFill>
                <a:effectLst/>
                <a:latin typeface="+mn-lt"/>
                <a:ea typeface="+mn-ea"/>
                <a:cs typeface="+mn-cs"/>
              </a:rPr>
              <a:t>Manufacturer Specific Data </a:t>
            </a:r>
            <a:r>
              <a:rPr lang="en-US" altLang="zh-TW" sz="1200" b="0" i="0" kern="1200" dirty="0" smtClean="0">
                <a:solidFill>
                  <a:schemeClr val="tx1"/>
                </a:solidFill>
                <a:effectLst/>
                <a:latin typeface="+mn-lt"/>
                <a:ea typeface="+mn-ea"/>
                <a:cs typeface="+mn-cs"/>
              </a:rPr>
              <a:t>field.</a:t>
            </a:r>
          </a:p>
          <a:p>
            <a:endParaRPr lang="en-US" altLang="zh-TW" dirty="0" smtClean="0"/>
          </a:p>
          <a:p>
            <a:r>
              <a:rPr lang="zh-TW" altLang="en-US" dirty="0" smtClean="0"/>
              <a:t>一旦你在外圍設備和中央設備之間建立連接，廣告進程通常會停止，您通常將無法再發送廣播數據包，</a:t>
            </a:r>
          </a:p>
          <a:p>
            <a:r>
              <a:rPr lang="zh-TW" altLang="en-US" dirty="0" smtClean="0"/>
              <a:t>並且您將使用</a:t>
            </a:r>
            <a:r>
              <a:rPr lang="en-US" altLang="zh-TW" dirty="0" smtClean="0"/>
              <a:t>GATT</a:t>
            </a:r>
            <a:r>
              <a:rPr lang="zh-TW" altLang="en-US" dirty="0" smtClean="0"/>
              <a:t>服務和特性在雙向進行通信。</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130</a:t>
            </a:fld>
            <a:endParaRPr lang="zh-TW" altLang="en-US"/>
          </a:p>
        </p:txBody>
      </p:sp>
    </p:spTree>
    <p:extLst>
      <p:ext uri="{BB962C8B-B14F-4D97-AF65-F5344CB8AC3E}">
        <p14:creationId xmlns:p14="http://schemas.microsoft.com/office/powerpoint/2010/main" val="385972876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一旦你在外圍設備和中央設備之間建立連接，廣告進程通常會停止，您通常將無法再發送廣播數據包，</a:t>
            </a:r>
          </a:p>
          <a:p>
            <a:r>
              <a:rPr lang="zh-TW" altLang="en-US" dirty="0" smtClean="0"/>
              <a:t>並且您將使用</a:t>
            </a:r>
            <a:r>
              <a:rPr lang="en-US" altLang="zh-TW" dirty="0" smtClean="0"/>
              <a:t>GATT</a:t>
            </a:r>
            <a:r>
              <a:rPr lang="zh-TW" altLang="en-US" dirty="0" smtClean="0"/>
              <a:t>服務和特性在雙向進行通信。</a:t>
            </a:r>
          </a:p>
          <a:p>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131</a:t>
            </a:fld>
            <a:endParaRPr lang="zh-TW" altLang="en-US"/>
          </a:p>
        </p:txBody>
      </p:sp>
    </p:spTree>
    <p:extLst>
      <p:ext uri="{BB962C8B-B14F-4D97-AF65-F5344CB8AC3E}">
        <p14:creationId xmlns:p14="http://schemas.microsoft.com/office/powerpoint/2010/main" val="329901856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使用</a:t>
            </a:r>
            <a:r>
              <a:rPr lang="en-US" altLang="zh-TW" dirty="0" smtClean="0"/>
              <a:t>GATT</a:t>
            </a:r>
            <a:r>
              <a:rPr lang="zh-TW" altLang="en-US" dirty="0" smtClean="0"/>
              <a:t>，連接是獨占的。 即</a:t>
            </a:r>
            <a:r>
              <a:rPr lang="en-US" altLang="zh-TW" dirty="0" smtClean="0"/>
              <a:t>BLE</a:t>
            </a:r>
            <a:r>
              <a:rPr lang="zh-TW" altLang="en-US" dirty="0" smtClean="0"/>
              <a:t>外設只能一次連接到一個中央設備（手機等）。</a:t>
            </a:r>
          </a:p>
          <a:p>
            <a:r>
              <a:rPr lang="zh-TW" altLang="en-US" dirty="0" smtClean="0"/>
              <a:t>一旦外圍設備連接到中央設備，它將停止廣播自己</a:t>
            </a:r>
            <a:r>
              <a:rPr lang="en-US" altLang="zh-TW" dirty="0" smtClean="0"/>
              <a:t>(advertise)</a:t>
            </a:r>
            <a:r>
              <a:rPr lang="zh-TW" altLang="en-US" dirty="0" smtClean="0"/>
              <a:t>，並且其它設備將不再能夠看到它或連接到它，直到現有連接斷開。</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132</a:t>
            </a:fld>
            <a:endParaRPr lang="zh-TW" altLang="en-US"/>
          </a:p>
        </p:txBody>
      </p:sp>
    </p:spTree>
    <p:extLst>
      <p:ext uri="{BB962C8B-B14F-4D97-AF65-F5344CB8AC3E}">
        <p14:creationId xmlns:p14="http://schemas.microsoft.com/office/powerpoint/2010/main" val="219924842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外設只能連接到中央設備，但中央設備可以連接到</a:t>
            </a:r>
            <a:r>
              <a:rPr lang="en-US" altLang="zh-TW" dirty="0" smtClean="0"/>
              <a:t>7</a:t>
            </a:r>
            <a:r>
              <a:rPr lang="zh-TW" altLang="en-US" dirty="0" smtClean="0"/>
              <a:t>個外設。 </a:t>
            </a:r>
            <a:endParaRPr lang="en-US" altLang="zh-TW" dirty="0" smtClean="0"/>
          </a:p>
          <a:p>
            <a:r>
              <a:rPr lang="zh-TW" altLang="en-US" dirty="0" smtClean="0"/>
              <a:t>一旦在外圍設備和中央設備之間建立連接設備，通信可以在兩個方向上發生。</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133</a:t>
            </a:fld>
            <a:endParaRPr lang="zh-TW" altLang="en-US"/>
          </a:p>
        </p:txBody>
      </p:sp>
    </p:spTree>
    <p:extLst>
      <p:ext uri="{BB962C8B-B14F-4D97-AF65-F5344CB8AC3E}">
        <p14:creationId xmlns:p14="http://schemas.microsoft.com/office/powerpoint/2010/main" val="387190043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客戶端：通常向</a:t>
            </a:r>
            <a:r>
              <a:rPr lang="en-US" altLang="zh-TW" dirty="0" smtClean="0"/>
              <a:t>GATT</a:t>
            </a:r>
            <a:r>
              <a:rPr lang="zh-TW" altLang="en-US" dirty="0" smtClean="0"/>
              <a:t>服務器發送請求。 客戶端可以讀取和</a:t>
            </a:r>
            <a:r>
              <a:rPr lang="en-US" altLang="zh-TW" dirty="0" smtClean="0"/>
              <a:t>/</a:t>
            </a:r>
            <a:r>
              <a:rPr lang="zh-TW" altLang="en-US" dirty="0" smtClean="0"/>
              <a:t>或寫入在服務器中找到的屬性。</a:t>
            </a:r>
          </a:p>
          <a:p>
            <a:r>
              <a:rPr lang="en-US" altLang="zh-TW" dirty="0" smtClean="0"/>
              <a:t>.</a:t>
            </a:r>
            <a:r>
              <a:rPr lang="zh-TW" altLang="en-US" dirty="0" smtClean="0"/>
              <a:t>伺服器：伺服器的主要角色之一是存儲屬性。 一旦客戶端發出請求，伺服器必須使屬性可用。</a:t>
            </a:r>
          </a:p>
          <a:p>
            <a:r>
              <a:rPr lang="en-US" altLang="zh-TW" dirty="0" smtClean="0"/>
              <a:t>.</a:t>
            </a:r>
            <a:r>
              <a:rPr lang="zh-TW" altLang="en-US" dirty="0" smtClean="0"/>
              <a:t>物聯網設備稱為</a:t>
            </a:r>
            <a:r>
              <a:rPr lang="en-US" altLang="zh-TW" dirty="0" smtClean="0"/>
              <a:t>GATT</a:t>
            </a:r>
            <a:r>
              <a:rPr lang="zh-TW" altLang="en-US" dirty="0" smtClean="0"/>
              <a:t>服務器，它保存</a:t>
            </a:r>
            <a:r>
              <a:rPr lang="en-US" altLang="zh-TW" dirty="0" smtClean="0"/>
              <a:t>ATT</a:t>
            </a:r>
            <a:r>
              <a:rPr lang="zh-TW" altLang="en-US" dirty="0" smtClean="0"/>
              <a:t>查找數據和服務和特性定義，</a:t>
            </a:r>
            <a:r>
              <a:rPr lang="en-US" altLang="zh-TW" dirty="0" smtClean="0"/>
              <a:t>GATT</a:t>
            </a:r>
            <a:r>
              <a:rPr lang="zh-TW" altLang="en-US" dirty="0" smtClean="0"/>
              <a:t>客戶端（智能手機</a:t>
            </a:r>
            <a:r>
              <a:rPr lang="en-US" altLang="zh-TW" dirty="0" smtClean="0"/>
              <a:t>/</a:t>
            </a:r>
            <a:r>
              <a:rPr lang="zh-TW" altLang="en-US" dirty="0" smtClean="0"/>
              <a:t>平板電腦）向此伺服器發送請求。</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134</a:t>
            </a:fld>
            <a:endParaRPr lang="zh-TW" altLang="en-US"/>
          </a:p>
        </p:txBody>
      </p:sp>
    </p:spTree>
    <p:extLst>
      <p:ext uri="{BB962C8B-B14F-4D97-AF65-F5344CB8AC3E}">
        <p14:creationId xmlns:p14="http://schemas.microsoft.com/office/powerpoint/2010/main" val="97238725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 </a:t>
            </a:r>
            <a:r>
              <a:rPr lang="zh-TW" altLang="en-US" dirty="0" smtClean="0"/>
              <a:t>所有事務由主設備啟動，即</a:t>
            </a:r>
            <a:r>
              <a:rPr lang="en-US" altLang="zh-TW" dirty="0" smtClean="0"/>
              <a:t>GATT</a:t>
            </a:r>
            <a:r>
              <a:rPr lang="zh-TW" altLang="en-US" dirty="0" smtClean="0"/>
              <a:t>客戶端。</a:t>
            </a:r>
            <a:r>
              <a:rPr lang="en-US" altLang="zh-TW" dirty="0" smtClean="0"/>
              <a:t>GATT</a:t>
            </a:r>
            <a:r>
              <a:rPr lang="zh-TW" altLang="en-US" dirty="0" smtClean="0"/>
              <a:t>客戶端從子設備</a:t>
            </a:r>
            <a:r>
              <a:rPr lang="en-US" altLang="zh-TW" dirty="0" smtClean="0"/>
              <a:t>(GATT</a:t>
            </a:r>
            <a:r>
              <a:rPr lang="zh-TW" altLang="en-US" dirty="0" smtClean="0"/>
              <a:t>服務器</a:t>
            </a:r>
            <a:r>
              <a:rPr lang="en-US" altLang="zh-TW" dirty="0" smtClean="0"/>
              <a:t>)</a:t>
            </a:r>
            <a:r>
              <a:rPr lang="zh-TW" altLang="en-US" dirty="0" smtClean="0"/>
              <a:t>接收回應。</a:t>
            </a:r>
          </a:p>
          <a:p>
            <a:r>
              <a:rPr lang="en-US" altLang="zh-TW" dirty="0" smtClean="0"/>
              <a:t>. </a:t>
            </a:r>
            <a:r>
              <a:rPr lang="zh-TW" altLang="en-US" dirty="0" smtClean="0"/>
              <a:t>當建立連接時，外圍設備將向中央設備提出“連接間隔”，並且中央設備將嘗試重連每個連接間隔以查看是否有任何可用的新數據等。</a:t>
            </a:r>
          </a:p>
          <a:p>
            <a:r>
              <a:rPr lang="en-US" altLang="zh-TW" dirty="0" smtClean="0"/>
              <a:t>. </a:t>
            </a:r>
            <a:r>
              <a:rPr lang="zh-TW" altLang="en-US" dirty="0" smtClean="0"/>
              <a:t>下圖說明了外設（</a:t>
            </a:r>
            <a:r>
              <a:rPr lang="en-US" altLang="zh-TW" dirty="0" smtClean="0"/>
              <a:t>GATT</a:t>
            </a:r>
            <a:r>
              <a:rPr lang="zh-TW" altLang="en-US" dirty="0" smtClean="0"/>
              <a:t>服務器）和中央設備（</a:t>
            </a:r>
            <a:r>
              <a:rPr lang="en-US" altLang="zh-TW" dirty="0" smtClean="0"/>
              <a:t>GATT</a:t>
            </a:r>
            <a:r>
              <a:rPr lang="zh-TW" altLang="en-US" dirty="0" smtClean="0"/>
              <a:t>客戶端）之間的數據交換過程，每個事務由主設備啟動：</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135</a:t>
            </a:fld>
            <a:endParaRPr lang="zh-TW" altLang="en-US"/>
          </a:p>
        </p:txBody>
      </p:sp>
    </p:spTree>
    <p:extLst>
      <p:ext uri="{BB962C8B-B14F-4D97-AF65-F5344CB8AC3E}">
        <p14:creationId xmlns:p14="http://schemas.microsoft.com/office/powerpoint/2010/main" val="188139248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 GATT</a:t>
            </a:r>
            <a:r>
              <a:rPr lang="zh-TW" altLang="en-US" dirty="0" smtClean="0"/>
              <a:t>是通用屬性配置文件的縮寫。</a:t>
            </a:r>
          </a:p>
          <a:p>
            <a:r>
              <a:rPr lang="en-US" altLang="zh-TW" dirty="0" smtClean="0"/>
              <a:t>. </a:t>
            </a:r>
            <a:r>
              <a:rPr lang="zh-TW" altLang="en-US" dirty="0" smtClean="0"/>
              <a:t>它定義了兩個藍牙低功耗設備使用稱為服務和特性的概念來回傳輸數據的方式。</a:t>
            </a:r>
          </a:p>
          <a:p>
            <a:r>
              <a:rPr lang="en-US" altLang="zh-TW" dirty="0" smtClean="0"/>
              <a:t>. </a:t>
            </a:r>
            <a:r>
              <a:rPr lang="zh-TW" altLang="en-US" dirty="0" smtClean="0"/>
              <a:t>它使用稱為屬性協議（</a:t>
            </a:r>
            <a:r>
              <a:rPr lang="en-US" altLang="zh-TW" dirty="0" smtClean="0"/>
              <a:t>ATT</a:t>
            </a:r>
            <a:r>
              <a:rPr lang="zh-TW" altLang="en-US" dirty="0" smtClean="0"/>
              <a:t>）的通用數據協議，該協議用於在簡單查表中存儲服務，特性和相關數據，使用表中每個條目的</a:t>
            </a:r>
            <a:r>
              <a:rPr lang="en-US" altLang="zh-TW" dirty="0" smtClean="0"/>
              <a:t>16</a:t>
            </a:r>
            <a:r>
              <a:rPr lang="zh-TW" altLang="en-US" dirty="0" smtClean="0"/>
              <a:t>位元的</a:t>
            </a:r>
            <a:r>
              <a:rPr lang="en-US" altLang="zh-TW" dirty="0" smtClean="0"/>
              <a:t>ID</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136</a:t>
            </a:fld>
            <a:endParaRPr lang="zh-TW" altLang="en-US"/>
          </a:p>
        </p:txBody>
      </p:sp>
    </p:spTree>
    <p:extLst>
      <p:ext uri="{BB962C8B-B14F-4D97-AF65-F5344CB8AC3E}">
        <p14:creationId xmlns:p14="http://schemas.microsoft.com/office/powerpoint/2010/main" val="34677359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BLE</a:t>
            </a:r>
            <a:r>
              <a:rPr lang="zh-TW" altLang="en-US" dirty="0" smtClean="0"/>
              <a:t>中的</a:t>
            </a:r>
            <a:r>
              <a:rPr lang="en-US" altLang="zh-TW" dirty="0" smtClean="0"/>
              <a:t>GATT</a:t>
            </a:r>
            <a:r>
              <a:rPr lang="zh-TW" altLang="en-US" dirty="0" smtClean="0"/>
              <a:t>是基於高階、嵌套的物件，為配置文件，服務和特性。</a:t>
            </a:r>
            <a:endParaRPr lang="en-US" altLang="zh-TW" dirty="0" smtClean="0"/>
          </a:p>
          <a:p>
            <a:endParaRPr lang="en-US" altLang="zh-TW" dirty="0" smtClean="0"/>
          </a:p>
          <a:p>
            <a:r>
              <a:rPr lang="en-US" altLang="zh-TW" dirty="0" smtClean="0"/>
              <a:t>.</a:t>
            </a:r>
            <a:r>
              <a:rPr lang="zh-TW" altLang="en-US" dirty="0" smtClean="0"/>
              <a:t>配置文件：這只是由藍芽</a:t>
            </a:r>
            <a:r>
              <a:rPr lang="en-US" altLang="zh-TW" dirty="0" smtClean="0"/>
              <a:t>SIG</a:t>
            </a:r>
            <a:r>
              <a:rPr lang="zh-TW" altLang="en-US" dirty="0" smtClean="0"/>
              <a:t>或外圍設計師編制的服務的預定義集合。</a:t>
            </a:r>
          </a:p>
          <a:p>
            <a:r>
              <a:rPr lang="en-US" altLang="zh-TW" dirty="0" smtClean="0"/>
              <a:t>.</a:t>
            </a:r>
            <a:r>
              <a:rPr lang="zh-TW" altLang="en-US" dirty="0" smtClean="0"/>
              <a:t>服務：包含稱為特性的特定數據塊。 服務可以具有一個或多個特徵，並且每個服務通過稱為</a:t>
            </a:r>
            <a:r>
              <a:rPr lang="en-US" altLang="zh-TW" dirty="0" smtClean="0"/>
              <a:t>UUID</a:t>
            </a:r>
            <a:r>
              <a:rPr lang="zh-TW" altLang="en-US" dirty="0" smtClean="0"/>
              <a:t>的唯一數字</a:t>
            </a:r>
            <a:r>
              <a:rPr lang="en-US" altLang="zh-TW" dirty="0" smtClean="0"/>
              <a:t>ID</a:t>
            </a:r>
            <a:r>
              <a:rPr lang="zh-TW" altLang="en-US" dirty="0" smtClean="0"/>
              <a:t>將自身與其他服務區分開。</a:t>
            </a:r>
          </a:p>
          <a:p>
            <a:r>
              <a:rPr lang="en-US" altLang="zh-TW" dirty="0" smtClean="0"/>
              <a:t>.</a:t>
            </a:r>
            <a:r>
              <a:rPr lang="zh-TW" altLang="en-US" dirty="0" smtClean="0"/>
              <a:t>特性：封裝為單個數據點。 與服務類似，每個特性都有一個事先定義的</a:t>
            </a:r>
            <a:r>
              <a:rPr lang="en-US" altLang="zh-TW" dirty="0" smtClean="0"/>
              <a:t>UUID</a:t>
            </a:r>
            <a:r>
              <a:rPr lang="zh-TW" altLang="en-US" dirty="0" smtClean="0"/>
              <a:t>。 用於將數據發送回</a:t>
            </a:r>
            <a:r>
              <a:rPr lang="en-US" altLang="zh-TW" dirty="0" smtClean="0"/>
              <a:t>BLE</a:t>
            </a:r>
            <a:r>
              <a:rPr lang="zh-TW" altLang="en-US" dirty="0" smtClean="0"/>
              <a:t>外設。</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137</a:t>
            </a:fld>
            <a:endParaRPr lang="zh-TW" altLang="en-US"/>
          </a:p>
        </p:txBody>
      </p:sp>
    </p:spTree>
    <p:extLst>
      <p:ext uri="{BB962C8B-B14F-4D97-AF65-F5344CB8AC3E}">
        <p14:creationId xmlns:p14="http://schemas.microsoft.com/office/powerpoint/2010/main" val="181984448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ZigBee</a:t>
            </a:r>
            <a:r>
              <a:rPr lang="zh-TW" altLang="en-US" dirty="0" smtClean="0"/>
              <a:t>，藍芽和</a:t>
            </a:r>
            <a:r>
              <a:rPr lang="en-US" altLang="zh-TW" dirty="0" smtClean="0"/>
              <a:t>BLE</a:t>
            </a:r>
            <a:r>
              <a:rPr lang="zh-TW" altLang="en-US" dirty="0" smtClean="0"/>
              <a:t>之間的比較</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140</a:t>
            </a:fld>
            <a:endParaRPr lang="zh-TW" altLang="en-US"/>
          </a:p>
        </p:txBody>
      </p:sp>
    </p:spTree>
    <p:extLst>
      <p:ext uri="{BB962C8B-B14F-4D97-AF65-F5344CB8AC3E}">
        <p14:creationId xmlns:p14="http://schemas.microsoft.com/office/powerpoint/2010/main" val="334305722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ZigBee</a:t>
            </a:r>
            <a:r>
              <a:rPr lang="zh-TW" altLang="en-US" dirty="0" smtClean="0"/>
              <a:t>，藍芽和</a:t>
            </a:r>
            <a:r>
              <a:rPr lang="en-US" altLang="zh-TW" dirty="0" smtClean="0"/>
              <a:t>BLE</a:t>
            </a:r>
            <a:r>
              <a:rPr lang="zh-TW" altLang="en-US" dirty="0" smtClean="0"/>
              <a:t>之間的比較</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141</a:t>
            </a:fld>
            <a:endParaRPr lang="zh-TW" altLang="en-US"/>
          </a:p>
        </p:txBody>
      </p:sp>
    </p:spTree>
    <p:extLst>
      <p:ext uri="{BB962C8B-B14F-4D97-AF65-F5344CB8AC3E}">
        <p14:creationId xmlns:p14="http://schemas.microsoft.com/office/powerpoint/2010/main" val="460138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mtClean="0"/>
              <a:t>繼電模組</a:t>
            </a:r>
            <a:r>
              <a:rPr lang="zh-TW" altLang="en-US" baseline="0" smtClean="0"/>
              <a:t>      </a:t>
            </a:r>
            <a:r>
              <a:rPr lang="en-US" altLang="zh-TW" baseline="0" smtClean="0"/>
              <a:t>PS2</a:t>
            </a:r>
            <a:r>
              <a:rPr lang="zh-TW" altLang="en-US" baseline="0" smtClean="0"/>
              <a:t>類比搖捍旋紐       </a:t>
            </a:r>
            <a:r>
              <a:rPr lang="en-US" altLang="zh-TW" baseline="0" smtClean="0"/>
              <a:t>LED </a:t>
            </a:r>
            <a:r>
              <a:rPr lang="zh-TW" altLang="en-US" baseline="0" smtClean="0"/>
              <a:t>數位指示器</a:t>
            </a:r>
            <a:endParaRPr lang="en-US" altLang="zh-TW" baseline="0" smtClean="0"/>
          </a:p>
          <a:p>
            <a:r>
              <a:rPr lang="en-US" altLang="zh-TW" baseline="0" smtClean="0"/>
              <a:t>RFID </a:t>
            </a:r>
            <a:r>
              <a:rPr lang="zh-TW" altLang="en-US" baseline="0" smtClean="0"/>
              <a:t>卡片接收器     水位感測器        計步馬達</a:t>
            </a:r>
            <a:endParaRPr lang="zh-TW" altLang="en-US"/>
          </a:p>
        </p:txBody>
      </p:sp>
    </p:spTree>
    <p:extLst>
      <p:ext uri="{BB962C8B-B14F-4D97-AF65-F5344CB8AC3E}">
        <p14:creationId xmlns:p14="http://schemas.microsoft.com/office/powerpoint/2010/main" val="364034741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.M2M</a:t>
            </a:r>
            <a:r>
              <a:rPr lang="zh-TW" altLang="en-US" dirty="0" smtClean="0"/>
              <a:t>區域網絡包括許多類型的傳感器</a:t>
            </a:r>
            <a:r>
              <a:rPr lang="en-US" altLang="zh-TW" dirty="0" smtClean="0"/>
              <a:t>/</a:t>
            </a:r>
            <a:r>
              <a:rPr lang="zh-TW" altLang="en-US" dirty="0" smtClean="0"/>
              <a:t>致動器</a:t>
            </a:r>
            <a:r>
              <a:rPr lang="en-US" altLang="zh-TW" dirty="0" smtClean="0"/>
              <a:t>/</a:t>
            </a:r>
            <a:r>
              <a:rPr lang="zh-TW" altLang="en-US" dirty="0" smtClean="0"/>
              <a:t>設備和（無線）通信協定。</a:t>
            </a:r>
          </a:p>
          <a:p>
            <a:r>
              <a:rPr lang="en-US" altLang="zh-TW" dirty="0" smtClean="0"/>
              <a:t>.</a:t>
            </a:r>
            <a:r>
              <a:rPr lang="zh-TW" altLang="en-US" dirty="0" smtClean="0"/>
              <a:t>我們展示了許多傳感器</a:t>
            </a:r>
            <a:r>
              <a:rPr lang="en-US" altLang="zh-TW" dirty="0" smtClean="0"/>
              <a:t>/</a:t>
            </a:r>
            <a:r>
              <a:rPr lang="zh-TW" altLang="en-US" dirty="0" smtClean="0"/>
              <a:t>執行器</a:t>
            </a:r>
            <a:r>
              <a:rPr lang="en-US" altLang="zh-TW" dirty="0" smtClean="0"/>
              <a:t>/</a:t>
            </a:r>
            <a:r>
              <a:rPr lang="zh-TW" altLang="en-US" dirty="0" smtClean="0"/>
              <a:t>設備的例子。</a:t>
            </a:r>
          </a:p>
          <a:p>
            <a:r>
              <a:rPr lang="en-US" altLang="zh-TW" dirty="0" smtClean="0"/>
              <a:t>.</a:t>
            </a:r>
            <a:r>
              <a:rPr lang="zh-TW" altLang="en-US" dirty="0" smtClean="0"/>
              <a:t>我們涵蓋了</a:t>
            </a:r>
            <a:r>
              <a:rPr lang="en-US" altLang="zh-TW" dirty="0" smtClean="0"/>
              <a:t>M2M</a:t>
            </a:r>
            <a:r>
              <a:rPr lang="zh-TW" altLang="en-US" dirty="0" smtClean="0"/>
              <a:t>區域協議的三個示例：</a:t>
            </a:r>
            <a:r>
              <a:rPr lang="en-US" altLang="zh-TW" dirty="0" smtClean="0"/>
              <a:t>ANSI C12</a:t>
            </a:r>
            <a:r>
              <a:rPr lang="zh-TW" altLang="en-US" dirty="0" smtClean="0"/>
              <a:t>套件，</a:t>
            </a:r>
            <a:r>
              <a:rPr lang="en-US" altLang="zh-TW" dirty="0" smtClean="0"/>
              <a:t>ZigBee</a:t>
            </a:r>
            <a:r>
              <a:rPr lang="zh-TW" altLang="en-US" dirty="0" smtClean="0"/>
              <a:t>（</a:t>
            </a:r>
            <a:r>
              <a:rPr lang="en-US" altLang="zh-TW" dirty="0" smtClean="0"/>
              <a:t>IEEE 802.15.4</a:t>
            </a:r>
            <a:r>
              <a:rPr lang="zh-TW" altLang="en-US" dirty="0" smtClean="0"/>
              <a:t>），低功耗藍芽（</a:t>
            </a:r>
            <a:r>
              <a:rPr lang="en-US" altLang="zh-TW" dirty="0" smtClean="0"/>
              <a:t>BLE</a:t>
            </a:r>
            <a:r>
              <a:rPr lang="zh-TW" altLang="en-US" dirty="0" smtClean="0"/>
              <a:t>）。</a:t>
            </a:r>
          </a:p>
          <a:p>
            <a:r>
              <a:rPr lang="en-US" altLang="zh-TW" dirty="0" smtClean="0"/>
              <a:t>.</a:t>
            </a:r>
            <a:r>
              <a:rPr lang="zh-TW" altLang="en-US" dirty="0" smtClean="0"/>
              <a:t>傳感器平台如</a:t>
            </a:r>
            <a:r>
              <a:rPr lang="en-US" altLang="zh-TW" dirty="0" smtClean="0"/>
              <a:t>Arduino</a:t>
            </a:r>
            <a:r>
              <a:rPr lang="zh-TW" altLang="en-US" dirty="0" smtClean="0"/>
              <a:t>和</a:t>
            </a:r>
            <a:r>
              <a:rPr lang="en-US" altLang="zh-TW" dirty="0" smtClean="0"/>
              <a:t>Raspberry Pi</a:t>
            </a:r>
            <a:r>
              <a:rPr lang="zh-TW" altLang="en-US" dirty="0" smtClean="0"/>
              <a:t>是連接和啟用傳感器</a:t>
            </a:r>
            <a:r>
              <a:rPr lang="en-US" altLang="zh-TW" dirty="0" smtClean="0"/>
              <a:t>/</a:t>
            </a:r>
            <a:r>
              <a:rPr lang="zh-TW" altLang="en-US" dirty="0" smtClean="0"/>
              <a:t>執行器的重要工具。</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143</a:t>
            </a:fld>
            <a:endParaRPr lang="zh-TW" altLang="en-US"/>
          </a:p>
        </p:txBody>
      </p:sp>
    </p:spTree>
    <p:extLst>
      <p:ext uri="{BB962C8B-B14F-4D97-AF65-F5344CB8AC3E}">
        <p14:creationId xmlns:p14="http://schemas.microsoft.com/office/powerpoint/2010/main" val="385457865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702609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遊戲無人機 </a:t>
            </a:r>
            <a:r>
              <a:rPr lang="en-US" altLang="zh-TW" dirty="0" smtClean="0"/>
              <a:t>- </a:t>
            </a:r>
            <a:r>
              <a:rPr lang="en-US" dirty="0" smtClean="0"/>
              <a:t>Parrot Ar. Drone (</a:t>
            </a:r>
            <a:r>
              <a:rPr lang="en-US" baseline="0" dirty="0" smtClean="0"/>
              <a:t> 1 </a:t>
            </a:r>
            <a:r>
              <a:rPr lang="en-US" dirty="0" smtClean="0"/>
              <a:t>)</a:t>
            </a:r>
          </a:p>
          <a:p>
            <a:endParaRPr lang="en-US" altLang="zh-TW" dirty="0" smtClean="0"/>
          </a:p>
          <a:p>
            <a:r>
              <a:rPr lang="en-US" altLang="zh-TW" dirty="0" smtClean="0"/>
              <a:t>‧http://ardrone.parrot.com/parrot-ar-drone/usa/</a:t>
            </a:r>
          </a:p>
          <a:p>
            <a:r>
              <a:rPr lang="en-US" altLang="zh-TW" dirty="0" smtClean="0"/>
              <a:t>‧</a:t>
            </a:r>
            <a:r>
              <a:rPr lang="zh-TW" altLang="en-US" dirty="0" smtClean="0"/>
              <a:t>藉由其自身產生的</a:t>
            </a:r>
            <a:r>
              <a:rPr lang="en-US" altLang="zh-TW" dirty="0" err="1" smtClean="0"/>
              <a:t>WiFi</a:t>
            </a:r>
            <a:r>
              <a:rPr lang="zh-TW" altLang="en-US" dirty="0" smtClean="0"/>
              <a:t>網路，玩家可以創建一個遊戲派對，讓其他玩家可以加入和相互對戰（例如，</a:t>
            </a:r>
            <a:r>
              <a:rPr lang="en-US" altLang="zh-TW" dirty="0" err="1" smtClean="0"/>
              <a:t>AR.FlyingAce</a:t>
            </a:r>
            <a:r>
              <a:rPr lang="zh-TW" altLang="en-US" dirty="0" smtClean="0"/>
              <a:t>）。</a:t>
            </a:r>
            <a:endParaRPr lang="en-US" altLang="zh-TW" dirty="0" smtClean="0"/>
          </a:p>
          <a:p>
            <a:r>
              <a:rPr lang="en-US" altLang="zh-TW" dirty="0" smtClean="0"/>
              <a:t>‧</a:t>
            </a:r>
            <a:r>
              <a:rPr lang="zh-TW" altLang="en-US" dirty="0" smtClean="0"/>
              <a:t>一個由碳纖維和高電阻</a:t>
            </a:r>
            <a:r>
              <a:rPr lang="en-US" altLang="zh-TW" dirty="0" smtClean="0"/>
              <a:t>PA66</a:t>
            </a:r>
            <a:r>
              <a:rPr lang="zh-TW" altLang="en-US" dirty="0" smtClean="0"/>
              <a:t>塑料所製成的四螺旋槳直昇機。</a:t>
            </a:r>
            <a:endParaRPr lang="en-US" altLang="zh-TW" dirty="0" smtClean="0"/>
          </a:p>
          <a:p>
            <a:r>
              <a:rPr lang="en-US" altLang="zh-TW" dirty="0" smtClean="0"/>
              <a:t>‧</a:t>
            </a:r>
            <a:r>
              <a:rPr lang="zh-TW" altLang="en-US" dirty="0" smtClean="0"/>
              <a:t>透過</a:t>
            </a:r>
            <a:r>
              <a:rPr lang="en-US" altLang="zh-TW" dirty="0" smtClean="0"/>
              <a:t>MEMS</a:t>
            </a:r>
            <a:r>
              <a:rPr lang="zh-TW" altLang="en-US" dirty="0" smtClean="0"/>
              <a:t>（微機電系統）和視訊處理，以確保可以直覺式的駕駛此無線電控制物件</a:t>
            </a:r>
            <a:endParaRPr lang="en-US" altLang="zh-TW" dirty="0" smtClean="0"/>
          </a:p>
          <a:p>
            <a:r>
              <a:rPr lang="en-US" altLang="zh-TW" dirty="0" smtClean="0"/>
              <a:t>‧</a:t>
            </a:r>
            <a:r>
              <a:rPr lang="zh-TW" altLang="en-US" dirty="0" smtClean="0"/>
              <a:t>在</a:t>
            </a:r>
            <a:r>
              <a:rPr lang="en-US" altLang="zh-TW" dirty="0" err="1" smtClean="0"/>
              <a:t>iPhone</a:t>
            </a:r>
            <a:r>
              <a:rPr lang="en-US" altLang="zh-TW" dirty="0" smtClean="0"/>
              <a:t>™</a:t>
            </a:r>
            <a:r>
              <a:rPr lang="zh-TW" altLang="en-US" dirty="0" smtClean="0"/>
              <a:t>或</a:t>
            </a:r>
            <a:r>
              <a:rPr lang="en-US" altLang="zh-TW" dirty="0" smtClean="0"/>
              <a:t>iPod touch®</a:t>
            </a:r>
            <a:r>
              <a:rPr lang="zh-TW" altLang="en-US" dirty="0" smtClean="0"/>
              <a:t>上具</a:t>
            </a:r>
            <a:r>
              <a:rPr lang="en-US" altLang="zh-TW" dirty="0" err="1" smtClean="0"/>
              <a:t>WiFi</a:t>
            </a:r>
            <a:r>
              <a:rPr lang="zh-TW" altLang="en-US" dirty="0" smtClean="0"/>
              <a:t>和視訊流的現代化介面</a:t>
            </a:r>
            <a:endParaRPr lang="en-US" altLang="zh-TW" dirty="0" smtClean="0"/>
          </a:p>
          <a:p>
            <a:r>
              <a:rPr lang="en-US" altLang="zh-TW" dirty="0" smtClean="0"/>
              <a:t>‧</a:t>
            </a:r>
            <a:r>
              <a:rPr lang="zh-TW" altLang="en-US" dirty="0" smtClean="0"/>
              <a:t>擴增實境的影像處理軟體</a:t>
            </a:r>
            <a:br>
              <a:rPr lang="zh-TW" altLang="en-US" dirty="0" smtClean="0"/>
            </a:br>
            <a:r>
              <a:rPr lang="en-US" altLang="zh-TW" dirty="0" smtClean="0"/>
              <a:t>‧</a:t>
            </a:r>
            <a:r>
              <a:rPr lang="zh-TW" altLang="en-US" dirty="0" smtClean="0"/>
              <a:t>一個前置相機（廣角），一個垂直相機（高速），一個超音波測高儀</a:t>
            </a:r>
            <a:endParaRPr lang="zh-TW" altLang="en-US" dirty="0"/>
          </a:p>
        </p:txBody>
      </p:sp>
    </p:spTree>
    <p:extLst>
      <p:ext uri="{BB962C8B-B14F-4D97-AF65-F5344CB8AC3E}">
        <p14:creationId xmlns:p14="http://schemas.microsoft.com/office/powerpoint/2010/main" val="75311111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遊戲無人機 </a:t>
            </a:r>
            <a:r>
              <a:rPr lang="en-US" altLang="zh-TW" dirty="0" smtClean="0"/>
              <a:t>- </a:t>
            </a:r>
            <a:r>
              <a:rPr lang="en-US" dirty="0" smtClean="0"/>
              <a:t>Parrot Ar. Drone (</a:t>
            </a:r>
            <a:r>
              <a:rPr lang="en-US" baseline="0" dirty="0" smtClean="0"/>
              <a:t> 2 </a:t>
            </a:r>
            <a:r>
              <a:rPr lang="en-US" dirty="0" smtClean="0"/>
              <a:t>)</a:t>
            </a:r>
          </a:p>
          <a:p>
            <a:endParaRPr lang="en-US" altLang="zh-TW" dirty="0" smtClean="0"/>
          </a:p>
          <a:p>
            <a:r>
              <a:rPr lang="en-US" altLang="zh-TW" dirty="0" smtClean="0"/>
              <a:t>‧</a:t>
            </a:r>
            <a:r>
              <a:rPr lang="zh-TW" altLang="en-US" dirty="0" smtClean="0"/>
              <a:t>嵌入式電腦系統</a:t>
            </a:r>
            <a:endParaRPr lang="en-US" altLang="zh-TW" dirty="0" smtClean="0"/>
          </a:p>
          <a:p>
            <a:pPr marL="345963" indent="-345963">
              <a:buClr>
                <a:srgbClr val="D42E12"/>
              </a:buClr>
              <a:buSzPct val="100000"/>
            </a:pPr>
            <a:r>
              <a:rPr lang="en-US" altLang="zh-TW" b="0" dirty="0" smtClean="0"/>
              <a:t>    –</a:t>
            </a:r>
            <a:r>
              <a:rPr lang="en-US" b="0" dirty="0" smtClean="0"/>
              <a:t>ARM9 468 MHz </a:t>
            </a:r>
            <a:r>
              <a:rPr lang="zh-TW" altLang="en-US" b="0" dirty="0" smtClean="0"/>
              <a:t>處理器</a:t>
            </a:r>
            <a:endParaRPr lang="en-US" altLang="zh-TW" b="0" dirty="0" smtClean="0"/>
          </a:p>
          <a:p>
            <a:pPr marL="345963" indent="-345963">
              <a:buClr>
                <a:srgbClr val="D42E12"/>
              </a:buClr>
              <a:buSzPct val="100000"/>
            </a:pPr>
            <a:r>
              <a:rPr lang="en-US" altLang="zh-TW" b="0" dirty="0" smtClean="0"/>
              <a:t>    –</a:t>
            </a:r>
            <a:r>
              <a:rPr lang="en-US" b="0" dirty="0" smtClean="0"/>
              <a:t>DDR 128 </a:t>
            </a:r>
            <a:r>
              <a:rPr lang="en-US" b="0" dirty="0" err="1" smtClean="0"/>
              <a:t>Mbyte</a:t>
            </a:r>
            <a:r>
              <a:rPr lang="en-US" b="0" dirty="0" smtClean="0"/>
              <a:t> at 200MHz</a:t>
            </a:r>
          </a:p>
          <a:p>
            <a:pPr marL="345963" indent="-345963">
              <a:buClr>
                <a:srgbClr val="D42E12"/>
              </a:buClr>
              <a:buSzPct val="100000"/>
            </a:pPr>
            <a:r>
              <a:rPr lang="en-US" altLang="zh-TW" b="0" dirty="0" smtClean="0"/>
              <a:t>    –</a:t>
            </a:r>
            <a:r>
              <a:rPr lang="en-US" b="0" dirty="0" err="1" smtClean="0"/>
              <a:t>WiFi</a:t>
            </a:r>
            <a:r>
              <a:rPr lang="en-US" b="0" dirty="0" smtClean="0"/>
              <a:t> – 802.11 b/g</a:t>
            </a:r>
          </a:p>
          <a:p>
            <a:pPr marL="345963" indent="-345963">
              <a:buClr>
                <a:srgbClr val="D42E12"/>
              </a:buClr>
              <a:buSzPct val="100000"/>
            </a:pPr>
            <a:r>
              <a:rPr lang="en-US" altLang="zh-TW" b="0" dirty="0" smtClean="0"/>
              <a:t>    –</a:t>
            </a:r>
            <a:r>
              <a:rPr lang="en-US" b="0" dirty="0" smtClean="0"/>
              <a:t>USB </a:t>
            </a:r>
            <a:r>
              <a:rPr lang="zh-TW" altLang="en-US" b="0" dirty="0" smtClean="0"/>
              <a:t>高速</a:t>
            </a:r>
            <a:endParaRPr lang="en-US" b="0" dirty="0" smtClean="0"/>
          </a:p>
          <a:p>
            <a:pPr marL="345963" indent="-345963">
              <a:buClr>
                <a:srgbClr val="D42E12"/>
              </a:buClr>
              <a:buSzPct val="100000"/>
            </a:pPr>
            <a:r>
              <a:rPr lang="en-US" altLang="zh-TW" b="0" dirty="0" smtClean="0"/>
              <a:t>    –</a:t>
            </a:r>
            <a:r>
              <a:rPr lang="en-US" b="0" dirty="0" smtClean="0"/>
              <a:t>Linux OS</a:t>
            </a:r>
          </a:p>
          <a:p>
            <a:pPr marL="345963" indent="-345963">
              <a:buClr>
                <a:srgbClr val="D42E12"/>
              </a:buClr>
              <a:buSzPct val="100000"/>
            </a:pPr>
            <a:endParaRPr lang="en-US" b="0" dirty="0" smtClean="0"/>
          </a:p>
          <a:p>
            <a:pPr marL="345963" indent="-345963">
              <a:buClr>
                <a:srgbClr val="D42E12"/>
              </a:buClr>
              <a:buSzPct val="100000"/>
            </a:pPr>
            <a:r>
              <a:rPr lang="en-US" altLang="zh-TW" dirty="0" smtClean="0"/>
              <a:t>‧</a:t>
            </a:r>
            <a:r>
              <a:rPr lang="zh-TW" altLang="en-US" dirty="0" smtClean="0"/>
              <a:t>開發工具</a:t>
            </a:r>
            <a:br>
              <a:rPr lang="zh-TW" altLang="en-US" dirty="0" smtClean="0"/>
            </a:br>
            <a:r>
              <a:rPr lang="en-US" altLang="zh-TW" dirty="0" smtClean="0"/>
              <a:t>–</a:t>
            </a:r>
            <a:r>
              <a:rPr lang="zh-TW" altLang="en-US" dirty="0" smtClean="0"/>
              <a:t>可下載的軟體開發工具包，用來開發創新性電視遊戲</a:t>
            </a:r>
            <a:br>
              <a:rPr lang="zh-TW" altLang="en-US" dirty="0" smtClean="0"/>
            </a:br>
            <a:r>
              <a:rPr lang="en-US" altLang="zh-TW" dirty="0" smtClean="0"/>
              <a:t>–</a:t>
            </a:r>
            <a:r>
              <a:rPr lang="zh-TW" altLang="en-US" dirty="0" smtClean="0"/>
              <a:t>開放的遊戲</a:t>
            </a:r>
            <a:r>
              <a:rPr lang="en-US" altLang="zh-TW" dirty="0" smtClean="0"/>
              <a:t>API</a:t>
            </a:r>
            <a:r>
              <a:rPr lang="zh-TW" altLang="en-US" dirty="0" smtClean="0"/>
              <a:t>使專案可以改變電視遊戲的玩法，不論在室內還是室外</a:t>
            </a:r>
            <a:endParaRPr lang="en-US" b="0" dirty="0" smtClean="0"/>
          </a:p>
          <a:p>
            <a:endParaRPr lang="zh-TW" altLang="en-US" dirty="0"/>
          </a:p>
        </p:txBody>
      </p:sp>
    </p:spTree>
    <p:extLst>
      <p:ext uri="{BB962C8B-B14F-4D97-AF65-F5344CB8AC3E}">
        <p14:creationId xmlns:p14="http://schemas.microsoft.com/office/powerpoint/2010/main" val="384329762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監視機器人</a:t>
            </a:r>
            <a:r>
              <a:rPr lang="fr-FR" sz="1300" dirty="0"/>
              <a:t>– WowWee Rovio ( 1 )</a:t>
            </a:r>
          </a:p>
          <a:p>
            <a:endParaRPr lang="fr-FR" altLang="zh-TW" sz="1300" dirty="0"/>
          </a:p>
          <a:p>
            <a:r>
              <a:rPr lang="en-US" altLang="zh-TW" dirty="0" smtClean="0"/>
              <a:t>‧</a:t>
            </a:r>
            <a:r>
              <a:rPr lang="en-US" dirty="0" smtClean="0"/>
              <a:t>http://www.wowwee.com/en/products/tech/telepresence/rovio</a:t>
            </a:r>
          </a:p>
          <a:p>
            <a:r>
              <a:rPr lang="en-US" altLang="zh-TW" dirty="0" smtClean="0"/>
              <a:t>‧</a:t>
            </a:r>
            <a:r>
              <a:rPr lang="zh-TW" altLang="en-US" dirty="0" smtClean="0"/>
              <a:t>具</a:t>
            </a:r>
            <a:r>
              <a:rPr lang="en-US" altLang="zh-TW" dirty="0" smtClean="0"/>
              <a:t>Wi-Fi</a:t>
            </a:r>
            <a:r>
              <a:rPr lang="zh-TW" altLang="en-US" dirty="0" smtClean="0"/>
              <a:t>功能以及網路相機的移動機器人，讓您不論身在何處，只要透過具</a:t>
            </a:r>
            <a:r>
              <a:rPr lang="en-US" altLang="zh-TW" dirty="0" smtClean="0"/>
              <a:t>IP</a:t>
            </a:r>
            <a:r>
              <a:rPr lang="zh-TW" altLang="en-US" dirty="0" smtClean="0"/>
              <a:t>連線的瀏覽器來接收視訊流和聲音，就可以觀看機器人所處環境並與環境互動。</a:t>
            </a:r>
            <a:endParaRPr lang="en-US" altLang="zh-TW" dirty="0" smtClean="0"/>
          </a:p>
          <a:p>
            <a:r>
              <a:rPr lang="en-US" altLang="zh-TW" dirty="0" smtClean="0"/>
              <a:t>‧</a:t>
            </a:r>
            <a:r>
              <a:rPr lang="zh-TW" altLang="en-US" dirty="0" smtClean="0"/>
              <a:t>免費的</a:t>
            </a:r>
            <a:r>
              <a:rPr lang="en-US" altLang="zh-TW" dirty="0" err="1" smtClean="0"/>
              <a:t>iPhone</a:t>
            </a:r>
            <a:r>
              <a:rPr lang="zh-TW" altLang="en-US" dirty="0" smtClean="0"/>
              <a:t>和</a:t>
            </a:r>
            <a:r>
              <a:rPr lang="en-US" altLang="zh-TW" dirty="0" smtClean="0"/>
              <a:t>Android</a:t>
            </a:r>
            <a:r>
              <a:rPr lang="zh-TW" altLang="en-US" dirty="0" smtClean="0"/>
              <a:t>應用程式，透過在智慧型手機螢幕上觸碰您要的方向，就可以操控您的</a:t>
            </a:r>
            <a:r>
              <a:rPr lang="en-US" dirty="0" err="1" smtClean="0"/>
              <a:t>Rovio</a:t>
            </a:r>
            <a:r>
              <a:rPr lang="zh-TW" altLang="en-US" dirty="0" smtClean="0"/>
              <a:t>往指定方向移動。</a:t>
            </a:r>
            <a:endParaRPr lang="en-US" altLang="zh-TW" dirty="0" smtClean="0"/>
          </a:p>
          <a:p>
            <a:r>
              <a:rPr lang="en-US" altLang="zh-TW" dirty="0" smtClean="0"/>
              <a:t>‧</a:t>
            </a:r>
            <a:r>
              <a:rPr lang="zh-TW" altLang="en-US" dirty="0" smtClean="0"/>
              <a:t>需要透過調整設定或更新韌體，來獲得良好的視訊品質，或是準確地重播路徑，或是及時返回底座</a:t>
            </a:r>
            <a:endParaRPr lang="zh-TW" altLang="en-US" dirty="0"/>
          </a:p>
        </p:txBody>
      </p:sp>
    </p:spTree>
    <p:extLst>
      <p:ext uri="{BB962C8B-B14F-4D97-AF65-F5344CB8AC3E}">
        <p14:creationId xmlns:p14="http://schemas.microsoft.com/office/powerpoint/2010/main" val="35719640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監視機器人</a:t>
            </a:r>
            <a:r>
              <a:rPr lang="fr-FR" sz="1300" dirty="0"/>
              <a:t>– WowWee Rovio ( 2 )</a:t>
            </a:r>
          </a:p>
          <a:p>
            <a:endParaRPr lang="fr-FR" altLang="zh-TW" sz="1300" dirty="0"/>
          </a:p>
          <a:p>
            <a:r>
              <a:rPr lang="en-US" altLang="zh-TW" dirty="0" smtClean="0"/>
              <a:t>‧</a:t>
            </a:r>
            <a:r>
              <a:rPr lang="zh-TW" altLang="en-US" dirty="0" smtClean="0"/>
              <a:t>檢測電腦的設置並引導用戶完成安裝</a:t>
            </a:r>
            <a:br>
              <a:rPr lang="zh-TW" altLang="en-US" dirty="0" smtClean="0"/>
            </a:br>
            <a:r>
              <a:rPr lang="en-US" altLang="zh-TW" dirty="0" smtClean="0"/>
              <a:t>‧</a:t>
            </a:r>
            <a:r>
              <a:rPr lang="zh-TW" altLang="en-US" dirty="0" smtClean="0"/>
              <a:t>裝在它頭上的可移動</a:t>
            </a:r>
            <a:r>
              <a:rPr lang="en-US" altLang="zh-TW" dirty="0" smtClean="0"/>
              <a:t>VGA</a:t>
            </a:r>
            <a:r>
              <a:rPr lang="zh-TW" altLang="en-US" dirty="0" smtClean="0"/>
              <a:t>相機和廣泛的視野，使您能夠在任何地方，都可以透過螢幕，完整地看到和聽到</a:t>
            </a:r>
            <a:r>
              <a:rPr lang="en-US" altLang="zh-TW" dirty="0" err="1" smtClean="0"/>
              <a:t>Rovio</a:t>
            </a:r>
            <a:r>
              <a:rPr lang="zh-TW" altLang="en-US" dirty="0" smtClean="0"/>
              <a:t>的所見所聞 </a:t>
            </a:r>
            <a:r>
              <a:rPr lang="en-US" altLang="zh-TW" dirty="0" smtClean="0"/>
              <a:t>( </a:t>
            </a:r>
            <a:r>
              <a:rPr lang="zh-TW" altLang="en-US" dirty="0" smtClean="0"/>
              <a:t>經由一個揚聲器和一個麥克風</a:t>
            </a:r>
            <a:endParaRPr lang="en-US" altLang="zh-TW" dirty="0" smtClean="0"/>
          </a:p>
          <a:p>
            <a:r>
              <a:rPr lang="en-US" altLang="zh-TW" dirty="0" smtClean="0"/>
              <a:t>    </a:t>
            </a:r>
            <a:r>
              <a:rPr lang="zh-TW" altLang="en-US" dirty="0" smtClean="0"/>
              <a:t>及二路音頻</a:t>
            </a:r>
            <a:r>
              <a:rPr lang="en-US" altLang="zh-TW" dirty="0" smtClean="0"/>
              <a:t>)</a:t>
            </a:r>
          </a:p>
          <a:p>
            <a:r>
              <a:rPr lang="en-US" altLang="zh-TW" dirty="0" smtClean="0"/>
              <a:t>‧</a:t>
            </a:r>
            <a:r>
              <a:rPr lang="zh-TW" altLang="en-US" dirty="0" smtClean="0"/>
              <a:t>設置路線點，則</a:t>
            </a:r>
            <a:r>
              <a:rPr lang="en-US" altLang="zh-TW" dirty="0" err="1" smtClean="0"/>
              <a:t>Rovio</a:t>
            </a:r>
            <a:r>
              <a:rPr lang="zh-TW" altLang="en-US" dirty="0" smtClean="0"/>
              <a:t>可以自行在您的家中移動（經由三個全向車輪），而無需由您來控制每個步驟</a:t>
            </a:r>
            <a:endParaRPr lang="en-US" altLang="zh-TW" dirty="0" smtClean="0"/>
          </a:p>
          <a:p>
            <a:r>
              <a:rPr lang="en-US" altLang="zh-TW" dirty="0" smtClean="0"/>
              <a:t>‧</a:t>
            </a:r>
            <a:r>
              <a:rPr lang="zh-TW" altLang="en-US" dirty="0" smtClean="0"/>
              <a:t>點擊一個按鈕後，</a:t>
            </a:r>
            <a:r>
              <a:rPr lang="en-US" altLang="zh-TW" dirty="0" err="1" smtClean="0"/>
              <a:t>Rovio</a:t>
            </a:r>
            <a:r>
              <a:rPr lang="zh-TW" altLang="en-US" dirty="0" smtClean="0"/>
              <a:t>會自行返回充電底座</a:t>
            </a:r>
            <a:r>
              <a:rPr lang="en-US" altLang="zh-TW" dirty="0" smtClean="0"/>
              <a:t>( </a:t>
            </a:r>
            <a:r>
              <a:rPr lang="zh-TW" altLang="en-US" dirty="0" smtClean="0"/>
              <a:t>藉由內建的</a:t>
            </a:r>
            <a:r>
              <a:rPr lang="en-US" dirty="0" err="1" smtClean="0"/>
              <a:t>TrueTrack</a:t>
            </a:r>
            <a:r>
              <a:rPr lang="en-US" dirty="0" smtClean="0"/>
              <a:t> Beacon </a:t>
            </a:r>
            <a:r>
              <a:rPr lang="en-US" altLang="zh-TW" dirty="0" smtClean="0"/>
              <a:t>)</a:t>
            </a:r>
            <a:r>
              <a:rPr lang="zh-TW" altLang="en-US" dirty="0" smtClean="0"/>
              <a:t> </a:t>
            </a:r>
            <a:r>
              <a:rPr lang="en-US" altLang="zh-TW" dirty="0" smtClean="0"/>
              <a:t>- </a:t>
            </a:r>
            <a:r>
              <a:rPr lang="zh-TW" altLang="en-US" dirty="0" smtClean="0"/>
              <a:t>即使您不在家</a:t>
            </a:r>
            <a:endParaRPr lang="en-US" altLang="zh-TW" dirty="0" smtClean="0"/>
          </a:p>
          <a:p>
            <a:r>
              <a:rPr lang="en-US" altLang="zh-TW" dirty="0" smtClean="0"/>
              <a:t>‧</a:t>
            </a:r>
            <a:r>
              <a:rPr lang="zh-TW" altLang="en-US" dirty="0" smtClean="0"/>
              <a:t>借助其內建的</a:t>
            </a:r>
            <a:r>
              <a:rPr lang="en-US" altLang="zh-TW" dirty="0" smtClean="0"/>
              <a:t>LED</a:t>
            </a:r>
            <a:r>
              <a:rPr lang="zh-TW" altLang="en-US" dirty="0" smtClean="0"/>
              <a:t>頭燈，</a:t>
            </a:r>
            <a:r>
              <a:rPr lang="en-US" altLang="zh-TW" dirty="0" err="1" smtClean="0"/>
              <a:t>Rovio</a:t>
            </a:r>
            <a:r>
              <a:rPr lang="zh-TW" altLang="en-US" dirty="0" smtClean="0"/>
              <a:t>能通過昏暗的地方</a:t>
            </a:r>
            <a:endParaRPr lang="en-US" altLang="zh-TW" dirty="0" smtClean="0"/>
          </a:p>
          <a:p>
            <a:r>
              <a:rPr lang="en-US" altLang="zh-TW" dirty="0" smtClean="0"/>
              <a:t>‧USB</a:t>
            </a:r>
            <a:r>
              <a:rPr lang="zh-TW" altLang="en-US" dirty="0" smtClean="0"/>
              <a:t>連接功能</a:t>
            </a:r>
            <a:br>
              <a:rPr lang="zh-TW" altLang="en-US" dirty="0" smtClean="0"/>
            </a:br>
            <a:r>
              <a:rPr lang="en-US" altLang="zh-TW" dirty="0" smtClean="0"/>
              <a:t>‧</a:t>
            </a:r>
            <a:r>
              <a:rPr lang="zh-TW" altLang="en-US" dirty="0" smtClean="0"/>
              <a:t>鎳氫充電電池</a:t>
            </a:r>
            <a:br>
              <a:rPr lang="zh-TW" altLang="en-US" dirty="0" smtClean="0"/>
            </a:br>
            <a:r>
              <a:rPr lang="en-US" altLang="zh-TW" dirty="0" smtClean="0"/>
              <a:t>‧</a:t>
            </a:r>
            <a:r>
              <a:rPr lang="en-US" altLang="zh-TW" dirty="0" err="1" smtClean="0"/>
              <a:t>Rovio</a:t>
            </a:r>
            <a:r>
              <a:rPr lang="zh-TW" altLang="en-US" dirty="0" smtClean="0"/>
              <a:t>需要額外加裝</a:t>
            </a:r>
            <a:r>
              <a:rPr lang="en-US" dirty="0" err="1" smtClean="0"/>
              <a:t>TrueTrack</a:t>
            </a:r>
            <a:r>
              <a:rPr lang="en-US" dirty="0" smtClean="0"/>
              <a:t> Room Beacons</a:t>
            </a:r>
            <a:r>
              <a:rPr lang="zh-TW" altLang="en-US" dirty="0" smtClean="0"/>
              <a:t>，才能自行移動通過數個房間或是返回底座</a:t>
            </a:r>
            <a:endParaRPr lang="en-US" altLang="zh-TW" dirty="0" smtClean="0"/>
          </a:p>
        </p:txBody>
      </p:sp>
    </p:spTree>
    <p:extLst>
      <p:ext uri="{BB962C8B-B14F-4D97-AF65-F5344CB8AC3E}">
        <p14:creationId xmlns:p14="http://schemas.microsoft.com/office/powerpoint/2010/main" val="10345922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智慧電表</a:t>
            </a:r>
            <a:r>
              <a:rPr lang="en-US" altLang="zh-TW" dirty="0" smtClean="0"/>
              <a:t>–</a:t>
            </a:r>
            <a:r>
              <a:rPr lang="en-US" dirty="0" err="1" smtClean="0"/>
              <a:t>Elster</a:t>
            </a:r>
            <a:r>
              <a:rPr lang="en-US" dirty="0" smtClean="0"/>
              <a:t> A3 ALPHA</a:t>
            </a:r>
            <a:r>
              <a:rPr lang="en-US" baseline="0" dirty="0" smtClean="0"/>
              <a:t> </a:t>
            </a:r>
            <a:r>
              <a:rPr lang="en-US" dirty="0" err="1" smtClean="0"/>
              <a:t>SmartMeter</a:t>
            </a:r>
            <a:r>
              <a:rPr lang="zh-TW" altLang="en-US" dirty="0" smtClean="0"/>
              <a:t> </a:t>
            </a:r>
            <a:r>
              <a:rPr lang="en-US" dirty="0" smtClean="0"/>
              <a:t>( 1 )</a:t>
            </a:r>
          </a:p>
          <a:p>
            <a:endParaRPr lang="en-US" altLang="zh-TW" dirty="0" smtClean="0"/>
          </a:p>
          <a:p>
            <a:r>
              <a:rPr lang="en-US" altLang="zh-TW" dirty="0" smtClean="0"/>
              <a:t>‧</a:t>
            </a:r>
            <a:r>
              <a:rPr lang="en-US" altLang="zh-TW" dirty="0" err="1" smtClean="0"/>
              <a:t>SmartSynch’s</a:t>
            </a:r>
            <a:r>
              <a:rPr lang="en-US" altLang="zh-TW" dirty="0" smtClean="0"/>
              <a:t> C&amp;I </a:t>
            </a:r>
            <a:r>
              <a:rPr lang="zh-TW" altLang="en-US" dirty="0" smtClean="0"/>
              <a:t>儀表解決方案的特色是通訊模組，而</a:t>
            </a:r>
            <a:r>
              <a:rPr lang="en-US" dirty="0" err="1" smtClean="0"/>
              <a:t>Elster</a:t>
            </a:r>
            <a:r>
              <a:rPr lang="en-US" dirty="0" smtClean="0"/>
              <a:t> A3 ALPHA</a:t>
            </a:r>
            <a:r>
              <a:rPr lang="zh-TW" altLang="en-US" dirty="0" smtClean="0"/>
              <a:t>電表便是和此模組作結合</a:t>
            </a:r>
            <a:endParaRPr lang="en-US" altLang="zh-TW" dirty="0" smtClean="0"/>
          </a:p>
          <a:p>
            <a:r>
              <a:rPr lang="en-US" altLang="zh-TW" dirty="0" smtClean="0"/>
              <a:t>‧http://www.smartsynch.com/SmartSynch_elster_a3.htm</a:t>
            </a:r>
          </a:p>
          <a:p>
            <a:r>
              <a:rPr lang="en-US" altLang="zh-TW" dirty="0" smtClean="0"/>
              <a:t>‧</a:t>
            </a:r>
            <a:r>
              <a:rPr lang="zh-TW" altLang="en-US" dirty="0" smtClean="0"/>
              <a:t>此解決方案提供可啟動智能</a:t>
            </a:r>
            <a:r>
              <a:rPr lang="en-US" altLang="zh-TW" dirty="0" smtClean="0"/>
              <a:t>( </a:t>
            </a:r>
            <a:r>
              <a:rPr lang="zh-TW" altLang="en-US" dirty="0" smtClean="0"/>
              <a:t>關鍵用量與資料傳輸速率 </a:t>
            </a:r>
            <a:r>
              <a:rPr lang="en-US" altLang="zh-TW" dirty="0" smtClean="0"/>
              <a:t>) </a:t>
            </a:r>
            <a:r>
              <a:rPr lang="zh-TW" altLang="en-US" dirty="0" smtClean="0"/>
              <a:t>在安全公用</a:t>
            </a:r>
            <a:r>
              <a:rPr lang="en-US" altLang="zh-TW" baseline="0" dirty="0" smtClean="0"/>
              <a:t>GSM/GPRS</a:t>
            </a:r>
            <a:r>
              <a:rPr lang="zh-TW" altLang="en-US" baseline="0" dirty="0" smtClean="0"/>
              <a:t>無線網路與</a:t>
            </a:r>
            <a:r>
              <a:rPr lang="zh-TW" altLang="en-US" dirty="0" smtClean="0"/>
              <a:t>網際網路上</a:t>
            </a:r>
            <a:r>
              <a:rPr lang="en-US" altLang="zh-TW" dirty="0" smtClean="0"/>
              <a:t>–</a:t>
            </a:r>
            <a:r>
              <a:rPr lang="zh-TW" altLang="en-US" dirty="0" smtClean="0"/>
              <a:t>取代繁瑣的、昂貴的專用網路</a:t>
            </a:r>
            <a:endParaRPr lang="zh-TW" altLang="en-US" dirty="0"/>
          </a:p>
        </p:txBody>
      </p:sp>
    </p:spTree>
    <p:extLst>
      <p:ext uri="{BB962C8B-B14F-4D97-AF65-F5344CB8AC3E}">
        <p14:creationId xmlns:p14="http://schemas.microsoft.com/office/powerpoint/2010/main" val="418437728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智慧電表</a:t>
            </a:r>
            <a:r>
              <a:rPr lang="en-US" altLang="zh-TW" dirty="0" smtClean="0"/>
              <a:t>–</a:t>
            </a:r>
            <a:r>
              <a:rPr lang="en-US" dirty="0" err="1" smtClean="0"/>
              <a:t>Elster</a:t>
            </a:r>
            <a:r>
              <a:rPr lang="en-US" dirty="0" smtClean="0"/>
              <a:t> A3 ALPHA </a:t>
            </a:r>
            <a:r>
              <a:rPr lang="en-US" dirty="0" err="1" smtClean="0"/>
              <a:t>SmartMeter</a:t>
            </a:r>
            <a:r>
              <a:rPr lang="zh-TW" altLang="en-US" dirty="0" smtClean="0"/>
              <a:t> </a:t>
            </a:r>
            <a:r>
              <a:rPr lang="en-US" dirty="0" smtClean="0"/>
              <a:t>( 2 )</a:t>
            </a:r>
          </a:p>
          <a:p>
            <a:endParaRPr lang="en-US" altLang="zh-TW" dirty="0" smtClean="0"/>
          </a:p>
          <a:p>
            <a:pPr defTabSz="1001700">
              <a:defRPr/>
            </a:pPr>
            <a:r>
              <a:rPr lang="en-US" altLang="zh-TW" dirty="0" smtClean="0"/>
              <a:t>‧</a:t>
            </a:r>
            <a:r>
              <a:rPr lang="zh-TW" altLang="en-US" dirty="0" smtClean="0"/>
              <a:t>具有多個與關鍵監控和通訊功能有關的特色，包括：</a:t>
            </a:r>
            <a:endParaRPr lang="en-US" altLang="zh-TW" dirty="0" smtClean="0"/>
          </a:p>
          <a:p>
            <a:pPr lvl="1"/>
            <a:r>
              <a:rPr lang="en-US" altLang="zh-TW" dirty="0" smtClean="0"/>
              <a:t>–</a:t>
            </a:r>
            <a:r>
              <a:rPr lang="zh-TW" altLang="en-US" dirty="0" smtClean="0"/>
              <a:t>彈性的雙向數據檢索</a:t>
            </a:r>
            <a:br>
              <a:rPr lang="zh-TW" altLang="en-US" dirty="0" smtClean="0"/>
            </a:br>
            <a:r>
              <a:rPr lang="en-US" altLang="zh-TW" dirty="0" smtClean="0"/>
              <a:t>–</a:t>
            </a:r>
            <a:r>
              <a:rPr lang="zh-TW" altLang="en-US" dirty="0" smtClean="0"/>
              <a:t>可預定和依需求讀取</a:t>
            </a:r>
            <a:endParaRPr lang="en-US" altLang="zh-TW" dirty="0" smtClean="0"/>
          </a:p>
          <a:p>
            <a:pPr lvl="1"/>
            <a:r>
              <a:rPr lang="en-US" altLang="zh-TW" dirty="0" smtClean="0"/>
              <a:t>–</a:t>
            </a:r>
            <a:r>
              <a:rPr lang="zh-TW" altLang="en-US" dirty="0" smtClean="0"/>
              <a:t>自動間隔讀取檢索</a:t>
            </a:r>
            <a:br>
              <a:rPr lang="zh-TW" altLang="en-US" dirty="0" smtClean="0"/>
            </a:br>
            <a:r>
              <a:rPr lang="en-US" altLang="zh-TW" dirty="0" smtClean="0"/>
              <a:t>–</a:t>
            </a:r>
            <a:r>
              <a:rPr lang="zh-TW" altLang="en-US" dirty="0" smtClean="0"/>
              <a:t>即時間隔讀取</a:t>
            </a:r>
            <a:br>
              <a:rPr lang="zh-TW" altLang="en-US" dirty="0" smtClean="0"/>
            </a:br>
            <a:r>
              <a:rPr lang="en-US" altLang="zh-TW" dirty="0" smtClean="0"/>
              <a:t>–</a:t>
            </a:r>
            <a:r>
              <a:rPr lang="zh-TW" altLang="en-US" dirty="0" smtClean="0"/>
              <a:t>自動註冊，自行讀取和</a:t>
            </a:r>
            <a:r>
              <a:rPr lang="en-US" altLang="zh-TW" dirty="0" smtClean="0"/>
              <a:t>TOU</a:t>
            </a:r>
            <a:r>
              <a:rPr lang="zh-TW" altLang="en-US" dirty="0" smtClean="0"/>
              <a:t>檢索</a:t>
            </a:r>
            <a:r>
              <a:rPr lang="en-US" altLang="zh-TW" dirty="0" smtClean="0"/>
              <a:t/>
            </a:r>
            <a:br>
              <a:rPr lang="en-US" altLang="zh-TW" dirty="0" smtClean="0"/>
            </a:br>
            <a:r>
              <a:rPr lang="en-US" altLang="zh-TW" dirty="0" smtClean="0"/>
              <a:t>–</a:t>
            </a:r>
            <a:r>
              <a:rPr lang="zh-TW" altLang="en-US" dirty="0" smtClean="0"/>
              <a:t>儀表剖析</a:t>
            </a:r>
            <a:br>
              <a:rPr lang="zh-TW" altLang="en-US" dirty="0" smtClean="0"/>
            </a:br>
            <a:r>
              <a:rPr lang="en-US" altLang="zh-TW" dirty="0" smtClean="0"/>
              <a:t>–</a:t>
            </a:r>
            <a:r>
              <a:rPr lang="zh-TW" altLang="en-US" dirty="0" smtClean="0"/>
              <a:t>電流和電壓分析</a:t>
            </a:r>
            <a:br>
              <a:rPr lang="zh-TW" altLang="en-US" dirty="0" smtClean="0"/>
            </a:br>
            <a:r>
              <a:rPr lang="en-US" altLang="zh-TW" dirty="0" smtClean="0"/>
              <a:t>–</a:t>
            </a:r>
            <a:r>
              <a:rPr lang="zh-TW" altLang="en-US" dirty="0" smtClean="0"/>
              <a:t>關鍵高峰定價</a:t>
            </a:r>
            <a:br>
              <a:rPr lang="zh-TW" altLang="en-US" dirty="0" smtClean="0"/>
            </a:br>
            <a:r>
              <a:rPr lang="en-US" altLang="zh-TW" dirty="0" smtClean="0"/>
              <a:t>–</a:t>
            </a:r>
            <a:r>
              <a:rPr lang="zh-TW" altLang="en-US" dirty="0" smtClean="0"/>
              <a:t>需求重置</a:t>
            </a:r>
            <a:br>
              <a:rPr lang="zh-TW" altLang="en-US" dirty="0" smtClean="0"/>
            </a:br>
            <a:r>
              <a:rPr lang="en-US" altLang="zh-TW" dirty="0" smtClean="0"/>
              <a:t>–</a:t>
            </a:r>
            <a:r>
              <a:rPr lang="zh-TW" altLang="en-US" dirty="0" smtClean="0"/>
              <a:t>即時儀表事件和報警檢索</a:t>
            </a:r>
            <a:endParaRPr lang="zh-TW" altLang="en-US" dirty="0"/>
          </a:p>
        </p:txBody>
      </p:sp>
    </p:spTree>
    <p:extLst>
      <p:ext uri="{BB962C8B-B14F-4D97-AF65-F5344CB8AC3E}">
        <p14:creationId xmlns:p14="http://schemas.microsoft.com/office/powerpoint/2010/main" val="376772520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智慧電表</a:t>
            </a:r>
            <a:r>
              <a:rPr lang="en-US" altLang="zh-TW" dirty="0" smtClean="0"/>
              <a:t>–</a:t>
            </a:r>
            <a:r>
              <a:rPr lang="en-US" dirty="0" err="1" smtClean="0"/>
              <a:t>Elster</a:t>
            </a:r>
            <a:r>
              <a:rPr lang="en-US" dirty="0" smtClean="0"/>
              <a:t> A3 ALPHA</a:t>
            </a:r>
            <a:r>
              <a:rPr lang="zh-TW" altLang="en-US" baseline="0" dirty="0" smtClean="0"/>
              <a:t> </a:t>
            </a:r>
            <a:r>
              <a:rPr lang="en-US" dirty="0" err="1" smtClean="0"/>
              <a:t>SmartMeter</a:t>
            </a:r>
            <a:r>
              <a:rPr lang="zh-TW" altLang="en-US" dirty="0" smtClean="0"/>
              <a:t> </a:t>
            </a:r>
            <a:r>
              <a:rPr lang="en-US" dirty="0" smtClean="0"/>
              <a:t>( 3 )</a:t>
            </a:r>
          </a:p>
          <a:p>
            <a:endParaRPr lang="en-US" altLang="zh-TW" dirty="0" smtClean="0"/>
          </a:p>
          <a:p>
            <a:r>
              <a:rPr lang="en-US" altLang="zh-TW" dirty="0" smtClean="0"/>
              <a:t>‧</a:t>
            </a:r>
            <a:r>
              <a:rPr lang="zh-TW" altLang="en-US" dirty="0" smtClean="0"/>
              <a:t>即時停電和恢復供電警報</a:t>
            </a:r>
            <a:endParaRPr lang="en-US" altLang="zh-TW" dirty="0" smtClean="0"/>
          </a:p>
          <a:p>
            <a:r>
              <a:rPr lang="en-US" altLang="zh-TW" dirty="0" smtClean="0"/>
              <a:t>‧</a:t>
            </a:r>
            <a:r>
              <a:rPr lang="zh-TW" altLang="en-US" dirty="0" smtClean="0"/>
              <a:t>電力品質監測和警報</a:t>
            </a:r>
            <a:br>
              <a:rPr lang="zh-TW" altLang="en-US" dirty="0" smtClean="0"/>
            </a:br>
            <a:r>
              <a:rPr lang="en-US" altLang="zh-TW" dirty="0" smtClean="0"/>
              <a:t>‧</a:t>
            </a:r>
            <a:r>
              <a:rPr lang="zh-TW" altLang="en-US" dirty="0" smtClean="0"/>
              <a:t>需求門檻監測和警報</a:t>
            </a:r>
            <a:br>
              <a:rPr lang="zh-TW" altLang="en-US" dirty="0" smtClean="0"/>
            </a:br>
            <a:r>
              <a:rPr lang="en-US" altLang="zh-TW" dirty="0" smtClean="0"/>
              <a:t>‧</a:t>
            </a:r>
            <a:r>
              <a:rPr lang="zh-TW" altLang="en-US" dirty="0" smtClean="0"/>
              <a:t>服務診斷和篡改偵測</a:t>
            </a:r>
            <a:br>
              <a:rPr lang="zh-TW" altLang="en-US" dirty="0" smtClean="0"/>
            </a:br>
            <a:r>
              <a:rPr lang="en-US" altLang="zh-TW" dirty="0" smtClean="0"/>
              <a:t>‧</a:t>
            </a:r>
            <a:r>
              <a:rPr lang="zh-TW" altLang="en-US" dirty="0" smtClean="0"/>
              <a:t>電表時鐘同步</a:t>
            </a:r>
            <a:br>
              <a:rPr lang="zh-TW" altLang="en-US" dirty="0" smtClean="0"/>
            </a:br>
            <a:r>
              <a:rPr lang="en-US" altLang="zh-TW" dirty="0" smtClean="0"/>
              <a:t>‧</a:t>
            </a:r>
            <a:r>
              <a:rPr lang="zh-TW" altLang="en-US" dirty="0" smtClean="0"/>
              <a:t>智慧電表狀態顯示</a:t>
            </a:r>
            <a:br>
              <a:rPr lang="zh-TW" altLang="en-US" dirty="0" smtClean="0"/>
            </a:br>
            <a:r>
              <a:rPr lang="en-US" altLang="zh-TW" dirty="0" smtClean="0"/>
              <a:t>‧</a:t>
            </a:r>
            <a:r>
              <a:rPr lang="zh-TW" altLang="en-US" dirty="0" smtClean="0"/>
              <a:t>自動化電表註冊</a:t>
            </a:r>
            <a:br>
              <a:rPr lang="zh-TW" altLang="en-US" dirty="0" smtClean="0"/>
            </a:br>
            <a:r>
              <a:rPr lang="en-US" altLang="zh-TW" dirty="0" smtClean="0"/>
              <a:t>‧</a:t>
            </a:r>
            <a:r>
              <a:rPr lang="zh-TW" altLang="en-US" dirty="0" smtClean="0"/>
              <a:t>安全和加密的數據傳輸</a:t>
            </a:r>
            <a:br>
              <a:rPr lang="zh-TW" altLang="en-US" dirty="0" smtClean="0"/>
            </a:br>
            <a:r>
              <a:rPr lang="en-US" altLang="zh-TW" dirty="0" smtClean="0"/>
              <a:t>‧</a:t>
            </a:r>
            <a:r>
              <a:rPr lang="zh-TW" altLang="en-US" dirty="0" smtClean="0"/>
              <a:t>支援讀取</a:t>
            </a:r>
            <a:r>
              <a:rPr lang="en-US" dirty="0" err="1" smtClean="0"/>
              <a:t>Itron</a:t>
            </a:r>
            <a:r>
              <a:rPr lang="en-US" dirty="0" smtClean="0"/>
              <a:t> MV-90</a:t>
            </a:r>
            <a:r>
              <a:rPr lang="zh-TW" altLang="en-US" dirty="0" smtClean="0"/>
              <a:t>軟體</a:t>
            </a:r>
            <a:br>
              <a:rPr lang="zh-TW" altLang="en-US" dirty="0" smtClean="0"/>
            </a:br>
            <a:r>
              <a:rPr lang="en-US" altLang="zh-TW" dirty="0" smtClean="0"/>
              <a:t>‧</a:t>
            </a:r>
            <a:r>
              <a:rPr lang="zh-TW" altLang="en-US" dirty="0" smtClean="0"/>
              <a:t>支援讀取</a:t>
            </a:r>
            <a:r>
              <a:rPr lang="en-US" dirty="0" err="1" smtClean="0"/>
              <a:t>Elster</a:t>
            </a:r>
            <a:r>
              <a:rPr lang="en-US" dirty="0" smtClean="0"/>
              <a:t> MAS</a:t>
            </a:r>
            <a:r>
              <a:rPr lang="zh-TW" altLang="en-US" dirty="0" smtClean="0"/>
              <a:t>軟體</a:t>
            </a:r>
            <a:br>
              <a:rPr lang="zh-TW" altLang="en-US" dirty="0" smtClean="0"/>
            </a:br>
            <a:r>
              <a:rPr lang="en-US" altLang="zh-TW" dirty="0" smtClean="0"/>
              <a:t>‧</a:t>
            </a:r>
            <a:r>
              <a:rPr lang="zh-TW" altLang="en-US" dirty="0" smtClean="0"/>
              <a:t>遠程電表編程</a:t>
            </a:r>
            <a:br>
              <a:rPr lang="zh-TW" altLang="en-US" dirty="0" smtClean="0"/>
            </a:br>
            <a:r>
              <a:rPr lang="en-US" altLang="zh-TW" dirty="0" smtClean="0"/>
              <a:t>‧</a:t>
            </a:r>
            <a:r>
              <a:rPr lang="zh-TW" altLang="en-US" dirty="0" smtClean="0"/>
              <a:t>空中下載智慧電表模組韌體升級檔</a:t>
            </a:r>
            <a:endParaRPr lang="zh-TW" altLang="en-US" dirty="0"/>
          </a:p>
        </p:txBody>
      </p:sp>
    </p:spTree>
    <p:extLst>
      <p:ext uri="{BB962C8B-B14F-4D97-AF65-F5344CB8AC3E}">
        <p14:creationId xmlns:p14="http://schemas.microsoft.com/office/powerpoint/2010/main" val="21137745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具</a:t>
            </a:r>
            <a:r>
              <a:rPr lang="en-US" altLang="zh-TW" dirty="0" smtClean="0"/>
              <a:t>IP</a:t>
            </a:r>
            <a:r>
              <a:rPr lang="zh-TW" altLang="en-US" dirty="0" smtClean="0"/>
              <a:t>相機的清潔機器人</a:t>
            </a:r>
            <a:r>
              <a:rPr lang="en-US" altLang="zh-TW" dirty="0" smtClean="0"/>
              <a:t>–</a:t>
            </a:r>
            <a:r>
              <a:rPr lang="en-US" dirty="0" err="1" smtClean="0"/>
              <a:t>Ankaka</a:t>
            </a:r>
            <a:r>
              <a:rPr lang="en-US" dirty="0" smtClean="0"/>
              <a:t> G182 ( 1 )</a:t>
            </a:r>
          </a:p>
          <a:p>
            <a:endParaRPr lang="en-US" altLang="zh-TW" dirty="0" smtClean="0"/>
          </a:p>
          <a:p>
            <a:r>
              <a:rPr lang="en-US" altLang="zh-TW" dirty="0" smtClean="0"/>
              <a:t>‧</a:t>
            </a:r>
            <a:r>
              <a:rPr lang="zh-TW" altLang="en-US" dirty="0" smtClean="0"/>
              <a:t>機器人真空吸塵器</a:t>
            </a:r>
            <a:br>
              <a:rPr lang="zh-TW" altLang="en-US" dirty="0" smtClean="0"/>
            </a:br>
            <a:r>
              <a:rPr lang="en-US" altLang="zh-TW" dirty="0" smtClean="0"/>
              <a:t>‧</a:t>
            </a:r>
            <a:r>
              <a:rPr lang="en-US" altLang="zh-TW" dirty="0" err="1" smtClean="0"/>
              <a:t>WiFi</a:t>
            </a:r>
            <a:r>
              <a:rPr lang="en-US" altLang="zh-TW" baseline="0" dirty="0" smtClean="0"/>
              <a:t> </a:t>
            </a:r>
            <a:r>
              <a:rPr lang="en-US" altLang="zh-TW" dirty="0" smtClean="0"/>
              <a:t>IP</a:t>
            </a:r>
            <a:r>
              <a:rPr lang="zh-TW" altLang="en-US" dirty="0" smtClean="0"/>
              <a:t>相機</a:t>
            </a:r>
            <a:br>
              <a:rPr lang="zh-TW" altLang="en-US" dirty="0" smtClean="0"/>
            </a:br>
            <a:r>
              <a:rPr lang="en-US" altLang="zh-TW" dirty="0" smtClean="0"/>
              <a:t>‧</a:t>
            </a:r>
            <a:r>
              <a:rPr lang="zh-TW" altLang="en-US" dirty="0" smtClean="0"/>
              <a:t>虛擬牆和充電站</a:t>
            </a:r>
            <a:br>
              <a:rPr lang="zh-TW" altLang="en-US" dirty="0" smtClean="0"/>
            </a:br>
            <a:r>
              <a:rPr lang="en-US" altLang="zh-TW" dirty="0" smtClean="0"/>
              <a:t>‧</a:t>
            </a:r>
            <a:r>
              <a:rPr lang="zh-TW" altLang="en-US" dirty="0" smtClean="0"/>
              <a:t>專用軟體</a:t>
            </a:r>
            <a:endParaRPr lang="en-US" altLang="zh-TW" dirty="0" smtClean="0"/>
          </a:p>
          <a:p>
            <a:r>
              <a:rPr lang="en-US" altLang="zh-TW" sz="1300" dirty="0">
                <a:hlinkClick r:id="rId3"/>
              </a:rPr>
              <a:t>‧</a:t>
            </a:r>
            <a:r>
              <a:rPr lang="en-US" sz="1300" dirty="0">
                <a:hlinkClick r:id="rId3"/>
              </a:rPr>
              <a:t>http://www.ankaka.com/intelligent-robot-vacuum-cleaner-with-wireless-ip-camera-wifi-ip-camera_p1165.html</a:t>
            </a:r>
            <a:r>
              <a:rPr lang="zh-TW" altLang="en-US" dirty="0" smtClean="0"/>
              <a:t/>
            </a:r>
            <a:br>
              <a:rPr lang="zh-TW" altLang="en-US" dirty="0" smtClean="0"/>
            </a:br>
            <a:endParaRPr lang="zh-TW" altLang="en-US" dirty="0"/>
          </a:p>
        </p:txBody>
      </p:sp>
    </p:spTree>
    <p:extLst>
      <p:ext uri="{BB962C8B-B14F-4D97-AF65-F5344CB8AC3E}">
        <p14:creationId xmlns:p14="http://schemas.microsoft.com/office/powerpoint/2010/main" val="4086254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聯發科</a:t>
            </a:r>
            <a:r>
              <a:rPr lang="en-US" altLang="zh-TW" dirty="0" err="1" smtClean="0"/>
              <a:t>Linkit</a:t>
            </a:r>
            <a:r>
              <a:rPr lang="en-US" altLang="zh-TW" dirty="0" smtClean="0"/>
              <a:t>	</a:t>
            </a:r>
            <a:r>
              <a:rPr lang="en-US" altLang="zh-TW" baseline="0" dirty="0" smtClean="0"/>
              <a:t>             </a:t>
            </a:r>
            <a:r>
              <a:rPr lang="en-US" altLang="zh-TW" dirty="0" smtClean="0"/>
              <a:t>Raspberry Pi                 Arduino UNO</a:t>
            </a:r>
          </a:p>
          <a:p>
            <a:endParaRPr lang="en-US" altLang="zh-TW" dirty="0" smtClean="0"/>
          </a:p>
          <a:p>
            <a:r>
              <a:rPr lang="en-US" altLang="zh-TW" dirty="0" smtClean="0"/>
              <a:t>Intel Edison		NXP                                 Intel</a:t>
            </a:r>
            <a:r>
              <a:rPr lang="en-US" altLang="zh-TW" baseline="0" dirty="0" smtClean="0"/>
              <a:t> Galileo</a:t>
            </a:r>
            <a:endParaRPr lang="zh-TW" altLang="en-US" dirty="0"/>
          </a:p>
        </p:txBody>
      </p:sp>
    </p:spTree>
    <p:extLst>
      <p:ext uri="{BB962C8B-B14F-4D97-AF65-F5344CB8AC3E}">
        <p14:creationId xmlns:p14="http://schemas.microsoft.com/office/powerpoint/2010/main" val="273253839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具</a:t>
            </a:r>
            <a:r>
              <a:rPr lang="en-US" altLang="zh-TW" dirty="0" smtClean="0"/>
              <a:t>IP</a:t>
            </a:r>
            <a:r>
              <a:rPr lang="zh-TW" altLang="en-US" dirty="0" smtClean="0"/>
              <a:t>相機的清潔機器人</a:t>
            </a:r>
            <a:r>
              <a:rPr lang="en-US" altLang="zh-TW" dirty="0" smtClean="0"/>
              <a:t>–</a:t>
            </a:r>
            <a:r>
              <a:rPr lang="en-US" dirty="0" err="1" smtClean="0"/>
              <a:t>Ankaka</a:t>
            </a:r>
            <a:r>
              <a:rPr lang="en-US" dirty="0" smtClean="0"/>
              <a:t> G182 ( 2 )</a:t>
            </a:r>
          </a:p>
          <a:p>
            <a:endParaRPr lang="en-US" altLang="zh-TW" dirty="0" smtClean="0"/>
          </a:p>
          <a:p>
            <a:r>
              <a:rPr lang="en-US" altLang="zh-TW" dirty="0" smtClean="0"/>
              <a:t>‧</a:t>
            </a:r>
            <a:r>
              <a:rPr lang="zh-TW" altLang="en-US" dirty="0" smtClean="0"/>
              <a:t>應用程式包括：</a:t>
            </a:r>
            <a:endParaRPr lang="en-US" altLang="zh-TW" dirty="0" smtClean="0"/>
          </a:p>
          <a:p>
            <a:pPr lvl="1"/>
            <a:r>
              <a:rPr lang="en-US" altLang="zh-TW" dirty="0" smtClean="0"/>
              <a:t>–DVS</a:t>
            </a:r>
            <a:r>
              <a:rPr lang="zh-TW" altLang="en-US" dirty="0" smtClean="0"/>
              <a:t>應用程式（設計來識別</a:t>
            </a:r>
            <a:r>
              <a:rPr lang="en-US" altLang="zh-TW" dirty="0" smtClean="0"/>
              <a:t>IP</a:t>
            </a:r>
            <a:r>
              <a:rPr lang="zh-TW" altLang="en-US" dirty="0" smtClean="0"/>
              <a:t>位址和修改</a:t>
            </a:r>
            <a:r>
              <a:rPr lang="en-US" altLang="zh-TW" dirty="0" smtClean="0"/>
              <a:t>IP</a:t>
            </a:r>
            <a:r>
              <a:rPr lang="zh-TW" altLang="en-US" dirty="0" smtClean="0"/>
              <a:t>位址） </a:t>
            </a:r>
            <a:r>
              <a:rPr lang="en-US" altLang="zh-TW" dirty="0" smtClean="0"/>
              <a:t> </a:t>
            </a:r>
          </a:p>
          <a:p>
            <a:pPr lvl="1"/>
            <a:r>
              <a:rPr lang="en-US" altLang="zh-TW" dirty="0" smtClean="0"/>
              <a:t>–IP</a:t>
            </a:r>
            <a:r>
              <a:rPr lang="zh-TW" altLang="en-US" dirty="0" smtClean="0"/>
              <a:t>相機中心（查看，記錄，控制和使用具</a:t>
            </a:r>
            <a:r>
              <a:rPr lang="en-US" altLang="zh-TW" dirty="0" err="1" smtClean="0"/>
              <a:t>WiFi</a:t>
            </a:r>
            <a:r>
              <a:rPr lang="en-US" altLang="zh-TW" dirty="0" smtClean="0"/>
              <a:t> IP</a:t>
            </a:r>
            <a:r>
              <a:rPr lang="zh-TW" altLang="en-US" dirty="0" smtClean="0"/>
              <a:t>相機的機器人真空吸塵器其多種功能和特性 </a:t>
            </a:r>
            <a:r>
              <a:rPr lang="en-US" altLang="zh-TW" dirty="0" smtClean="0"/>
              <a:t>)</a:t>
            </a:r>
          </a:p>
          <a:p>
            <a:pPr lvl="1"/>
            <a:r>
              <a:rPr lang="en-US" altLang="zh-TW" dirty="0" smtClean="0"/>
              <a:t>–IP</a:t>
            </a:r>
            <a:r>
              <a:rPr lang="zh-TW" altLang="en-US" dirty="0" smtClean="0"/>
              <a:t>相機播放器 </a:t>
            </a:r>
            <a:r>
              <a:rPr lang="en-US" altLang="zh-TW" dirty="0" smtClean="0"/>
              <a:t>- </a:t>
            </a:r>
            <a:r>
              <a:rPr lang="zh-TW" altLang="en-US" dirty="0" smtClean="0"/>
              <a:t>播放錄製的視訊片段</a:t>
            </a:r>
            <a:endParaRPr lang="en-US" altLang="zh-TW" dirty="0" smtClean="0"/>
          </a:p>
          <a:p>
            <a:r>
              <a:rPr lang="en-US" altLang="zh-TW" dirty="0" smtClean="0"/>
              <a:t>‧</a:t>
            </a:r>
            <a:r>
              <a:rPr lang="zh-TW" altLang="en-US" dirty="0" smtClean="0"/>
              <a:t>可以在機器人上編程，在您不在家時，它會自動清潔</a:t>
            </a:r>
            <a:endParaRPr lang="en-US" altLang="zh-TW" dirty="0" smtClean="0"/>
          </a:p>
          <a:p>
            <a:r>
              <a:rPr lang="en-US" altLang="zh-TW" dirty="0" smtClean="0"/>
              <a:t>‧</a:t>
            </a:r>
            <a:r>
              <a:rPr lang="zh-TW" altLang="en-US" dirty="0" smtClean="0"/>
              <a:t>自動充電站，這表示當機器人快沒電時，它會自行去充電</a:t>
            </a:r>
            <a:endParaRPr lang="en-US" altLang="zh-TW" dirty="0" smtClean="0"/>
          </a:p>
          <a:p>
            <a:r>
              <a:rPr lang="en-US" altLang="zh-TW" dirty="0" smtClean="0"/>
              <a:t>‧</a:t>
            </a:r>
            <a:r>
              <a:rPr lang="zh-TW" altLang="en-US" dirty="0" smtClean="0"/>
              <a:t>使用虛擬牆裝置，以防止機器人真空吸塵器涉足您不希望它去的領域</a:t>
            </a:r>
            <a:br>
              <a:rPr lang="zh-TW" altLang="en-US" dirty="0" smtClean="0"/>
            </a:br>
            <a:r>
              <a:rPr lang="en-US" altLang="zh-TW" dirty="0" smtClean="0"/>
              <a:t>‧</a:t>
            </a:r>
            <a:r>
              <a:rPr lang="zh-TW" altLang="en-US" dirty="0" smtClean="0"/>
              <a:t>就像一般的真空吸塵器，機器人真空吸塵器也沒辦法自己清理集塵袋，所以在每次機器人作完清潔後，您都要替它清理集塵袋</a:t>
            </a:r>
            <a:endParaRPr lang="en-US" altLang="zh-TW" dirty="0" smtClean="0"/>
          </a:p>
          <a:p>
            <a:r>
              <a:rPr lang="en-US" altLang="zh-TW" dirty="0" smtClean="0"/>
              <a:t>‧</a:t>
            </a:r>
            <a:r>
              <a:rPr lang="zh-TW" altLang="en-US" dirty="0" smtClean="0"/>
              <a:t>為了達到最佳效果，建議當機器人真空吸塵器在您房子中的每個房間作第一次清潔時，您也在一旁觀察它，以確保房間的佈局和陳設不會干擾機器人的移動</a:t>
            </a:r>
            <a:endParaRPr lang="zh-TW" altLang="en-US" dirty="0"/>
          </a:p>
        </p:txBody>
      </p:sp>
    </p:spTree>
    <p:extLst>
      <p:ext uri="{BB962C8B-B14F-4D97-AF65-F5344CB8AC3E}">
        <p14:creationId xmlns:p14="http://schemas.microsoft.com/office/powerpoint/2010/main" val="377779015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具</a:t>
            </a:r>
            <a:r>
              <a:rPr lang="en-US" altLang="zh-TW" dirty="0" smtClean="0"/>
              <a:t>IP</a:t>
            </a:r>
            <a:r>
              <a:rPr lang="zh-TW" altLang="en-US" dirty="0" smtClean="0"/>
              <a:t>相機的清潔機器人</a:t>
            </a:r>
            <a:r>
              <a:rPr lang="en-US" altLang="zh-TW" dirty="0" smtClean="0"/>
              <a:t>–</a:t>
            </a:r>
            <a:r>
              <a:rPr lang="en-US" dirty="0" err="1" smtClean="0"/>
              <a:t>Ankaka</a:t>
            </a:r>
            <a:r>
              <a:rPr lang="en-US" dirty="0" smtClean="0"/>
              <a:t> G182 ( 3 )</a:t>
            </a:r>
          </a:p>
          <a:p>
            <a:endParaRPr lang="en-US" altLang="zh-TW" dirty="0" smtClean="0"/>
          </a:p>
          <a:p>
            <a:r>
              <a:rPr lang="en-US" altLang="zh-TW" dirty="0" smtClean="0"/>
              <a:t>‧</a:t>
            </a:r>
            <a:r>
              <a:rPr lang="zh-TW" altLang="en-US" dirty="0" smtClean="0"/>
              <a:t>模組式</a:t>
            </a:r>
            <a:r>
              <a:rPr lang="en-US" altLang="zh-TW" dirty="0" smtClean="0"/>
              <a:t>ABS</a:t>
            </a:r>
            <a:r>
              <a:rPr lang="zh-TW" altLang="en-US" dirty="0" smtClean="0"/>
              <a:t>機身，壓力敏感的前置緩衝器，二個萬向輪風格的前輪，大型牽引後輪</a:t>
            </a:r>
            <a:br>
              <a:rPr lang="zh-TW" altLang="en-US" dirty="0" smtClean="0"/>
            </a:br>
            <a:r>
              <a:rPr lang="en-US" altLang="zh-TW" dirty="0" smtClean="0"/>
              <a:t>‧</a:t>
            </a:r>
            <a:r>
              <a:rPr lang="zh-TW" altLang="en-US" dirty="0" smtClean="0"/>
              <a:t>離地高度：</a:t>
            </a:r>
            <a:r>
              <a:rPr lang="en-US" altLang="zh-TW" dirty="0" smtClean="0"/>
              <a:t>1</a:t>
            </a:r>
            <a:r>
              <a:rPr lang="zh-TW" altLang="en-US" dirty="0" smtClean="0"/>
              <a:t>英寸（約</a:t>
            </a:r>
            <a:r>
              <a:rPr lang="en-US" altLang="zh-TW" dirty="0" smtClean="0"/>
              <a:t>2.5</a:t>
            </a:r>
            <a:r>
              <a:rPr lang="zh-TW" altLang="en-US" dirty="0" smtClean="0"/>
              <a:t>公分）</a:t>
            </a:r>
            <a:br>
              <a:rPr lang="zh-TW" altLang="en-US" dirty="0" smtClean="0"/>
            </a:br>
            <a:r>
              <a:rPr lang="en-US" altLang="zh-TW" dirty="0" smtClean="0"/>
              <a:t>‧</a:t>
            </a:r>
            <a:r>
              <a:rPr lang="zh-TW" altLang="en-US" dirty="0" smtClean="0"/>
              <a:t>可移動角度：</a:t>
            </a:r>
            <a:r>
              <a:rPr lang="en-US" altLang="zh-TW" dirty="0" smtClean="0"/>
              <a:t>360</a:t>
            </a:r>
            <a:r>
              <a:rPr lang="zh-TW" altLang="en-US" dirty="0" smtClean="0"/>
              <a:t>度</a:t>
            </a:r>
            <a:br>
              <a:rPr lang="zh-TW" altLang="en-US" dirty="0" smtClean="0"/>
            </a:br>
            <a:r>
              <a:rPr lang="en-US" altLang="zh-TW" dirty="0" smtClean="0"/>
              <a:t>‧</a:t>
            </a:r>
            <a:r>
              <a:rPr lang="zh-TW" altLang="en-US" dirty="0" smtClean="0"/>
              <a:t>每次充電後可使用時間：</a:t>
            </a:r>
            <a:r>
              <a:rPr lang="en-US" altLang="zh-TW" dirty="0" smtClean="0"/>
              <a:t>70</a:t>
            </a:r>
            <a:r>
              <a:rPr lang="zh-TW" altLang="en-US" dirty="0" smtClean="0"/>
              <a:t>分鐘</a:t>
            </a:r>
            <a:br>
              <a:rPr lang="zh-TW" altLang="en-US" dirty="0" smtClean="0"/>
            </a:br>
            <a:r>
              <a:rPr lang="en-US" altLang="zh-TW" dirty="0" smtClean="0"/>
              <a:t>‧</a:t>
            </a:r>
            <a:r>
              <a:rPr lang="zh-TW" altLang="en-US" dirty="0" smtClean="0"/>
              <a:t>通常充電所需時間：</a:t>
            </a:r>
            <a:r>
              <a:rPr lang="en-US" altLang="zh-TW" dirty="0" smtClean="0"/>
              <a:t>3.5</a:t>
            </a:r>
            <a:r>
              <a:rPr lang="zh-TW" altLang="en-US" dirty="0" smtClean="0"/>
              <a:t>小時</a:t>
            </a:r>
            <a:br>
              <a:rPr lang="zh-TW" altLang="en-US" dirty="0" smtClean="0"/>
            </a:br>
            <a:r>
              <a:rPr lang="en-US" altLang="zh-TW" dirty="0" smtClean="0"/>
              <a:t>‧</a:t>
            </a:r>
            <a:r>
              <a:rPr lang="zh-TW" altLang="en-US" dirty="0" smtClean="0"/>
              <a:t>噪音值：</a:t>
            </a:r>
            <a:r>
              <a:rPr lang="en-US" altLang="zh-TW" dirty="0" smtClean="0"/>
              <a:t>&lt;50</a:t>
            </a:r>
            <a:r>
              <a:rPr lang="zh-TW" altLang="en-US" dirty="0" smtClean="0"/>
              <a:t>分貝</a:t>
            </a:r>
            <a:endParaRPr lang="zh-TW" altLang="en-US" dirty="0"/>
          </a:p>
        </p:txBody>
      </p:sp>
    </p:spTree>
    <p:extLst>
      <p:ext uri="{BB962C8B-B14F-4D97-AF65-F5344CB8AC3E}">
        <p14:creationId xmlns:p14="http://schemas.microsoft.com/office/powerpoint/2010/main" val="409439406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err="1" smtClean="0"/>
              <a:t>iRobot</a:t>
            </a:r>
            <a:r>
              <a:rPr lang="en-US" dirty="0" smtClean="0"/>
              <a:t> Create ( 1 )</a:t>
            </a:r>
          </a:p>
          <a:p>
            <a:endParaRPr lang="en-US" altLang="zh-TW" dirty="0" smtClean="0"/>
          </a:p>
          <a:p>
            <a:r>
              <a:rPr lang="en-US" altLang="zh-TW" dirty="0" smtClean="0"/>
              <a:t>‧</a:t>
            </a:r>
            <a:r>
              <a:rPr lang="en-US" dirty="0" smtClean="0"/>
              <a:t>Create</a:t>
            </a:r>
            <a:r>
              <a:rPr lang="zh-TW" altLang="en-US" dirty="0" smtClean="0"/>
              <a:t>預先已作好設置，當您開箱後即可馬上使用</a:t>
            </a:r>
            <a:br>
              <a:rPr lang="zh-TW" altLang="en-US" dirty="0" smtClean="0"/>
            </a:br>
            <a:r>
              <a:rPr lang="en-US" altLang="zh-TW" dirty="0" smtClean="0"/>
              <a:t>‧</a:t>
            </a:r>
            <a:r>
              <a:rPr lang="zh-TW" altLang="en-US" dirty="0" smtClean="0"/>
              <a:t>初學者可以觀察此機器人具有的十個示範模式下的各種行為，或是經由任意基本終端程式去下載腳本來替機器人作編程</a:t>
            </a:r>
            <a:endParaRPr lang="en-US" altLang="zh-TW" dirty="0" smtClean="0"/>
          </a:p>
          <a:p>
            <a:r>
              <a:rPr lang="en-US" altLang="zh-TW" dirty="0" smtClean="0"/>
              <a:t>‧</a:t>
            </a:r>
            <a:r>
              <a:rPr lang="zh-TW" altLang="en-US" dirty="0" smtClean="0"/>
              <a:t>進階用戶可以使用各種能發揮機器人“串流感測數據”模式的方法來編寫自定義的軟體，以便對機器人作更多控制</a:t>
            </a:r>
            <a:endParaRPr lang="en-US" altLang="zh-TW" dirty="0" smtClean="0"/>
          </a:p>
          <a:p>
            <a:r>
              <a:rPr lang="en-US" altLang="zh-TW" dirty="0" smtClean="0"/>
              <a:t>‧</a:t>
            </a:r>
            <a:r>
              <a:rPr lang="zh-TW" altLang="en-US" dirty="0" smtClean="0"/>
              <a:t>熟練用戶可以替機器人編寫完全自主的程式</a:t>
            </a:r>
            <a:br>
              <a:rPr lang="zh-TW" altLang="en-US" dirty="0" smtClean="0"/>
            </a:br>
            <a:r>
              <a:rPr lang="en-US" altLang="zh-TW" dirty="0" smtClean="0"/>
              <a:t>‧</a:t>
            </a:r>
            <a:r>
              <a:rPr lang="en-US" dirty="0" smtClean="0"/>
              <a:t>Create</a:t>
            </a:r>
            <a:r>
              <a:rPr lang="zh-TW" altLang="en-US" dirty="0" smtClean="0"/>
              <a:t>的配件包括一個藍牙存取模組（</a:t>
            </a:r>
            <a:r>
              <a:rPr lang="en-US" altLang="zh-TW" dirty="0" smtClean="0"/>
              <a:t>BAM</a:t>
            </a:r>
            <a:r>
              <a:rPr lang="zh-TW" altLang="en-US" dirty="0" smtClean="0"/>
              <a:t>），用來作無線通訊</a:t>
            </a:r>
            <a:endParaRPr lang="en-US" altLang="zh-TW" dirty="0" smtClean="0"/>
          </a:p>
          <a:p>
            <a:r>
              <a:rPr lang="en-US" altLang="zh-TW" dirty="0" smtClean="0"/>
              <a:t>‧http://store.irobot.com/shop/index.jsp?categoryId=3311368</a:t>
            </a:r>
            <a:endParaRPr lang="zh-TW" altLang="en-US" dirty="0"/>
          </a:p>
        </p:txBody>
      </p:sp>
    </p:spTree>
    <p:extLst>
      <p:ext uri="{BB962C8B-B14F-4D97-AF65-F5344CB8AC3E}">
        <p14:creationId xmlns:p14="http://schemas.microsoft.com/office/powerpoint/2010/main" val="260199497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err="1" smtClean="0"/>
              <a:t>iRobot</a:t>
            </a:r>
            <a:r>
              <a:rPr lang="en-US" dirty="0" smtClean="0"/>
              <a:t> Create ( 2 )</a:t>
            </a:r>
          </a:p>
          <a:p>
            <a:endParaRPr lang="en-US" altLang="zh-TW" dirty="0" smtClean="0"/>
          </a:p>
          <a:p>
            <a:pPr lvl="0">
              <a:buFont typeface="Arial" pitchFamily="34" charset="0"/>
              <a:buNone/>
            </a:pPr>
            <a:r>
              <a:rPr lang="en-US" altLang="zh-TW" dirty="0" smtClean="0"/>
              <a:t>‧</a:t>
            </a:r>
            <a:r>
              <a:rPr lang="zh-TW" altLang="en-US" dirty="0" smtClean="0"/>
              <a:t>藍牙轉接模組（</a:t>
            </a:r>
            <a:r>
              <a:rPr lang="en-US" altLang="zh-TW" dirty="0" smtClean="0"/>
              <a:t>BAM</a:t>
            </a:r>
            <a:r>
              <a:rPr lang="zh-TW" altLang="en-US" dirty="0" smtClean="0"/>
              <a:t>）</a:t>
            </a:r>
            <a:endParaRPr lang="en-US" altLang="zh-TW" dirty="0" smtClean="0"/>
          </a:p>
          <a:p>
            <a:pPr lvl="1">
              <a:buFont typeface="Arial" pitchFamily="34" charset="0"/>
              <a:buNone/>
            </a:pPr>
            <a:r>
              <a:rPr lang="en-US" altLang="zh-TW" dirty="0" smtClean="0"/>
              <a:t>–</a:t>
            </a:r>
            <a:r>
              <a:rPr lang="zh-TW" altLang="en-US" dirty="0" smtClean="0"/>
              <a:t>在一個典型的住宅中範圍可達</a:t>
            </a:r>
            <a:r>
              <a:rPr lang="en-US" altLang="zh-TW" dirty="0" smtClean="0"/>
              <a:t>300</a:t>
            </a:r>
            <a:r>
              <a:rPr lang="zh-TW" altLang="en-US" dirty="0" smtClean="0"/>
              <a:t>英尺（</a:t>
            </a:r>
            <a:r>
              <a:rPr lang="en-US" altLang="zh-TW" dirty="0" smtClean="0"/>
              <a:t>100</a:t>
            </a:r>
            <a:r>
              <a:rPr lang="zh-TW" altLang="en-US" dirty="0" smtClean="0"/>
              <a:t>米）（可達範圍取決於環境）</a:t>
            </a:r>
            <a:br>
              <a:rPr lang="zh-TW" altLang="en-US" dirty="0" smtClean="0"/>
            </a:br>
            <a:r>
              <a:rPr lang="en-US" altLang="zh-TW" dirty="0" smtClean="0"/>
              <a:t>–</a:t>
            </a:r>
            <a:r>
              <a:rPr lang="zh-TW" altLang="en-US" dirty="0" smtClean="0"/>
              <a:t>不論是</a:t>
            </a:r>
            <a:r>
              <a:rPr lang="en-US" altLang="zh-TW" dirty="0" smtClean="0"/>
              <a:t>Windows</a:t>
            </a:r>
            <a:r>
              <a:rPr lang="zh-TW" altLang="en-US" dirty="0" smtClean="0"/>
              <a:t>、</a:t>
            </a:r>
            <a:r>
              <a:rPr lang="en-US" altLang="zh-TW" dirty="0" smtClean="0"/>
              <a:t>Linux</a:t>
            </a:r>
            <a:r>
              <a:rPr lang="zh-TW" altLang="en-US" dirty="0" smtClean="0"/>
              <a:t>還是麥金塔電腦，皆可透過它們來無線控制</a:t>
            </a:r>
            <a:r>
              <a:rPr lang="en-US" altLang="zh-TW" dirty="0" err="1" smtClean="0"/>
              <a:t>iRobot</a:t>
            </a:r>
            <a:r>
              <a:rPr lang="zh-TW" altLang="en-US" baseline="0" dirty="0" smtClean="0"/>
              <a:t> </a:t>
            </a:r>
            <a:r>
              <a:rPr lang="en-US" altLang="zh-TW" dirty="0" err="1" smtClean="0"/>
              <a:t>Createý</a:t>
            </a:r>
            <a:endParaRPr lang="en-US" altLang="zh-TW" dirty="0" smtClean="0"/>
          </a:p>
          <a:p>
            <a:pPr marL="500850" lvl="1" defTabSz="1001700">
              <a:defRPr/>
            </a:pPr>
            <a:r>
              <a:rPr lang="en-US" altLang="zh-TW" dirty="0" smtClean="0"/>
              <a:t>–</a:t>
            </a:r>
            <a:r>
              <a:rPr lang="zh-TW" altLang="en-US" dirty="0" smtClean="0"/>
              <a:t>除了無線連接，也可透過</a:t>
            </a:r>
            <a:r>
              <a:rPr lang="en-US" altLang="zh-TW" dirty="0" smtClean="0"/>
              <a:t>20</a:t>
            </a:r>
            <a:r>
              <a:rPr lang="zh-TW" altLang="en-US" dirty="0" smtClean="0"/>
              <a:t>針</a:t>
            </a:r>
            <a:r>
              <a:rPr lang="en-US" altLang="zh-TW" dirty="0" smtClean="0"/>
              <a:t>I / O</a:t>
            </a:r>
            <a:r>
              <a:rPr lang="zh-TW" altLang="en-US" dirty="0" smtClean="0"/>
              <a:t>接口在機器人上添加您個人的硬體和感測器</a:t>
            </a:r>
            <a:br>
              <a:rPr lang="zh-TW" altLang="en-US" dirty="0" smtClean="0"/>
            </a:br>
            <a:r>
              <a:rPr lang="en-US" altLang="zh-TW" dirty="0" smtClean="0"/>
              <a:t>–</a:t>
            </a:r>
            <a:r>
              <a:rPr lang="zh-TW" altLang="en-US" dirty="0" smtClean="0"/>
              <a:t>高功率</a:t>
            </a:r>
            <a:r>
              <a:rPr lang="en-US" altLang="zh-TW" dirty="0" smtClean="0"/>
              <a:t>Class 1</a:t>
            </a:r>
            <a:r>
              <a:rPr lang="zh-TW" altLang="en-US" dirty="0" smtClean="0"/>
              <a:t>藍牙無線電</a:t>
            </a:r>
            <a:endParaRPr lang="en-US" altLang="zh-TW" dirty="0" smtClean="0"/>
          </a:p>
          <a:p>
            <a:pPr marL="500850" lvl="1" defTabSz="1001700">
              <a:defRPr/>
            </a:pPr>
            <a:r>
              <a:rPr lang="en-US" altLang="zh-TW" dirty="0" smtClean="0"/>
              <a:t>–</a:t>
            </a:r>
            <a:r>
              <a:rPr lang="zh-TW" altLang="en-US" dirty="0" smtClean="0"/>
              <a:t>藍牙序列連接埠設定檔（</a:t>
            </a:r>
            <a:r>
              <a:rPr lang="en-US" altLang="zh-TW" dirty="0" smtClean="0"/>
              <a:t>SPP</a:t>
            </a:r>
            <a:r>
              <a:rPr lang="zh-TW" altLang="en-US" dirty="0" smtClean="0"/>
              <a:t>）</a:t>
            </a:r>
            <a:br>
              <a:rPr lang="zh-TW" altLang="en-US" dirty="0" smtClean="0"/>
            </a:br>
            <a:r>
              <a:rPr lang="en-US" altLang="zh-TW" dirty="0" smtClean="0"/>
              <a:t>–DB-25</a:t>
            </a:r>
            <a:r>
              <a:rPr lang="zh-TW" altLang="en-US" dirty="0" smtClean="0"/>
              <a:t>插頭插在</a:t>
            </a:r>
            <a:r>
              <a:rPr lang="en-US" altLang="zh-TW" dirty="0" err="1" smtClean="0"/>
              <a:t>Createýs</a:t>
            </a:r>
            <a:r>
              <a:rPr lang="zh-TW" altLang="en-US" dirty="0" smtClean="0"/>
              <a:t>的擴展埠</a:t>
            </a:r>
            <a:br>
              <a:rPr lang="zh-TW" altLang="en-US" dirty="0" smtClean="0"/>
            </a:br>
            <a:r>
              <a:rPr lang="en-US" altLang="zh-TW" dirty="0" smtClean="0"/>
              <a:t>–</a:t>
            </a:r>
            <a:r>
              <a:rPr lang="zh-TW" altLang="en-US" dirty="0" smtClean="0"/>
              <a:t>在電腦和</a:t>
            </a:r>
            <a:r>
              <a:rPr lang="en-US" altLang="zh-TW" dirty="0" smtClean="0"/>
              <a:t>Create</a:t>
            </a:r>
            <a:r>
              <a:rPr lang="zh-TW" altLang="en-US" dirty="0" smtClean="0"/>
              <a:t>機器人之間提供一個虛擬的序列埠連接</a:t>
            </a:r>
            <a:endParaRPr lang="en-US" altLang="zh-TW" dirty="0" smtClean="0"/>
          </a:p>
        </p:txBody>
      </p:sp>
    </p:spTree>
    <p:extLst>
      <p:ext uri="{BB962C8B-B14F-4D97-AF65-F5344CB8AC3E}">
        <p14:creationId xmlns:p14="http://schemas.microsoft.com/office/powerpoint/2010/main" val="146046209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dirty="0" err="1" smtClean="0"/>
              <a:t>iRobot</a:t>
            </a:r>
            <a:r>
              <a:rPr lang="en-US" dirty="0" smtClean="0"/>
              <a:t> Create ( 3 )</a:t>
            </a:r>
          </a:p>
          <a:p>
            <a:endParaRPr lang="en-US" altLang="zh-TW" dirty="0" smtClean="0"/>
          </a:p>
          <a:p>
            <a:r>
              <a:rPr lang="en-US" dirty="0" err="1" smtClean="0"/>
              <a:t>iRobot</a:t>
            </a:r>
            <a:r>
              <a:rPr lang="en-US" dirty="0" smtClean="0"/>
              <a:t> Create</a:t>
            </a:r>
            <a:r>
              <a:rPr lang="zh-TW" altLang="en-US" dirty="0" smtClean="0"/>
              <a:t>開放式介面</a:t>
            </a:r>
            <a:br>
              <a:rPr lang="zh-TW" altLang="en-US" dirty="0" smtClean="0"/>
            </a:br>
            <a:r>
              <a:rPr lang="en-US" altLang="zh-TW" dirty="0" smtClean="0"/>
              <a:t>‧</a:t>
            </a:r>
            <a:r>
              <a:rPr lang="en-US" dirty="0" smtClean="0"/>
              <a:t>Create</a:t>
            </a:r>
            <a:r>
              <a:rPr lang="zh-TW" altLang="en-US" dirty="0" smtClean="0"/>
              <a:t>開放式介面（</a:t>
            </a:r>
            <a:r>
              <a:rPr lang="en-US" altLang="zh-TW" dirty="0" smtClean="0"/>
              <a:t>OI</a:t>
            </a:r>
            <a:r>
              <a:rPr lang="zh-TW" altLang="en-US" dirty="0" smtClean="0"/>
              <a:t>）包含電子介面和軟體介面，用來控制</a:t>
            </a:r>
            <a:r>
              <a:rPr lang="en-US" altLang="zh-TW" dirty="0" smtClean="0"/>
              <a:t>Create</a:t>
            </a:r>
            <a:r>
              <a:rPr lang="zh-TW" altLang="en-US" dirty="0" smtClean="0"/>
              <a:t>的行為以及讀取其感測器。</a:t>
            </a:r>
            <a:endParaRPr lang="en-US" altLang="zh-TW" dirty="0" smtClean="0"/>
          </a:p>
          <a:p>
            <a:r>
              <a:rPr lang="en-US" altLang="zh-TW" dirty="0" smtClean="0"/>
              <a:t>   </a:t>
            </a:r>
            <a:r>
              <a:rPr lang="en-US" altLang="zh-TW" baseline="0" dirty="0" smtClean="0"/>
              <a:t> </a:t>
            </a:r>
            <a:r>
              <a:rPr lang="zh-TW" altLang="en-US" dirty="0" smtClean="0"/>
              <a:t>電子介面包括一個</a:t>
            </a:r>
            <a:r>
              <a:rPr lang="en-US" altLang="zh-TW" dirty="0" smtClean="0"/>
              <a:t>7</a:t>
            </a:r>
            <a:r>
              <a:rPr lang="zh-TW" altLang="en-US" dirty="0" smtClean="0"/>
              <a:t>針</a:t>
            </a:r>
            <a:r>
              <a:rPr lang="en-US" altLang="zh-TW" dirty="0" smtClean="0"/>
              <a:t>Mini-DIN</a:t>
            </a:r>
            <a:r>
              <a:rPr lang="zh-TW" altLang="en-US" dirty="0" smtClean="0"/>
              <a:t>連接器和在</a:t>
            </a:r>
            <a:r>
              <a:rPr lang="en-US" dirty="0" smtClean="0"/>
              <a:t>Cargo Bay</a:t>
            </a:r>
            <a:r>
              <a:rPr lang="zh-TW" altLang="en-US" dirty="0" smtClean="0"/>
              <a:t>上的一個</a:t>
            </a:r>
            <a:r>
              <a:rPr lang="en-US" altLang="zh-TW" dirty="0" smtClean="0"/>
              <a:t>DB-  25</a:t>
            </a:r>
            <a:r>
              <a:rPr lang="zh-TW" altLang="en-US" dirty="0" smtClean="0"/>
              <a:t>連接器，用來在</a:t>
            </a:r>
            <a:r>
              <a:rPr lang="en-US" altLang="zh-TW" dirty="0" smtClean="0"/>
              <a:t>Create</a:t>
            </a:r>
            <a:r>
              <a:rPr lang="zh-TW" altLang="en-US" dirty="0" smtClean="0"/>
              <a:t>上連接硬體和感測器、執行器等電子產品，如機器人手臂或是光線    </a:t>
            </a:r>
            <a:endParaRPr lang="en-US" altLang="zh-TW" dirty="0" smtClean="0"/>
          </a:p>
          <a:p>
            <a:r>
              <a:rPr lang="en-US" altLang="zh-TW" dirty="0" smtClean="0"/>
              <a:t>    </a:t>
            </a:r>
            <a:r>
              <a:rPr lang="zh-TW" altLang="en-US" dirty="0" smtClean="0"/>
              <a:t>感測器。</a:t>
            </a:r>
            <a:endParaRPr lang="en-US" altLang="zh-TW" dirty="0" smtClean="0"/>
          </a:p>
          <a:p>
            <a:r>
              <a:rPr lang="en-US" altLang="zh-TW" dirty="0" smtClean="0"/>
              <a:t>‧</a:t>
            </a:r>
            <a:r>
              <a:rPr lang="zh-TW" altLang="en-US" dirty="0" smtClean="0"/>
              <a:t>軟體介面讓您經由一系列的命令來操作</a:t>
            </a:r>
            <a:r>
              <a:rPr lang="en-US" dirty="0" smtClean="0"/>
              <a:t>Create</a:t>
            </a:r>
            <a:r>
              <a:rPr lang="zh-TW" altLang="en-US" dirty="0" smtClean="0"/>
              <a:t>的行為，並讀取它的感測器。</a:t>
            </a:r>
            <a:endParaRPr lang="en-US" altLang="zh-TW" dirty="0" smtClean="0"/>
          </a:p>
          <a:p>
            <a:r>
              <a:rPr lang="en-US" altLang="zh-TW" baseline="0" dirty="0" smtClean="0"/>
              <a:t>    </a:t>
            </a:r>
            <a:r>
              <a:rPr lang="zh-TW" altLang="en-US" dirty="0" smtClean="0"/>
              <a:t>命令包括啟動命令、模式命令、執行命令、演示命令、唱歌命令、輸入命令、腳本命令和等待命令。</a:t>
            </a:r>
            <a:endParaRPr lang="en-US" altLang="zh-TW" dirty="0" smtClean="0"/>
          </a:p>
          <a:p>
            <a:r>
              <a:rPr lang="en-US" altLang="zh-TW" dirty="0" smtClean="0"/>
              <a:t>    </a:t>
            </a:r>
            <a:r>
              <a:rPr lang="zh-TW" altLang="en-US" dirty="0" smtClean="0"/>
              <a:t>經由一台連接到</a:t>
            </a:r>
            <a:r>
              <a:rPr lang="en-US" dirty="0" smtClean="0"/>
              <a:t>Mini-DIN</a:t>
            </a:r>
            <a:r>
              <a:rPr lang="zh-TW" altLang="en-US" dirty="0" smtClean="0"/>
              <a:t>連接器</a:t>
            </a:r>
            <a:r>
              <a:rPr lang="en-US" altLang="zh-TW" dirty="0" smtClean="0"/>
              <a:t>( </a:t>
            </a:r>
            <a:r>
              <a:rPr lang="zh-TW" altLang="en-US" dirty="0" smtClean="0"/>
              <a:t>或</a:t>
            </a:r>
            <a:r>
              <a:rPr lang="en-US" dirty="0" smtClean="0"/>
              <a:t>Cargo Bay )</a:t>
            </a:r>
            <a:r>
              <a:rPr lang="zh-TW" altLang="en-US" dirty="0" smtClean="0"/>
              <a:t>的電腦</a:t>
            </a:r>
            <a:r>
              <a:rPr lang="en-US" altLang="zh-TW" dirty="0" smtClean="0"/>
              <a:t>( </a:t>
            </a:r>
            <a:r>
              <a:rPr lang="zh-TW" altLang="en-US" dirty="0" smtClean="0"/>
              <a:t>或是微控制器 </a:t>
            </a:r>
            <a:r>
              <a:rPr lang="en-US" altLang="zh-TW" dirty="0" smtClean="0"/>
              <a:t>)</a:t>
            </a:r>
            <a:r>
              <a:rPr lang="zh-TW" altLang="en-US" dirty="0" smtClean="0"/>
              <a:t>，您可以發送命令到</a:t>
            </a:r>
            <a:r>
              <a:rPr lang="en-US" altLang="zh-TW" dirty="0" smtClean="0"/>
              <a:t>Create</a:t>
            </a:r>
            <a:r>
              <a:rPr lang="zh-TW" altLang="en-US" dirty="0" smtClean="0"/>
              <a:t>的序列埠。</a:t>
            </a:r>
            <a:endParaRPr lang="zh-TW" altLang="en-US" dirty="0"/>
          </a:p>
        </p:txBody>
      </p:sp>
    </p:spTree>
    <p:extLst>
      <p:ext uri="{BB962C8B-B14F-4D97-AF65-F5344CB8AC3E}">
        <p14:creationId xmlns:p14="http://schemas.microsoft.com/office/powerpoint/2010/main" val="3783732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M2M</a:t>
            </a:r>
            <a:r>
              <a:rPr lang="zh-TW" altLang="en-US" dirty="0" smtClean="0"/>
              <a:t>設備目錄 </a:t>
            </a:r>
            <a:r>
              <a:rPr lang="en-US" altLang="zh-TW" dirty="0" smtClean="0"/>
              <a:t>( 2 )</a:t>
            </a:r>
          </a:p>
          <a:p>
            <a:endParaRPr lang="en-US" dirty="0" smtClean="0"/>
          </a:p>
          <a:p>
            <a:r>
              <a:rPr lang="en-US" altLang="zh-TW" dirty="0" smtClean="0"/>
              <a:t>‧M2M</a:t>
            </a:r>
            <a:r>
              <a:rPr lang="zh-TW" altLang="en-US" dirty="0" smtClean="0"/>
              <a:t>設備類型</a:t>
            </a:r>
            <a:endParaRPr lang="en-US" altLang="zh-TW" dirty="0" smtClean="0"/>
          </a:p>
          <a:p>
            <a:r>
              <a:rPr lang="en-US" altLang="zh-TW" dirty="0" smtClean="0"/>
              <a:t>    –</a:t>
            </a:r>
            <a:r>
              <a:rPr lang="zh-TW" altLang="en-US" dirty="0" smtClean="0"/>
              <a:t>智慧型手機</a:t>
            </a:r>
            <a:br>
              <a:rPr lang="zh-TW" altLang="en-US" dirty="0" smtClean="0"/>
            </a:br>
            <a:r>
              <a:rPr lang="en-US" altLang="zh-TW" baseline="0" dirty="0" smtClean="0"/>
              <a:t>    </a:t>
            </a:r>
            <a:r>
              <a:rPr lang="en-US" altLang="zh-TW" dirty="0" smtClean="0"/>
              <a:t>–IP</a:t>
            </a:r>
            <a:r>
              <a:rPr lang="zh-TW" altLang="en-US" dirty="0" smtClean="0"/>
              <a:t>相機</a:t>
            </a:r>
            <a:br>
              <a:rPr lang="zh-TW" altLang="en-US" dirty="0" smtClean="0"/>
            </a:br>
            <a:r>
              <a:rPr lang="zh-TW" altLang="en-US" dirty="0" smtClean="0"/>
              <a:t>    </a:t>
            </a:r>
            <a:r>
              <a:rPr lang="en-US" altLang="zh-TW" dirty="0" smtClean="0"/>
              <a:t>–</a:t>
            </a:r>
            <a:r>
              <a:rPr lang="zh-TW" altLang="en-US" dirty="0" smtClean="0"/>
              <a:t>機器人</a:t>
            </a:r>
            <a:br>
              <a:rPr lang="zh-TW" altLang="en-US" dirty="0" smtClean="0"/>
            </a:br>
            <a:r>
              <a:rPr lang="zh-TW" altLang="en-US" dirty="0" smtClean="0"/>
              <a:t>    </a:t>
            </a:r>
            <a:r>
              <a:rPr lang="en-US" altLang="zh-TW" dirty="0" smtClean="0"/>
              <a:t>–</a:t>
            </a:r>
            <a:r>
              <a:rPr lang="zh-TW" altLang="en-US" dirty="0" smtClean="0"/>
              <a:t>遊戲機台</a:t>
            </a:r>
            <a:br>
              <a:rPr lang="zh-TW" altLang="en-US" dirty="0" smtClean="0"/>
            </a:br>
            <a:r>
              <a:rPr lang="zh-TW" altLang="en-US" dirty="0" smtClean="0"/>
              <a:t>    </a:t>
            </a:r>
            <a:r>
              <a:rPr lang="en-US" altLang="zh-TW" dirty="0" smtClean="0"/>
              <a:t>–</a:t>
            </a:r>
            <a:r>
              <a:rPr lang="zh-TW" altLang="en-US" dirty="0" smtClean="0"/>
              <a:t>電視遊戲機</a:t>
            </a:r>
            <a:br>
              <a:rPr lang="zh-TW" altLang="en-US" dirty="0" smtClean="0"/>
            </a:br>
            <a:r>
              <a:rPr lang="zh-TW" altLang="en-US" dirty="0" smtClean="0"/>
              <a:t>    </a:t>
            </a:r>
            <a:r>
              <a:rPr lang="en-US" altLang="zh-TW" dirty="0" smtClean="0"/>
              <a:t>–</a:t>
            </a:r>
            <a:r>
              <a:rPr lang="zh-TW" altLang="en-US" dirty="0" smtClean="0"/>
              <a:t>無人地面車輛</a:t>
            </a:r>
            <a:br>
              <a:rPr lang="zh-TW" altLang="en-US" dirty="0" smtClean="0"/>
            </a:br>
            <a:r>
              <a:rPr lang="zh-TW" altLang="en-US" dirty="0" smtClean="0"/>
              <a:t>    </a:t>
            </a:r>
            <a:r>
              <a:rPr lang="en-US" altLang="zh-TW" dirty="0" smtClean="0"/>
              <a:t>–</a:t>
            </a:r>
            <a:r>
              <a:rPr lang="zh-TW" altLang="en-US" dirty="0" smtClean="0"/>
              <a:t>無人航空器</a:t>
            </a:r>
            <a:endParaRPr lang="en-US" altLang="zh-TW" dirty="0" smtClean="0"/>
          </a:p>
          <a:p>
            <a:r>
              <a:rPr lang="en-US" altLang="zh-TW" baseline="0" dirty="0" smtClean="0"/>
              <a:t>    –</a:t>
            </a:r>
            <a:r>
              <a:rPr lang="zh-TW" altLang="en-US" baseline="0" dirty="0" smtClean="0"/>
              <a:t>其它</a:t>
            </a:r>
            <a:endParaRPr lang="en-US" altLang="zh-TW" dirty="0" smtClean="0"/>
          </a:p>
        </p:txBody>
      </p:sp>
    </p:spTree>
    <p:extLst>
      <p:ext uri="{BB962C8B-B14F-4D97-AF65-F5344CB8AC3E}">
        <p14:creationId xmlns:p14="http://schemas.microsoft.com/office/powerpoint/2010/main" val="2351177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M2M</a:t>
            </a:r>
            <a:r>
              <a:rPr lang="zh-TW" altLang="en-US" dirty="0" smtClean="0"/>
              <a:t>協定目錄 </a:t>
            </a:r>
            <a:r>
              <a:rPr lang="en-US" altLang="zh-TW" dirty="0" smtClean="0"/>
              <a:t>( 1 )</a:t>
            </a:r>
          </a:p>
          <a:p>
            <a:r>
              <a:rPr lang="en-US" altLang="zh-TW" dirty="0" smtClean="0"/>
              <a:t>.</a:t>
            </a:r>
            <a:r>
              <a:rPr lang="en-US" altLang="zh-TW" dirty="0" err="1" smtClean="0"/>
              <a:t>CoAP</a:t>
            </a:r>
            <a:r>
              <a:rPr lang="en-US" altLang="zh-TW" dirty="0" smtClean="0"/>
              <a:t>/6LoWPAN/RPL(IPv6</a:t>
            </a:r>
            <a:r>
              <a:rPr lang="zh-TW" altLang="en-US" dirty="0" smtClean="0"/>
              <a:t>低耗能有損失路由協議</a:t>
            </a:r>
            <a:r>
              <a:rPr lang="en-US" altLang="zh-TW" dirty="0" smtClean="0"/>
              <a:t>)</a:t>
            </a:r>
          </a:p>
          <a:p>
            <a:r>
              <a:rPr lang="en-US" altLang="zh-TW" dirty="0" smtClean="0"/>
              <a:t>‧</a:t>
            </a:r>
            <a:r>
              <a:rPr lang="zh-TW" altLang="en-US" dirty="0" smtClean="0"/>
              <a:t>無線射頻辨識 </a:t>
            </a:r>
            <a:r>
              <a:rPr lang="en-US" altLang="zh-TW" dirty="0" smtClean="0"/>
              <a:t>( RFID )</a:t>
            </a:r>
          </a:p>
          <a:p>
            <a:r>
              <a:rPr lang="en-US" altLang="zh-TW" dirty="0" smtClean="0"/>
              <a:t>‧</a:t>
            </a:r>
            <a:r>
              <a:rPr lang="zh-TW" altLang="en-US" dirty="0" smtClean="0"/>
              <a:t>低耗能藍牙</a:t>
            </a:r>
            <a:r>
              <a:rPr lang="en-US" altLang="zh-TW" dirty="0" smtClean="0"/>
              <a:t>( BLE )</a:t>
            </a:r>
          </a:p>
          <a:p>
            <a:r>
              <a:rPr lang="en-US" altLang="zh-TW" dirty="0" smtClean="0"/>
              <a:t>‧</a:t>
            </a:r>
            <a:r>
              <a:rPr lang="en-US" altLang="zh-TW" dirty="0" err="1" smtClean="0"/>
              <a:t>WiFi</a:t>
            </a:r>
            <a:endParaRPr lang="en-US" altLang="zh-TW" dirty="0" smtClean="0"/>
          </a:p>
          <a:p>
            <a:pPr defTabSz="1001700">
              <a:defRPr/>
            </a:pPr>
            <a:r>
              <a:rPr lang="en-US" altLang="zh-TW" dirty="0" smtClean="0"/>
              <a:t>‧</a:t>
            </a:r>
            <a:r>
              <a:rPr lang="en-US" dirty="0" smtClean="0"/>
              <a:t>IEEE 802.15.4</a:t>
            </a:r>
          </a:p>
          <a:p>
            <a:pPr defTabSz="1001700">
              <a:defRPr/>
            </a:pPr>
            <a:r>
              <a:rPr lang="en-US" altLang="zh-TW" dirty="0" smtClean="0"/>
              <a:t>‧</a:t>
            </a:r>
            <a:r>
              <a:rPr lang="en-US" dirty="0" err="1" smtClean="0">
                <a:solidFill>
                  <a:prstClr val="black"/>
                </a:solidFill>
              </a:rPr>
              <a:t>Zigbee</a:t>
            </a:r>
            <a:r>
              <a:rPr lang="en-US" dirty="0">
                <a:solidFill>
                  <a:prstClr val="black"/>
                </a:solidFill>
              </a:rPr>
              <a:t>* (based on IEEE 802.15.4)</a:t>
            </a:r>
          </a:p>
          <a:p>
            <a:pPr defTabSz="1001700">
              <a:spcBef>
                <a:spcPct val="20000"/>
              </a:spcBef>
            </a:pPr>
            <a:r>
              <a:rPr lang="en-US" altLang="zh-TW" dirty="0">
                <a:solidFill>
                  <a:prstClr val="black"/>
                </a:solidFill>
              </a:rPr>
              <a:t>‧</a:t>
            </a:r>
            <a:r>
              <a:rPr lang="en-US" dirty="0" err="1">
                <a:solidFill>
                  <a:prstClr val="black"/>
                </a:solidFill>
              </a:rPr>
              <a:t>Zigbee</a:t>
            </a:r>
            <a:r>
              <a:rPr lang="en-US" dirty="0">
                <a:solidFill>
                  <a:prstClr val="black"/>
                </a:solidFill>
              </a:rPr>
              <a:t> Smart Energy 2.0</a:t>
            </a:r>
          </a:p>
          <a:p>
            <a:pPr defTabSz="1001700">
              <a:spcBef>
                <a:spcPct val="20000"/>
              </a:spcBef>
            </a:pPr>
            <a:r>
              <a:rPr lang="en-US" altLang="zh-TW" sz="800" dirty="0">
                <a:solidFill>
                  <a:prstClr val="black"/>
                </a:solidFill>
              </a:rPr>
              <a:t>‧</a:t>
            </a:r>
            <a:r>
              <a:rPr lang="en-US" sz="1500" dirty="0">
                <a:solidFill>
                  <a:prstClr val="black"/>
                </a:solidFill>
              </a:rPr>
              <a:t>M-Bus</a:t>
            </a:r>
            <a:endParaRPr lang="en-US" sz="1700" dirty="0">
              <a:solidFill>
                <a:prstClr val="black"/>
              </a:solidFill>
            </a:endParaRPr>
          </a:p>
          <a:p>
            <a:pPr defTabSz="1001700">
              <a:defRPr/>
            </a:pPr>
            <a:r>
              <a:rPr lang="en-US" altLang="zh-TW" dirty="0" smtClean="0"/>
              <a:t>‧</a:t>
            </a:r>
            <a:r>
              <a:rPr lang="en-US" dirty="0" err="1" smtClean="0"/>
              <a:t>Insteon</a:t>
            </a:r>
            <a:endParaRPr lang="en-US" dirty="0" smtClean="0"/>
          </a:p>
          <a:p>
            <a:pPr defTabSz="1001700">
              <a:defRPr/>
            </a:pPr>
            <a:r>
              <a:rPr lang="en-US" altLang="zh-TW" dirty="0" smtClean="0"/>
              <a:t>‧</a:t>
            </a:r>
            <a:r>
              <a:rPr lang="en-US" dirty="0" smtClean="0"/>
              <a:t>ANSI C12</a:t>
            </a:r>
          </a:p>
          <a:p>
            <a:pPr defTabSz="1001700">
              <a:defRPr/>
            </a:pPr>
            <a:r>
              <a:rPr lang="en-US" altLang="zh-TW" dirty="0" smtClean="0"/>
              <a:t>‧</a:t>
            </a:r>
            <a:r>
              <a:rPr lang="en-US" dirty="0" smtClean="0"/>
              <a:t>KNX</a:t>
            </a:r>
          </a:p>
          <a:p>
            <a:pPr defTabSz="1001700">
              <a:defRPr/>
            </a:pPr>
            <a:endParaRPr lang="en-US" dirty="0" smtClean="0"/>
          </a:p>
          <a:p>
            <a:r>
              <a:rPr lang="en-US" altLang="zh-TW" sz="1200" b="0" i="0" kern="1200" dirty="0" smtClean="0">
                <a:solidFill>
                  <a:schemeClr val="tx1"/>
                </a:solidFill>
                <a:effectLst/>
                <a:latin typeface="+mn-lt"/>
                <a:ea typeface="+mn-ea"/>
                <a:cs typeface="+mn-cs"/>
              </a:rPr>
              <a:t>DECT Ultra Low Energy (DECT ULE) is a wireless communication standard used to design wireless sensor and actuator networks for smart home applications.</a:t>
            </a:r>
            <a:endParaRPr lang="zh-TW" altLang="en-US" dirty="0"/>
          </a:p>
        </p:txBody>
      </p:sp>
    </p:spTree>
    <p:extLst>
      <p:ext uri="{BB962C8B-B14F-4D97-AF65-F5344CB8AC3E}">
        <p14:creationId xmlns:p14="http://schemas.microsoft.com/office/powerpoint/2010/main" val="2120085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M2M</a:t>
            </a:r>
            <a:r>
              <a:rPr lang="zh-TW" altLang="en-US" dirty="0" smtClean="0"/>
              <a:t>協定目錄 </a:t>
            </a:r>
            <a:r>
              <a:rPr lang="en-US" altLang="zh-TW" dirty="0" smtClean="0"/>
              <a:t>( 2 )</a:t>
            </a:r>
          </a:p>
          <a:p>
            <a:endParaRPr lang="en-US" altLang="zh-TW" dirty="0" smtClean="0"/>
          </a:p>
          <a:p>
            <a:r>
              <a:rPr lang="en-US" altLang="zh-TW" dirty="0" smtClean="0"/>
              <a:t>‧</a:t>
            </a:r>
            <a:r>
              <a:rPr lang="en-US" altLang="zh-TW" dirty="0" err="1" smtClean="0"/>
              <a:t>LonWorks</a:t>
            </a:r>
            <a:endParaRPr lang="en-US" altLang="zh-TW" dirty="0" smtClean="0"/>
          </a:p>
          <a:p>
            <a:r>
              <a:rPr lang="en-US" altLang="zh-TW" dirty="0" smtClean="0"/>
              <a:t>‧</a:t>
            </a:r>
            <a:r>
              <a:rPr lang="en-US" altLang="zh-TW" dirty="0" err="1" smtClean="0"/>
              <a:t>ModBus</a:t>
            </a:r>
            <a:endParaRPr lang="en-US" altLang="zh-TW" dirty="0" smtClean="0"/>
          </a:p>
          <a:p>
            <a:r>
              <a:rPr lang="en-US" altLang="zh-TW" dirty="0" smtClean="0"/>
              <a:t>‧</a:t>
            </a:r>
            <a:r>
              <a:rPr lang="zh-TW" altLang="en-US" dirty="0" smtClean="0"/>
              <a:t>電力線通信 </a:t>
            </a:r>
            <a:r>
              <a:rPr lang="en-US" altLang="zh-TW" dirty="0" smtClean="0"/>
              <a:t>( PLC )</a:t>
            </a:r>
          </a:p>
          <a:p>
            <a:r>
              <a:rPr lang="en-US" altLang="zh-TW" dirty="0" smtClean="0"/>
              <a:t>‧</a:t>
            </a:r>
            <a:r>
              <a:rPr lang="en-US" altLang="zh-TW" dirty="0" err="1" smtClean="0"/>
              <a:t>BACnet</a:t>
            </a:r>
            <a:endParaRPr lang="en-US" altLang="zh-TW" dirty="0" smtClean="0"/>
          </a:p>
          <a:p>
            <a:r>
              <a:rPr lang="en-US" altLang="zh-TW" dirty="0" smtClean="0"/>
              <a:t>‧</a:t>
            </a:r>
            <a:r>
              <a:rPr lang="en-US" altLang="zh-TW" dirty="0" err="1" smtClean="0"/>
              <a:t>Insteon</a:t>
            </a:r>
            <a:endParaRPr lang="en-US" altLang="zh-TW" dirty="0" smtClean="0"/>
          </a:p>
          <a:p>
            <a:r>
              <a:rPr lang="en-US" altLang="zh-TW" sz="1300" dirty="0">
                <a:solidFill>
                  <a:prstClr val="black"/>
                </a:solidFill>
              </a:rPr>
              <a:t>‧</a:t>
            </a:r>
            <a:r>
              <a:rPr lang="en-US" altLang="zh-TW" dirty="0" smtClean="0"/>
              <a:t>DLMS/COSEM</a:t>
            </a:r>
          </a:p>
          <a:p>
            <a:r>
              <a:rPr lang="en-US" altLang="zh-TW" sz="1300" dirty="0">
                <a:solidFill>
                  <a:prstClr val="black"/>
                </a:solidFill>
              </a:rPr>
              <a:t>‧</a:t>
            </a:r>
            <a:r>
              <a:rPr lang="en-US" altLang="zh-TW" dirty="0" smtClean="0"/>
              <a:t>Z-Ware</a:t>
            </a:r>
          </a:p>
          <a:p>
            <a:r>
              <a:rPr lang="en-US" altLang="zh-TW" dirty="0" smtClean="0"/>
              <a:t>‧Dali</a:t>
            </a:r>
          </a:p>
          <a:p>
            <a:r>
              <a:rPr lang="en-US" altLang="zh-TW" dirty="0" smtClean="0"/>
              <a:t>‧X10</a:t>
            </a:r>
          </a:p>
          <a:p>
            <a:r>
              <a:rPr lang="en-US" altLang="zh-TW" dirty="0" smtClean="0"/>
              <a:t>.DLNA/UPnP</a:t>
            </a:r>
          </a:p>
          <a:p>
            <a:r>
              <a:rPr lang="en-US" altLang="zh-TW" dirty="0" smtClean="0"/>
              <a:t>‧</a:t>
            </a:r>
            <a:r>
              <a:rPr lang="zh-TW" altLang="en-US" dirty="0" smtClean="0"/>
              <a:t>其它</a:t>
            </a:r>
            <a:endParaRPr lang="en-US" altLang="zh-TW" dirty="0" smtClean="0"/>
          </a:p>
          <a:p>
            <a:endParaRPr lang="zh-TW" altLang="en-US" dirty="0"/>
          </a:p>
        </p:txBody>
      </p:sp>
    </p:spTree>
    <p:extLst>
      <p:ext uri="{BB962C8B-B14F-4D97-AF65-F5344CB8AC3E}">
        <p14:creationId xmlns:p14="http://schemas.microsoft.com/office/powerpoint/2010/main" val="3833462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介紹</a:t>
            </a:r>
            <a:r>
              <a:rPr lang="en-US" altLang="zh-TW" dirty="0" smtClean="0"/>
              <a:t>M2M</a:t>
            </a:r>
            <a:r>
              <a:rPr lang="zh-TW" altLang="en-US" dirty="0" smtClean="0"/>
              <a:t>域網</a:t>
            </a:r>
            <a:endParaRPr lang="zh-TW" altLang="en-US" dirty="0"/>
          </a:p>
        </p:txBody>
      </p:sp>
    </p:spTree>
    <p:extLst>
      <p:ext uri="{BB962C8B-B14F-4D97-AF65-F5344CB8AC3E}">
        <p14:creationId xmlns:p14="http://schemas.microsoft.com/office/powerpoint/2010/main" val="1230897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ANSI</a:t>
            </a:r>
            <a:r>
              <a:rPr lang="zh-TW" altLang="en-US" dirty="0" smtClean="0"/>
              <a:t> </a:t>
            </a:r>
            <a:r>
              <a:rPr lang="en-US" altLang="zh-TW" dirty="0" smtClean="0"/>
              <a:t>C12 Suite</a:t>
            </a:r>
            <a:endParaRPr lang="en-US" dirty="0"/>
          </a:p>
        </p:txBody>
      </p:sp>
    </p:spTree>
    <p:extLst>
      <p:ext uri="{BB962C8B-B14F-4D97-AF65-F5344CB8AC3E}">
        <p14:creationId xmlns:p14="http://schemas.microsoft.com/office/powerpoint/2010/main" val="911973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一套</a:t>
            </a:r>
            <a:r>
              <a:rPr lang="en-US" altLang="zh-TW" dirty="0" smtClean="0"/>
              <a:t>ANSI</a:t>
            </a:r>
            <a:r>
              <a:rPr lang="en-US" altLang="zh-TW" baseline="0" dirty="0" smtClean="0"/>
              <a:t> C12 </a:t>
            </a:r>
          </a:p>
          <a:p>
            <a:r>
              <a:rPr lang="en-US" altLang="zh-TW" baseline="0" dirty="0" smtClean="0"/>
              <a:t>‧</a:t>
            </a:r>
            <a:r>
              <a:rPr lang="zh-TW" altLang="en-US" baseline="0" dirty="0" smtClean="0"/>
              <a:t>美國國家標準局所制定，提供自動量測設施</a:t>
            </a:r>
            <a:r>
              <a:rPr lang="en-US" altLang="zh-TW" baseline="0" dirty="0" smtClean="0"/>
              <a:t>(AMI)</a:t>
            </a:r>
            <a:r>
              <a:rPr lang="zh-TW" altLang="en-US" baseline="0" dirty="0" smtClean="0"/>
              <a:t>計畫中彼此作用所規定的資料格式，資料結構和同訊協定。</a:t>
            </a:r>
            <a:endParaRPr lang="en-US" altLang="zh-TW" baseline="0" dirty="0" smtClean="0"/>
          </a:p>
          <a:p>
            <a:pPr marL="688669" lvl="1" indent="-187819">
              <a:buFontTx/>
              <a:buChar char="-"/>
            </a:pPr>
            <a:r>
              <a:rPr lang="en-US" altLang="zh-TW" baseline="0" dirty="0" smtClean="0"/>
              <a:t>C12.01: </a:t>
            </a:r>
            <a:r>
              <a:rPr lang="zh-TW" altLang="en-US" baseline="0" dirty="0" smtClean="0"/>
              <a:t>電力量測編碼</a:t>
            </a:r>
            <a:endParaRPr lang="en-US" altLang="zh-TW" baseline="0" dirty="0" smtClean="0"/>
          </a:p>
          <a:p>
            <a:pPr marL="688669" lvl="1" indent="-187819">
              <a:buFontTx/>
              <a:buChar char="-"/>
            </a:pPr>
            <a:r>
              <a:rPr lang="en-US" altLang="zh-TW" baseline="0" dirty="0" smtClean="0"/>
              <a:t>C12.10: </a:t>
            </a:r>
            <a:r>
              <a:rPr lang="zh-TW" altLang="en-US" baseline="0" dirty="0" smtClean="0"/>
              <a:t>瓦特</a:t>
            </a:r>
            <a:r>
              <a:rPr lang="en-US" altLang="zh-TW" baseline="0" dirty="0" smtClean="0"/>
              <a:t>‧</a:t>
            </a:r>
            <a:r>
              <a:rPr lang="zh-TW" altLang="en-US" baseline="0" dirty="0" smtClean="0"/>
              <a:t>小時量測的物理觀點 </a:t>
            </a:r>
            <a:r>
              <a:rPr lang="en-US" altLang="zh-TW" baseline="0" dirty="0" smtClean="0"/>
              <a:t>– </a:t>
            </a:r>
            <a:r>
              <a:rPr lang="zh-TW" altLang="en-US" baseline="0" dirty="0" smtClean="0"/>
              <a:t>安全的標準</a:t>
            </a:r>
            <a:endParaRPr lang="en-US" altLang="zh-TW" baseline="0" dirty="0" smtClean="0"/>
          </a:p>
          <a:p>
            <a:pPr marL="688669" lvl="1" indent="-187819">
              <a:buFontTx/>
              <a:buChar char="-"/>
            </a:pPr>
            <a:r>
              <a:rPr lang="en-US" altLang="zh-TW" baseline="0" dirty="0" smtClean="0"/>
              <a:t>C12.18: ANSI</a:t>
            </a:r>
            <a:r>
              <a:rPr lang="zh-TW" altLang="en-US" baseline="0" dirty="0" smtClean="0"/>
              <a:t> </a:t>
            </a:r>
            <a:r>
              <a:rPr lang="en-US" altLang="zh-TW" baseline="0" dirty="0" smtClean="0"/>
              <a:t>Type2 </a:t>
            </a:r>
            <a:r>
              <a:rPr lang="zh-TW" altLang="en-US" baseline="0" dirty="0" smtClean="0"/>
              <a:t>光學埠通訊協定定義</a:t>
            </a:r>
            <a:endParaRPr lang="en-US" altLang="zh-TW" baseline="0" dirty="0" smtClean="0"/>
          </a:p>
          <a:p>
            <a:pPr marL="688669" lvl="1" indent="-187819">
              <a:buFontTx/>
              <a:buChar char="-"/>
            </a:pPr>
            <a:r>
              <a:rPr lang="en-US" altLang="zh-TW" baseline="0" dirty="0" smtClean="0"/>
              <a:t>C12.19: </a:t>
            </a:r>
            <a:r>
              <a:rPr lang="zh-TW" altLang="en-US" baseline="0" dirty="0" smtClean="0"/>
              <a:t>為公用事業終端裝置資料表制定之美國國家標準</a:t>
            </a:r>
            <a:endParaRPr lang="en-US" altLang="zh-TW" baseline="0" dirty="0" smtClean="0"/>
          </a:p>
          <a:p>
            <a:pPr marL="688669" lvl="1" indent="-187819">
              <a:buFontTx/>
              <a:buChar char="-"/>
            </a:pPr>
            <a:r>
              <a:rPr lang="en-US" altLang="zh-TW" dirty="0" smtClean="0"/>
              <a:t>C12.20: </a:t>
            </a:r>
            <a:r>
              <a:rPr lang="zh-TW" altLang="en-US" dirty="0" smtClean="0"/>
              <a:t>電力量測表 </a:t>
            </a:r>
            <a:r>
              <a:rPr lang="en-US" altLang="zh-TW" dirty="0" smtClean="0"/>
              <a:t>–</a:t>
            </a:r>
            <a:r>
              <a:rPr lang="zh-TW" altLang="en-US" dirty="0" smtClean="0"/>
              <a:t> </a:t>
            </a:r>
            <a:r>
              <a:rPr lang="en-US" altLang="zh-TW" dirty="0" smtClean="0"/>
              <a:t>0.2</a:t>
            </a:r>
            <a:r>
              <a:rPr lang="zh-TW" altLang="en-US" dirty="0" smtClean="0"/>
              <a:t>和</a:t>
            </a:r>
            <a:r>
              <a:rPr lang="en-US" altLang="zh-TW" dirty="0" smtClean="0"/>
              <a:t>0.5</a:t>
            </a:r>
            <a:r>
              <a:rPr lang="zh-TW" altLang="en-US" dirty="0" smtClean="0"/>
              <a:t>準度層級</a:t>
            </a:r>
            <a:endParaRPr lang="en-US" altLang="zh-TW" dirty="0" smtClean="0"/>
          </a:p>
          <a:p>
            <a:pPr marL="688669" lvl="1" indent="-187819">
              <a:buFontTx/>
              <a:buChar char="-"/>
            </a:pPr>
            <a:r>
              <a:rPr lang="en-US" altLang="zh-TW" dirty="0" smtClean="0"/>
              <a:t>C12.21:</a:t>
            </a:r>
            <a:r>
              <a:rPr lang="en-US" altLang="zh-TW" baseline="0" dirty="0" smtClean="0"/>
              <a:t> </a:t>
            </a:r>
            <a:r>
              <a:rPr lang="zh-TW" altLang="en-US" baseline="0" dirty="0" smtClean="0"/>
              <a:t>電話數據通訊之通訊協定定義</a:t>
            </a:r>
            <a:r>
              <a:rPr lang="en-US" altLang="zh-TW" dirty="0" smtClean="0"/>
              <a:t> </a:t>
            </a:r>
          </a:p>
          <a:p>
            <a:pPr marL="688669" lvl="1" indent="-187819">
              <a:buFontTx/>
              <a:buChar char="-"/>
            </a:pPr>
            <a:r>
              <a:rPr lang="en-US" altLang="zh-TW" dirty="0" smtClean="0"/>
              <a:t>C12.22: </a:t>
            </a:r>
            <a:r>
              <a:rPr lang="zh-TW" altLang="en-US" dirty="0" smtClean="0"/>
              <a:t>資料通訊界面網路之通訊協定定義</a:t>
            </a:r>
            <a:endParaRPr lang="en-US" altLang="zh-TW" dirty="0" smtClean="0"/>
          </a:p>
          <a:p>
            <a:pPr marL="688669" lvl="1" indent="-187819">
              <a:buFontTx/>
              <a:buChar char="-"/>
            </a:pPr>
            <a:r>
              <a:rPr lang="en-US" altLang="zh-TW" dirty="0" smtClean="0"/>
              <a:t>RFC</a:t>
            </a:r>
            <a:r>
              <a:rPr lang="zh-TW" altLang="en-US" dirty="0" smtClean="0"/>
              <a:t> </a:t>
            </a:r>
            <a:r>
              <a:rPr lang="en-US" altLang="zh-TW" dirty="0" smtClean="0"/>
              <a:t>6142: ANSI C12.22</a:t>
            </a:r>
            <a:r>
              <a:rPr lang="zh-TW" altLang="en-US" dirty="0" smtClean="0"/>
              <a:t>，</a:t>
            </a:r>
            <a:r>
              <a:rPr lang="en-US" altLang="zh-TW" baseline="0" dirty="0" smtClean="0"/>
              <a:t>IEEE 1703</a:t>
            </a:r>
            <a:r>
              <a:rPr lang="zh-TW" altLang="en-US" baseline="0" dirty="0" smtClean="0"/>
              <a:t>和</a:t>
            </a:r>
            <a:r>
              <a:rPr lang="en-US" altLang="zh-TW" baseline="0" dirty="0" smtClean="0"/>
              <a:t> MC12.22</a:t>
            </a:r>
            <a:r>
              <a:rPr lang="zh-TW" altLang="en-US" baseline="0" dirty="0" smtClean="0"/>
              <a:t>透過</a:t>
            </a:r>
            <a:r>
              <a:rPr lang="en-US" altLang="zh-TW" baseline="0" dirty="0" smtClean="0"/>
              <a:t>IP</a:t>
            </a:r>
            <a:r>
              <a:rPr lang="zh-TW" altLang="en-US" baseline="0" dirty="0" smtClean="0"/>
              <a:t>傳輸</a:t>
            </a:r>
            <a:r>
              <a:rPr lang="en-US" altLang="zh-TW" baseline="0" dirty="0" smtClean="0"/>
              <a:t> </a:t>
            </a:r>
            <a:endParaRPr lang="en-US" altLang="zh-TW" dirty="0" smtClean="0"/>
          </a:p>
        </p:txBody>
      </p:sp>
    </p:spTree>
    <p:extLst>
      <p:ext uri="{BB962C8B-B14F-4D97-AF65-F5344CB8AC3E}">
        <p14:creationId xmlns:p14="http://schemas.microsoft.com/office/powerpoint/2010/main" val="3815517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簡單回顧</a:t>
            </a:r>
            <a:endParaRPr lang="en-US" altLang="zh-TW" dirty="0" smtClean="0"/>
          </a:p>
          <a:p>
            <a:r>
              <a:rPr lang="en-US" altLang="zh-TW" dirty="0" smtClean="0"/>
              <a:t>‧C12.19(1990s</a:t>
            </a:r>
            <a:r>
              <a:rPr lang="zh-TW" altLang="en-US" dirty="0" smtClean="0"/>
              <a:t>發表</a:t>
            </a:r>
            <a:r>
              <a:rPr lang="en-US" altLang="zh-TW" dirty="0" smtClean="0"/>
              <a:t>, 2007</a:t>
            </a:r>
            <a:r>
              <a:rPr lang="zh-TW" altLang="en-US" dirty="0" smtClean="0"/>
              <a:t>修訂</a:t>
            </a:r>
            <a:r>
              <a:rPr lang="en-US" altLang="zh-TW" dirty="0" smtClean="0"/>
              <a:t>)</a:t>
            </a:r>
          </a:p>
          <a:p>
            <a:r>
              <a:rPr lang="en-US" altLang="zh-TW" dirty="0" smtClean="0"/>
              <a:t>	-</a:t>
            </a:r>
            <a:r>
              <a:rPr lang="zh-TW" altLang="en-US" dirty="0" smtClean="0"/>
              <a:t> 被定義在</a:t>
            </a:r>
            <a:r>
              <a:rPr lang="en-US" altLang="zh-TW" dirty="0" smtClean="0"/>
              <a:t>ANSI C12.19</a:t>
            </a:r>
            <a:r>
              <a:rPr lang="zh-TW" altLang="en-US" dirty="0" smtClean="0"/>
              <a:t>文件的標準資料結構</a:t>
            </a:r>
            <a:endParaRPr lang="en-US" altLang="zh-TW" dirty="0" smtClean="0"/>
          </a:p>
          <a:p>
            <a:r>
              <a:rPr lang="en-US" altLang="zh-TW" dirty="0" smtClean="0"/>
              <a:t>‧C12.18</a:t>
            </a:r>
          </a:p>
          <a:p>
            <a:r>
              <a:rPr lang="en-US" altLang="zh-TW" dirty="0" smtClean="0"/>
              <a:t>	-</a:t>
            </a:r>
            <a:r>
              <a:rPr lang="en-US" altLang="zh-TW" baseline="0" dirty="0" smtClean="0"/>
              <a:t> </a:t>
            </a:r>
            <a:r>
              <a:rPr lang="zh-TW" altLang="en-US" baseline="0" dirty="0" smtClean="0"/>
              <a:t>第一個版本在</a:t>
            </a:r>
            <a:r>
              <a:rPr lang="en-US" altLang="zh-TW" baseline="0" dirty="0" smtClean="0"/>
              <a:t>1996</a:t>
            </a:r>
            <a:r>
              <a:rPr lang="zh-TW" altLang="en-US" baseline="0" dirty="0" smtClean="0"/>
              <a:t>年發表，然後在</a:t>
            </a:r>
            <a:r>
              <a:rPr lang="en-US" altLang="zh-TW" baseline="0" dirty="0" smtClean="0"/>
              <a:t>2006</a:t>
            </a:r>
            <a:r>
              <a:rPr lang="zh-TW" altLang="en-US" baseline="0" dirty="0" smtClean="0"/>
              <a:t>年修訂</a:t>
            </a:r>
            <a:endParaRPr lang="en-US" altLang="zh-TW" baseline="0" dirty="0" smtClean="0"/>
          </a:p>
          <a:p>
            <a:r>
              <a:rPr lang="en-US" altLang="zh-TW" baseline="0" dirty="0" smtClean="0"/>
              <a:t>‧C12.21(199)</a:t>
            </a:r>
          </a:p>
          <a:p>
            <a:r>
              <a:rPr lang="en-US" altLang="zh-TW" baseline="0" dirty="0" smtClean="0"/>
              <a:t>	- </a:t>
            </a:r>
            <a:r>
              <a:rPr lang="zh-TW" altLang="en-US" baseline="0" dirty="0" smtClean="0"/>
              <a:t>確立</a:t>
            </a:r>
            <a:r>
              <a:rPr lang="en-US" altLang="zh-TW" baseline="0" dirty="0" smtClean="0"/>
              <a:t>C12</a:t>
            </a:r>
            <a:r>
              <a:rPr lang="zh-TW" altLang="en-US" baseline="0" dirty="0" smtClean="0"/>
              <a:t>裝置和</a:t>
            </a:r>
            <a:r>
              <a:rPr lang="en-US" altLang="zh-TW" baseline="0" dirty="0" smtClean="0"/>
              <a:t>C12</a:t>
            </a:r>
            <a:r>
              <a:rPr lang="zh-TW" altLang="en-US" baseline="0" dirty="0" smtClean="0"/>
              <a:t>客戶間透過數據機的通訊 </a:t>
            </a:r>
            <a:endParaRPr lang="en-US" altLang="zh-TW" baseline="0" dirty="0" smtClean="0"/>
          </a:p>
          <a:p>
            <a:r>
              <a:rPr lang="en-US" altLang="zh-TW" dirty="0" smtClean="0"/>
              <a:t>‧C12.22(2007)</a:t>
            </a:r>
          </a:p>
          <a:p>
            <a:r>
              <a:rPr lang="en-US" altLang="zh-TW" dirty="0" smtClean="0"/>
              <a:t>	-</a:t>
            </a:r>
            <a:r>
              <a:rPr lang="zh-TW" altLang="en-US" dirty="0" smtClean="0"/>
              <a:t> 允許透過任何網路通訊系統和</a:t>
            </a:r>
            <a:r>
              <a:rPr lang="en-US" altLang="zh-TW" dirty="0" smtClean="0"/>
              <a:t>C12.18</a:t>
            </a:r>
            <a:r>
              <a:rPr lang="zh-TW" altLang="en-US" dirty="0" smtClean="0"/>
              <a:t>的資料表互動</a:t>
            </a:r>
            <a:endParaRPr lang="en-US" altLang="zh-TW" dirty="0" smtClean="0"/>
          </a:p>
          <a:p>
            <a:r>
              <a:rPr lang="en-US" altLang="zh-TW" dirty="0" smtClean="0"/>
              <a:t>‧RFC</a:t>
            </a:r>
            <a:r>
              <a:rPr lang="zh-TW" altLang="en-US" dirty="0" smtClean="0"/>
              <a:t> </a:t>
            </a:r>
            <a:r>
              <a:rPr lang="en-US" altLang="zh-TW" dirty="0" smtClean="0"/>
              <a:t>6142(2011)</a:t>
            </a:r>
          </a:p>
          <a:p>
            <a:r>
              <a:rPr lang="en-US" altLang="zh-TW" dirty="0" smtClean="0"/>
              <a:t>	-</a:t>
            </a:r>
            <a:r>
              <a:rPr lang="en-US" altLang="zh-TW" baseline="0" dirty="0" smtClean="0"/>
              <a:t> </a:t>
            </a:r>
            <a:r>
              <a:rPr lang="zh-TW" altLang="en-US" baseline="0" dirty="0" smtClean="0"/>
              <a:t>提出在</a:t>
            </a:r>
            <a:r>
              <a:rPr lang="en-US" altLang="zh-TW" baseline="0" dirty="0" smtClean="0"/>
              <a:t>IP</a:t>
            </a:r>
            <a:r>
              <a:rPr lang="zh-TW" altLang="en-US" baseline="0" dirty="0" smtClean="0"/>
              <a:t>層上傳輸</a:t>
            </a:r>
            <a:r>
              <a:rPr lang="en-US" altLang="zh-TW" baseline="0" dirty="0" smtClean="0"/>
              <a:t>ANSI</a:t>
            </a:r>
            <a:r>
              <a:rPr lang="zh-TW" altLang="en-US" baseline="0" dirty="0" smtClean="0"/>
              <a:t> </a:t>
            </a:r>
            <a:r>
              <a:rPr lang="en-US" altLang="zh-TW" baseline="0" dirty="0" smtClean="0"/>
              <a:t>C12.22</a:t>
            </a:r>
            <a:r>
              <a:rPr lang="zh-TW" altLang="en-US" baseline="0" dirty="0" smtClean="0"/>
              <a:t>應用層訊息的架構</a:t>
            </a:r>
            <a:endParaRPr lang="en-US" altLang="zh-TW" dirty="0" smtClean="0"/>
          </a:p>
          <a:p>
            <a:endParaRPr lang="zh-TW" altLang="en-US" dirty="0"/>
          </a:p>
        </p:txBody>
      </p:sp>
    </p:spTree>
    <p:extLst>
      <p:ext uri="{BB962C8B-B14F-4D97-AF65-F5344CB8AC3E}">
        <p14:creationId xmlns:p14="http://schemas.microsoft.com/office/powerpoint/2010/main" val="426231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大綱</a:t>
            </a:r>
            <a:endParaRPr lang="en-US" altLang="zh-TW" dirty="0" smtClean="0"/>
          </a:p>
          <a:p>
            <a:endParaRPr lang="en-US" altLang="zh-TW" dirty="0" smtClean="0"/>
          </a:p>
          <a:p>
            <a:r>
              <a:rPr lang="en-US" altLang="zh-TW" dirty="0" smtClean="0"/>
              <a:t>‧</a:t>
            </a:r>
            <a:r>
              <a:rPr lang="zh-TW" altLang="en-US" dirty="0" smtClean="0"/>
              <a:t>介紹</a:t>
            </a:r>
            <a:r>
              <a:rPr lang="en-US" altLang="zh-TW" dirty="0" smtClean="0"/>
              <a:t>M2M</a:t>
            </a:r>
            <a:r>
              <a:rPr lang="zh-TW" altLang="en-US" dirty="0" smtClean="0"/>
              <a:t>區域網</a:t>
            </a:r>
            <a:endParaRPr lang="en-US" altLang="zh-TW" dirty="0" smtClean="0"/>
          </a:p>
          <a:p>
            <a:r>
              <a:rPr lang="en-US" altLang="zh-TW" dirty="0" smtClean="0"/>
              <a:t>‧ANSI C12 Suite</a:t>
            </a:r>
          </a:p>
          <a:p>
            <a:r>
              <a:rPr lang="en-US" altLang="zh-TW" dirty="0" smtClean="0"/>
              <a:t>‧</a:t>
            </a:r>
            <a:r>
              <a:rPr lang="en-US" altLang="zh-TW" dirty="0" err="1" smtClean="0"/>
              <a:t>Zigbee</a:t>
            </a:r>
            <a:endParaRPr lang="en-US" altLang="zh-TW" dirty="0" smtClean="0"/>
          </a:p>
          <a:p>
            <a:r>
              <a:rPr lang="en-US" altLang="zh-TW" dirty="0" smtClean="0"/>
              <a:t>‧BLE/ </a:t>
            </a:r>
            <a:r>
              <a:rPr lang="zh-TW" altLang="en-US" dirty="0" smtClean="0"/>
              <a:t>藍芽低耗能技術</a:t>
            </a:r>
            <a:endParaRPr lang="en-US" altLang="zh-TW" dirty="0" smtClean="0"/>
          </a:p>
        </p:txBody>
      </p:sp>
    </p:spTree>
    <p:extLst>
      <p:ext uri="{BB962C8B-B14F-4D97-AF65-F5344CB8AC3E}">
        <p14:creationId xmlns:p14="http://schemas.microsoft.com/office/powerpoint/2010/main" val="2463389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網路協定層級</a:t>
            </a:r>
            <a:endParaRPr lang="zh-TW" altLang="en-US" dirty="0"/>
          </a:p>
        </p:txBody>
      </p:sp>
    </p:spTree>
    <p:extLst>
      <p:ext uri="{BB962C8B-B14F-4D97-AF65-F5344CB8AC3E}">
        <p14:creationId xmlns:p14="http://schemas.microsoft.com/office/powerpoint/2010/main" val="274393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C12.19:</a:t>
            </a:r>
            <a:r>
              <a:rPr lang="en-US" altLang="zh-TW" baseline="0" dirty="0" smtClean="0"/>
              <a:t> </a:t>
            </a:r>
            <a:r>
              <a:rPr lang="zh-TW" altLang="en-US" baseline="0" dirty="0" smtClean="0"/>
              <a:t>資料模組</a:t>
            </a:r>
            <a:endParaRPr lang="en-US" altLang="zh-TW" baseline="0" dirty="0" smtClean="0"/>
          </a:p>
          <a:p>
            <a:r>
              <a:rPr lang="en-US" altLang="zh-TW" baseline="0" dirty="0" smtClean="0"/>
              <a:t>‧</a:t>
            </a:r>
            <a:r>
              <a:rPr lang="zh-TW" altLang="en-US" baseline="0" dirty="0" smtClean="0"/>
              <a:t>定義一個代表提供給使用者測量資料和測量功能的資料結構。</a:t>
            </a:r>
            <a:endParaRPr lang="en-US" altLang="zh-TW" baseline="0" dirty="0" smtClean="0"/>
          </a:p>
          <a:p>
            <a:r>
              <a:rPr lang="en-US" altLang="zh-TW" baseline="0" dirty="0" smtClean="0"/>
              <a:t>	- </a:t>
            </a:r>
            <a:r>
              <a:rPr lang="zh-TW" altLang="en-US" baseline="0" dirty="0" smtClean="0"/>
              <a:t>資料結構被一組標準表所定義</a:t>
            </a:r>
            <a:endParaRPr lang="en-US" altLang="zh-TW" baseline="0" dirty="0" smtClean="0"/>
          </a:p>
          <a:p>
            <a:r>
              <a:rPr lang="en-US" altLang="zh-TW" baseline="0" dirty="0" smtClean="0"/>
              <a:t>	- </a:t>
            </a:r>
            <a:r>
              <a:rPr lang="zh-TW" altLang="en-US" baseline="0" dirty="0" smtClean="0"/>
              <a:t>除了標準表，</a:t>
            </a:r>
            <a:r>
              <a:rPr lang="en-US" altLang="zh-TW" baseline="0" dirty="0" smtClean="0"/>
              <a:t>C12.19</a:t>
            </a:r>
            <a:r>
              <a:rPr lang="zh-TW" altLang="en-US" baseline="0" dirty="0" smtClean="0"/>
              <a:t>也提供了標準方法去新增叫做製造商表的所有權表</a:t>
            </a:r>
            <a:endParaRPr lang="en-US" altLang="zh-TW" baseline="0" dirty="0" smtClean="0"/>
          </a:p>
          <a:p>
            <a:r>
              <a:rPr lang="en-US" altLang="zh-TW" baseline="0" dirty="0" smtClean="0"/>
              <a:t>‧</a:t>
            </a:r>
            <a:r>
              <a:rPr lang="zh-TW" altLang="en-US" baseline="0" dirty="0" smtClean="0"/>
              <a:t>沒有包含任何傳輸資料的協定。</a:t>
            </a:r>
            <a:endParaRPr lang="zh-TW" altLang="en-US" dirty="0"/>
          </a:p>
        </p:txBody>
      </p:sp>
    </p:spTree>
    <p:extLst>
      <p:ext uri="{BB962C8B-B14F-4D97-AF65-F5344CB8AC3E}">
        <p14:creationId xmlns:p14="http://schemas.microsoft.com/office/powerpoint/2010/main" val="196715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分享普遍目的或關於一般特徵的表被稱作</a:t>
            </a:r>
            <a:r>
              <a:rPr lang="en-US" altLang="zh-TW" dirty="0" smtClean="0"/>
              <a:t>”decade”</a:t>
            </a:r>
          </a:p>
          <a:p>
            <a:r>
              <a:rPr lang="en-US" altLang="zh-TW" dirty="0" smtClean="0"/>
              <a:t>	- 2007</a:t>
            </a:r>
            <a:r>
              <a:rPr lang="zh-TW" altLang="en-US" dirty="0" smtClean="0"/>
              <a:t>發表的版本有</a:t>
            </a:r>
            <a:r>
              <a:rPr lang="en-US" altLang="zh-TW" dirty="0" smtClean="0"/>
              <a:t>17</a:t>
            </a:r>
            <a:r>
              <a:rPr lang="zh-TW" altLang="en-US" dirty="0" smtClean="0"/>
              <a:t>個</a:t>
            </a:r>
            <a:r>
              <a:rPr lang="en-US" altLang="zh-TW" dirty="0" smtClean="0"/>
              <a:t>decades</a:t>
            </a:r>
            <a:endParaRPr lang="zh-TW" altLang="en-US" dirty="0"/>
          </a:p>
        </p:txBody>
      </p:sp>
    </p:spTree>
    <p:extLst>
      <p:ext uri="{BB962C8B-B14F-4D97-AF65-F5344CB8AC3E}">
        <p14:creationId xmlns:p14="http://schemas.microsoft.com/office/powerpoint/2010/main" val="1974538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讀</a:t>
            </a:r>
            <a:r>
              <a:rPr lang="en-US" altLang="zh-TW" dirty="0" smtClean="0"/>
              <a:t>/</a:t>
            </a:r>
            <a:r>
              <a:rPr lang="zh-TW" altLang="en-US" dirty="0" smtClean="0"/>
              <a:t>寫 服務</a:t>
            </a:r>
            <a:endParaRPr lang="en-US" altLang="zh-TW" dirty="0" smtClean="0"/>
          </a:p>
          <a:p>
            <a:r>
              <a:rPr lang="en-US" altLang="zh-TW" dirty="0" smtClean="0"/>
              <a:t>‧</a:t>
            </a:r>
            <a:r>
              <a:rPr lang="zh-TW" altLang="en-US" dirty="0" smtClean="0"/>
              <a:t>讀服務的要求允許從一個寄送群體傳遞關於表的資料到接受群體。</a:t>
            </a:r>
            <a:endParaRPr lang="en-US" altLang="zh-TW" dirty="0" smtClean="0"/>
          </a:p>
          <a:p>
            <a:r>
              <a:rPr lang="en-US" altLang="zh-TW" dirty="0" smtClean="0"/>
              <a:t>	- </a:t>
            </a:r>
            <a:r>
              <a:rPr lang="zh-TW" altLang="en-US" dirty="0" smtClean="0"/>
              <a:t>完整的表讀取</a:t>
            </a:r>
            <a:r>
              <a:rPr lang="en-US" altLang="zh-TW" dirty="0" smtClean="0"/>
              <a:t>:</a:t>
            </a:r>
            <a:r>
              <a:rPr lang="zh-TW" altLang="en-US" baseline="0" dirty="0" smtClean="0"/>
              <a:t> 由</a:t>
            </a:r>
            <a:r>
              <a:rPr lang="en-US" altLang="zh-TW" baseline="0" dirty="0" err="1" smtClean="0"/>
              <a:t>Table_Identifier</a:t>
            </a:r>
            <a:r>
              <a:rPr lang="zh-TW" altLang="en-US" baseline="0" dirty="0" smtClean="0"/>
              <a:t>指定</a:t>
            </a:r>
            <a:endParaRPr lang="en-US" altLang="zh-TW" baseline="0" dirty="0" smtClean="0"/>
          </a:p>
          <a:p>
            <a:r>
              <a:rPr lang="en-US" altLang="zh-TW" baseline="0" dirty="0" smtClean="0"/>
              <a:t>	- </a:t>
            </a:r>
            <a:r>
              <a:rPr lang="zh-TW" altLang="en-US" baseline="0" dirty="0" smtClean="0"/>
              <a:t>部分的表讀取</a:t>
            </a:r>
            <a:r>
              <a:rPr lang="en-US" altLang="zh-TW" baseline="0" dirty="0" smtClean="0"/>
              <a:t>:</a:t>
            </a:r>
            <a:r>
              <a:rPr lang="zh-TW" altLang="en-US" baseline="0" dirty="0" smtClean="0"/>
              <a:t> </a:t>
            </a:r>
            <a:endParaRPr lang="en-US" altLang="zh-TW" baseline="0" dirty="0" smtClean="0"/>
          </a:p>
          <a:p>
            <a:r>
              <a:rPr lang="en-US" altLang="zh-TW" baseline="0" dirty="0" smtClean="0"/>
              <a:t>		‧</a:t>
            </a:r>
            <a:r>
              <a:rPr lang="zh-TW" altLang="en-US" baseline="0" dirty="0" smtClean="0"/>
              <a:t>索引基準</a:t>
            </a:r>
            <a:r>
              <a:rPr lang="en-US" altLang="zh-TW" baseline="0" dirty="0" smtClean="0"/>
              <a:t>:</a:t>
            </a:r>
            <a:r>
              <a:rPr lang="zh-TW" altLang="en-US" baseline="0" dirty="0" smtClean="0"/>
              <a:t> 由多達五個索引和一個元素個數值</a:t>
            </a:r>
            <a:r>
              <a:rPr lang="en-US" altLang="zh-TW" baseline="0" dirty="0" smtClean="0"/>
              <a:t>(</a:t>
            </a:r>
            <a:r>
              <a:rPr lang="zh-TW" altLang="en-US" baseline="0" dirty="0" smtClean="0"/>
              <a:t>選擇性</a:t>
            </a:r>
            <a:r>
              <a:rPr lang="en-US" altLang="zh-TW" baseline="0" dirty="0" smtClean="0"/>
              <a:t>)</a:t>
            </a:r>
          </a:p>
          <a:p>
            <a:r>
              <a:rPr lang="en-US" altLang="zh-TW" baseline="0" dirty="0" smtClean="0"/>
              <a:t>		‧</a:t>
            </a:r>
            <a:r>
              <a:rPr lang="zh-TW" altLang="en-US" baseline="0" dirty="0" smtClean="0"/>
              <a:t>偏移基準</a:t>
            </a:r>
            <a:r>
              <a:rPr lang="en-US" altLang="zh-TW" baseline="0" dirty="0" smtClean="0"/>
              <a:t>: </a:t>
            </a:r>
            <a:r>
              <a:rPr lang="zh-TW" altLang="en-US" baseline="0" dirty="0" smtClean="0"/>
              <a:t>由一個偏移植和一個元素個數值</a:t>
            </a:r>
            <a:endParaRPr lang="en-US" altLang="zh-TW" baseline="0" dirty="0" smtClean="0"/>
          </a:p>
          <a:p>
            <a:r>
              <a:rPr lang="en-US" altLang="zh-TW" baseline="0" dirty="0" smtClean="0"/>
              <a:t>‧</a:t>
            </a:r>
            <a:r>
              <a:rPr lang="zh-TW" altLang="en-US" baseline="0" dirty="0" smtClean="0"/>
              <a:t>寫的服務允許不請自來的資料被送到接受群體</a:t>
            </a:r>
            <a:endParaRPr lang="en-US" altLang="zh-TW" baseline="0" dirty="0" smtClean="0"/>
          </a:p>
          <a:p>
            <a:r>
              <a:rPr lang="en-US" altLang="zh-TW" baseline="0" dirty="0" smtClean="0"/>
              <a:t>	-</a:t>
            </a:r>
            <a:r>
              <a:rPr lang="zh-TW" altLang="en-US" baseline="0" dirty="0" smtClean="0"/>
              <a:t> 支援包括完整和部分的表寫入</a:t>
            </a:r>
            <a:endParaRPr lang="zh-TW" altLang="en-US" dirty="0"/>
          </a:p>
        </p:txBody>
      </p:sp>
    </p:spTree>
    <p:extLst>
      <p:ext uri="{BB962C8B-B14F-4D97-AF65-F5344CB8AC3E}">
        <p14:creationId xmlns:p14="http://schemas.microsoft.com/office/powerpoint/2010/main" val="3377340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lvl="1" defTabSz="1001700">
              <a:defRPr/>
            </a:pPr>
            <a:r>
              <a:rPr lang="en-US" altLang="zh-TW" dirty="0" smtClean="0"/>
              <a:t>28 standard procedures that may be executed by using Tables 07 and 08 are defined, including cold start, warm start, save configuration, remote reset, set date and/or time, execute diagnostics, etc.</a:t>
            </a:r>
          </a:p>
          <a:p>
            <a:pPr marL="0" lvl="1" defTabSz="1001700">
              <a:defRPr/>
            </a:pPr>
            <a:r>
              <a:rPr lang="zh-TW" altLang="en-US" dirty="0" smtClean="0"/>
              <a:t>有</a:t>
            </a:r>
            <a:r>
              <a:rPr lang="en-US" altLang="zh-TW" dirty="0" smtClean="0"/>
              <a:t>28</a:t>
            </a:r>
            <a:r>
              <a:rPr lang="zh-TW" altLang="en-US" dirty="0" smtClean="0"/>
              <a:t>個標準過程通過使用表</a:t>
            </a:r>
            <a:r>
              <a:rPr lang="en-US" altLang="zh-TW" dirty="0" smtClean="0"/>
              <a:t>07</a:t>
            </a:r>
            <a:r>
              <a:rPr lang="zh-TW" altLang="en-US" dirty="0" smtClean="0"/>
              <a:t>和</a:t>
            </a:r>
            <a:r>
              <a:rPr lang="en-US" altLang="zh-TW" dirty="0" smtClean="0"/>
              <a:t>08</a:t>
            </a:r>
            <a:r>
              <a:rPr lang="zh-TW" altLang="en-US" dirty="0" smtClean="0"/>
              <a:t>來執行，包含冷啟動，熱啟動，保存配置，遠程復位，設置日期和</a:t>
            </a:r>
            <a:r>
              <a:rPr lang="en-US" altLang="zh-TW" dirty="0" smtClean="0"/>
              <a:t>/</a:t>
            </a:r>
            <a:r>
              <a:rPr lang="zh-TW" altLang="en-US" dirty="0" smtClean="0"/>
              <a:t>或時間，執行診斷等等。</a:t>
            </a:r>
            <a:endParaRPr lang="en-US" altLang="zh-TW" dirty="0" smtClean="0"/>
          </a:p>
          <a:p>
            <a:pPr marL="0" lvl="1" defTabSz="1001700">
              <a:defRPr/>
            </a:pPr>
            <a:r>
              <a:rPr lang="en-US" altLang="zh-TW" dirty="0" smtClean="0"/>
              <a:t>Decade 0 </a:t>
            </a:r>
            <a:r>
              <a:rPr lang="zh-TW" altLang="en-US" dirty="0" smtClean="0"/>
              <a:t>中三個卓越的表</a:t>
            </a:r>
            <a:endParaRPr lang="en-US" altLang="zh-TW" dirty="0" smtClean="0"/>
          </a:p>
          <a:p>
            <a:pPr marL="0" lvl="1" defTabSz="1001700">
              <a:defRPr/>
            </a:pPr>
            <a:r>
              <a:rPr lang="en-US" altLang="zh-TW" dirty="0" smtClean="0"/>
              <a:t>‧Table00 (GEN_CONFIG_TBL)</a:t>
            </a:r>
          </a:p>
          <a:p>
            <a:pPr marL="0" lvl="1" defTabSz="1001700">
              <a:defRPr/>
            </a:pPr>
            <a:r>
              <a:rPr lang="en-US" altLang="zh-TW" dirty="0" smtClean="0"/>
              <a:t>	- </a:t>
            </a:r>
            <a:r>
              <a:rPr lang="zh-TW" altLang="en-US" dirty="0" smtClean="0"/>
              <a:t>有關終端裝置設定的資料</a:t>
            </a:r>
            <a:endParaRPr lang="en-US" altLang="zh-TW" dirty="0" smtClean="0"/>
          </a:p>
          <a:p>
            <a:pPr marL="0" lvl="1" defTabSz="1001700">
              <a:defRPr/>
            </a:pPr>
            <a:r>
              <a:rPr lang="en-US" altLang="zh-TW" dirty="0" smtClean="0"/>
              <a:t>	- </a:t>
            </a:r>
            <a:r>
              <a:rPr lang="zh-TW" altLang="en-US" dirty="0" smtClean="0"/>
              <a:t>例如支援的表和程序的清單</a:t>
            </a:r>
            <a:endParaRPr lang="en-US" altLang="zh-TW" dirty="0" smtClean="0"/>
          </a:p>
          <a:p>
            <a:pPr marL="0" lvl="1" defTabSz="1001700">
              <a:defRPr/>
            </a:pPr>
            <a:r>
              <a:rPr lang="en-US" altLang="zh-TW" dirty="0" smtClean="0"/>
              <a:t>‧Table07</a:t>
            </a:r>
            <a:r>
              <a:rPr lang="zh-TW" altLang="en-US" dirty="0" smtClean="0"/>
              <a:t>和</a:t>
            </a:r>
            <a:r>
              <a:rPr lang="en-US" altLang="zh-TW" dirty="0" smtClean="0"/>
              <a:t>Table08</a:t>
            </a:r>
            <a:r>
              <a:rPr lang="zh-TW" altLang="en-US" dirty="0" smtClean="0"/>
              <a:t>被設計來能夠執行指令</a:t>
            </a:r>
            <a:endParaRPr lang="en-US" altLang="zh-TW" dirty="0" smtClean="0"/>
          </a:p>
          <a:p>
            <a:pPr marL="0" lvl="1" defTabSz="1001700">
              <a:defRPr/>
            </a:pPr>
            <a:r>
              <a:rPr lang="en-US" altLang="zh-TW" dirty="0" smtClean="0"/>
              <a:t>	- </a:t>
            </a:r>
            <a:r>
              <a:rPr lang="zh-TW" altLang="en-US" dirty="0" smtClean="0"/>
              <a:t>初始程序表</a:t>
            </a:r>
            <a:r>
              <a:rPr lang="en-US" altLang="zh-TW" dirty="0" smtClean="0"/>
              <a:t>:</a:t>
            </a:r>
            <a:r>
              <a:rPr lang="zh-TW" altLang="en-US" dirty="0" smtClean="0"/>
              <a:t> 一個在測量錶中寫參數進</a:t>
            </a:r>
            <a:r>
              <a:rPr lang="en-US" altLang="zh-TW" dirty="0" smtClean="0"/>
              <a:t>Table07</a:t>
            </a:r>
            <a:r>
              <a:rPr lang="zh-TW" altLang="en-US" dirty="0" smtClean="0"/>
              <a:t>去執行指令的初始者</a:t>
            </a:r>
            <a:endParaRPr lang="en-US" altLang="zh-TW" dirty="0" smtClean="0"/>
          </a:p>
          <a:p>
            <a:pPr marL="0" lvl="1" defTabSz="1001700">
              <a:defRPr/>
            </a:pPr>
            <a:r>
              <a:rPr lang="en-US" altLang="zh-TW" dirty="0" smtClean="0"/>
              <a:t>	- </a:t>
            </a:r>
            <a:r>
              <a:rPr lang="zh-TW" altLang="en-US" dirty="0" smtClean="0"/>
              <a:t>程序回復表</a:t>
            </a:r>
            <a:r>
              <a:rPr lang="en-US" altLang="zh-TW" dirty="0" smtClean="0"/>
              <a:t>:</a:t>
            </a:r>
            <a:r>
              <a:rPr lang="zh-TW" altLang="en-US" dirty="0" smtClean="0"/>
              <a:t> 結果被放置在</a:t>
            </a:r>
            <a:r>
              <a:rPr lang="en-US" altLang="zh-TW" dirty="0" smtClean="0"/>
              <a:t>Table08</a:t>
            </a:r>
            <a:r>
              <a:rPr lang="zh-TW" altLang="en-US" dirty="0" smtClean="0"/>
              <a:t>且被初始者讀取</a:t>
            </a:r>
            <a:endParaRPr lang="en-US" altLang="zh-TW" dirty="0" smtClean="0"/>
          </a:p>
          <a:p>
            <a:pPr marL="0" lvl="1" defTabSz="1001700">
              <a:defRPr/>
            </a:pPr>
            <a:r>
              <a:rPr lang="en-US" altLang="zh-TW" dirty="0" smtClean="0"/>
              <a:t>	- </a:t>
            </a:r>
            <a:r>
              <a:rPr lang="zh-TW" altLang="en-US" dirty="0" smtClean="0"/>
              <a:t>沒有緩衝</a:t>
            </a:r>
            <a:r>
              <a:rPr lang="en-US" altLang="zh-TW" dirty="0" smtClean="0"/>
              <a:t>:</a:t>
            </a:r>
            <a:r>
              <a:rPr lang="zh-TW" altLang="en-US" dirty="0" smtClean="0"/>
              <a:t> 同時只有一個指令</a:t>
            </a:r>
            <a:endParaRPr lang="en-US" altLang="zh-TW" dirty="0" smtClean="0"/>
          </a:p>
          <a:p>
            <a:pPr marL="0" lvl="1" defTabSz="1001700">
              <a:defRPr/>
            </a:pPr>
            <a:r>
              <a:rPr lang="en-US" altLang="zh-TW" dirty="0" smtClean="0"/>
              <a:t>	“</a:t>
            </a:r>
            <a:r>
              <a:rPr lang="zh-TW" altLang="en-US" dirty="0" smtClean="0"/>
              <a:t>如果一個程序初始需求皆在其他程序的初始需求之後，第一個程序初始需求的程序回復可能會遺失</a:t>
            </a:r>
            <a:r>
              <a:rPr lang="en-US" altLang="zh-TW" dirty="0" smtClean="0"/>
              <a:t>”</a:t>
            </a:r>
          </a:p>
          <a:p>
            <a:pPr marL="0" lvl="1" defTabSz="1001700">
              <a:defRPr/>
            </a:pPr>
            <a:endParaRPr lang="en-US" altLang="zh-TW" dirty="0" smtClean="0"/>
          </a:p>
          <a:p>
            <a:endParaRPr lang="zh-TW" altLang="en-US" dirty="0"/>
          </a:p>
        </p:txBody>
      </p:sp>
    </p:spTree>
    <p:extLst>
      <p:ext uri="{BB962C8B-B14F-4D97-AF65-F5344CB8AC3E}">
        <p14:creationId xmlns:p14="http://schemas.microsoft.com/office/powerpoint/2010/main" val="3251189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C12.18:</a:t>
            </a:r>
            <a:r>
              <a:rPr lang="zh-TW" altLang="en-US" baseline="0" dirty="0" smtClean="0"/>
              <a:t> 光學埠基本點對點傳輸</a:t>
            </a:r>
            <a:endParaRPr lang="en-US" altLang="zh-TW" baseline="0" dirty="0" smtClean="0"/>
          </a:p>
          <a:p>
            <a:r>
              <a:rPr lang="en-US" altLang="zh-TW" baseline="0" dirty="0" smtClean="0"/>
              <a:t>‧</a:t>
            </a:r>
            <a:r>
              <a:rPr lang="zh-TW" altLang="en-US" baseline="0" dirty="0" smtClean="0"/>
              <a:t>透過光學埠電表裝置和其他客戶端裝置間的通訊</a:t>
            </a:r>
            <a:endParaRPr lang="en-US" altLang="zh-TW" baseline="0" dirty="0" smtClean="0"/>
          </a:p>
          <a:p>
            <a:r>
              <a:rPr lang="en-US" altLang="zh-TW" baseline="0" dirty="0" smtClean="0"/>
              <a:t>	- </a:t>
            </a:r>
            <a:r>
              <a:rPr lang="zh-TW" altLang="en-US" baseline="0" dirty="0" smtClean="0"/>
              <a:t>第一個詳細說明和</a:t>
            </a:r>
            <a:r>
              <a:rPr lang="en-US" altLang="zh-TW" baseline="0" dirty="0" smtClean="0"/>
              <a:t>ANSI C12.19</a:t>
            </a:r>
            <a:r>
              <a:rPr lang="zh-TW" altLang="en-US" baseline="0" dirty="0" smtClean="0"/>
              <a:t>資料表互動的標準化的協定</a:t>
            </a:r>
            <a:endParaRPr lang="en-US" altLang="zh-TW" baseline="0" dirty="0" smtClean="0"/>
          </a:p>
          <a:p>
            <a:r>
              <a:rPr lang="en-US" altLang="zh-TW" baseline="0" dirty="0" smtClean="0"/>
              <a:t>	- </a:t>
            </a:r>
            <a:r>
              <a:rPr lang="zh-TW" altLang="en-US" baseline="0" dirty="0" smtClean="0"/>
              <a:t>著重在物理、資料連結和應用層</a:t>
            </a:r>
            <a:endParaRPr lang="en-US" altLang="zh-TW" baseline="0" dirty="0" smtClean="0"/>
          </a:p>
          <a:p>
            <a:r>
              <a:rPr lang="en-US" altLang="zh-TW" baseline="0" dirty="0" smtClean="0"/>
              <a:t>‧</a:t>
            </a:r>
            <a:r>
              <a:rPr lang="zh-TW" altLang="en-US" baseline="0" dirty="0" smtClean="0"/>
              <a:t>三個主要的功能</a:t>
            </a:r>
            <a:endParaRPr lang="en-US" altLang="zh-TW" baseline="0" dirty="0" smtClean="0"/>
          </a:p>
          <a:p>
            <a:r>
              <a:rPr lang="en-US" altLang="zh-TW" baseline="0" dirty="0" smtClean="0"/>
              <a:t>	- </a:t>
            </a:r>
            <a:r>
              <a:rPr lang="zh-TW" altLang="en-US" baseline="0" dirty="0" smtClean="0"/>
              <a:t>修改通訊頻道</a:t>
            </a:r>
            <a:endParaRPr lang="en-US" altLang="zh-TW" baseline="0" dirty="0" smtClean="0"/>
          </a:p>
          <a:p>
            <a:r>
              <a:rPr lang="en-US" altLang="zh-TW" baseline="0" dirty="0" smtClean="0"/>
              <a:t>	- </a:t>
            </a:r>
            <a:r>
              <a:rPr lang="zh-TW" altLang="en-US" baseline="0" dirty="0" smtClean="0"/>
              <a:t>輸送資訊到</a:t>
            </a:r>
            <a:r>
              <a:rPr lang="en-US" altLang="zh-TW" baseline="0" dirty="0" smtClean="0"/>
              <a:t>/</a:t>
            </a:r>
            <a:r>
              <a:rPr lang="zh-TW" altLang="en-US" baseline="0" dirty="0" smtClean="0"/>
              <a:t>從量測裝置</a:t>
            </a:r>
            <a:endParaRPr lang="en-US" altLang="zh-TW" baseline="0" dirty="0" smtClean="0"/>
          </a:p>
          <a:p>
            <a:r>
              <a:rPr lang="en-US" altLang="zh-TW" baseline="0" dirty="0" smtClean="0"/>
              <a:t>	- </a:t>
            </a:r>
            <a:r>
              <a:rPr lang="zh-TW" altLang="en-US" baseline="0" dirty="0" smtClean="0"/>
              <a:t>當通訊完成後關閉通訊頻道</a:t>
            </a:r>
            <a:endParaRPr lang="zh-TW" altLang="en-US" dirty="0"/>
          </a:p>
        </p:txBody>
      </p:sp>
    </p:spTree>
    <p:extLst>
      <p:ext uri="{BB962C8B-B14F-4D97-AF65-F5344CB8AC3E}">
        <p14:creationId xmlns:p14="http://schemas.microsoft.com/office/powerpoint/2010/main" val="1419898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電力量測協定的詳細說明</a:t>
            </a:r>
            <a:endParaRPr lang="en-US" altLang="zh-TW" dirty="0" smtClean="0"/>
          </a:p>
          <a:p>
            <a:r>
              <a:rPr lang="en-US" altLang="zh-TW" dirty="0" smtClean="0"/>
              <a:t>‧</a:t>
            </a:r>
            <a:r>
              <a:rPr lang="zh-TW" altLang="en-US" dirty="0" smtClean="0"/>
              <a:t>應用層定義了</a:t>
            </a:r>
            <a:r>
              <a:rPr lang="en-US" altLang="zh-TW" dirty="0" smtClean="0"/>
              <a:t>PSEM</a:t>
            </a:r>
            <a:r>
              <a:rPr lang="zh-TW" altLang="en-US" dirty="0" smtClean="0"/>
              <a:t>語言</a:t>
            </a:r>
            <a:endParaRPr lang="en-US" altLang="zh-TW" dirty="0" smtClean="0"/>
          </a:p>
          <a:p>
            <a:r>
              <a:rPr lang="en-US" altLang="zh-TW" dirty="0" smtClean="0"/>
              <a:t>	- </a:t>
            </a:r>
            <a:r>
              <a:rPr lang="zh-TW" altLang="en-US" dirty="0" smtClean="0"/>
              <a:t>提供頻道測定和資訊取回的基本服務</a:t>
            </a:r>
            <a:endParaRPr lang="en-US" altLang="zh-TW" dirty="0" smtClean="0"/>
          </a:p>
          <a:p>
            <a:r>
              <a:rPr lang="en-US" altLang="zh-TW" dirty="0" smtClean="0"/>
              <a:t>	- </a:t>
            </a:r>
            <a:r>
              <a:rPr lang="zh-TW" altLang="en-US" dirty="0" smtClean="0"/>
              <a:t>使用要求</a:t>
            </a:r>
            <a:r>
              <a:rPr lang="en-US" altLang="zh-TW" dirty="0" smtClean="0"/>
              <a:t>-</a:t>
            </a:r>
            <a:r>
              <a:rPr lang="zh-TW" altLang="en-US" dirty="0" smtClean="0"/>
              <a:t>回復的架構</a:t>
            </a:r>
            <a:endParaRPr lang="en-US" altLang="zh-TW" dirty="0" smtClean="0"/>
          </a:p>
          <a:p>
            <a:r>
              <a:rPr lang="en-US" altLang="zh-TW" dirty="0" smtClean="0"/>
              <a:t>‧</a:t>
            </a:r>
            <a:r>
              <a:rPr lang="zh-TW" altLang="en-US" dirty="0" smtClean="0"/>
              <a:t>提供第二層和第一層建立的設定</a:t>
            </a:r>
            <a:endParaRPr lang="en-US" altLang="zh-TW" dirty="0" smtClean="0"/>
          </a:p>
          <a:p>
            <a:r>
              <a:rPr lang="en-US" altLang="zh-TW" dirty="0" smtClean="0"/>
              <a:t>	- </a:t>
            </a:r>
            <a:r>
              <a:rPr lang="zh-TW" altLang="en-US" dirty="0" smtClean="0"/>
              <a:t>舉例來說，傳輸速率、封包數、封包大小頻道交通暫停時間、資料類型、資料格式和資料兩極</a:t>
            </a:r>
            <a:endParaRPr lang="en-US" altLang="zh-TW" dirty="0" smtClean="0"/>
          </a:p>
          <a:p>
            <a:r>
              <a:rPr lang="en-US" altLang="zh-TW" dirty="0" smtClean="0"/>
              <a:t>‧</a:t>
            </a:r>
            <a:r>
              <a:rPr lang="zh-TW" altLang="en-US" dirty="0" smtClean="0"/>
              <a:t>九種服務被定義在</a:t>
            </a:r>
            <a:r>
              <a:rPr lang="en-US" altLang="zh-TW" dirty="0" smtClean="0"/>
              <a:t>PSEM</a:t>
            </a:r>
            <a:r>
              <a:rPr lang="zh-TW" altLang="en-US" dirty="0" smtClean="0"/>
              <a:t>，包括</a:t>
            </a:r>
            <a:endParaRPr lang="en-US" altLang="zh-TW" dirty="0" smtClean="0"/>
          </a:p>
          <a:p>
            <a:r>
              <a:rPr lang="en-US" altLang="zh-TW" dirty="0" smtClean="0"/>
              <a:t>	- </a:t>
            </a:r>
            <a:r>
              <a:rPr lang="zh-TW" altLang="en-US" dirty="0" smtClean="0"/>
              <a:t>識別服務</a:t>
            </a:r>
            <a:endParaRPr lang="en-US" altLang="zh-TW" dirty="0" smtClean="0"/>
          </a:p>
          <a:p>
            <a:r>
              <a:rPr lang="en-US" altLang="zh-TW" dirty="0" smtClean="0"/>
              <a:t>	- </a:t>
            </a:r>
            <a:r>
              <a:rPr lang="zh-TW" altLang="en-US" dirty="0" smtClean="0"/>
              <a:t>讀服務</a:t>
            </a:r>
            <a:endParaRPr lang="en-US" altLang="zh-TW" dirty="0" smtClean="0"/>
          </a:p>
          <a:p>
            <a:r>
              <a:rPr lang="en-US" altLang="zh-TW" dirty="0" smtClean="0"/>
              <a:t>	- </a:t>
            </a:r>
            <a:r>
              <a:rPr lang="zh-TW" altLang="en-US" dirty="0" smtClean="0"/>
              <a:t>寫服務</a:t>
            </a:r>
            <a:endParaRPr lang="en-US" altLang="zh-TW" dirty="0" smtClean="0"/>
          </a:p>
          <a:p>
            <a:r>
              <a:rPr lang="en-US" altLang="zh-TW" dirty="0" smtClean="0"/>
              <a:t>	-</a:t>
            </a:r>
            <a:r>
              <a:rPr lang="en-US" altLang="zh-TW" baseline="0" dirty="0" smtClean="0"/>
              <a:t> </a:t>
            </a:r>
            <a:r>
              <a:rPr lang="zh-TW" altLang="en-US" baseline="0" dirty="0" smtClean="0"/>
              <a:t>登入服務</a:t>
            </a:r>
            <a:endParaRPr lang="en-US" altLang="zh-TW" baseline="0" dirty="0" smtClean="0"/>
          </a:p>
          <a:p>
            <a:r>
              <a:rPr lang="en-US" altLang="zh-TW" baseline="0" dirty="0" smtClean="0"/>
              <a:t>	- </a:t>
            </a:r>
            <a:r>
              <a:rPr lang="zh-TW" altLang="en-US" baseline="0" dirty="0" smtClean="0"/>
              <a:t>安全服務</a:t>
            </a:r>
            <a:endParaRPr lang="en-US" altLang="zh-TW" baseline="0" dirty="0" smtClean="0"/>
          </a:p>
          <a:p>
            <a:r>
              <a:rPr lang="en-US" altLang="zh-TW" baseline="0" dirty="0" smtClean="0"/>
              <a:t>	- </a:t>
            </a:r>
            <a:r>
              <a:rPr lang="zh-TW" altLang="en-US" baseline="0" dirty="0" smtClean="0"/>
              <a:t>登出服務</a:t>
            </a:r>
            <a:endParaRPr lang="en-US" altLang="zh-TW" baseline="0" dirty="0" smtClean="0"/>
          </a:p>
          <a:p>
            <a:r>
              <a:rPr lang="en-US" altLang="zh-TW" baseline="0" dirty="0" smtClean="0"/>
              <a:t>	- </a:t>
            </a:r>
            <a:r>
              <a:rPr lang="zh-TW" altLang="en-US" baseline="0" dirty="0" smtClean="0"/>
              <a:t>協商服務</a:t>
            </a:r>
            <a:endParaRPr lang="en-US" altLang="zh-TW" baseline="0" dirty="0" smtClean="0"/>
          </a:p>
          <a:p>
            <a:r>
              <a:rPr lang="en-US" altLang="zh-TW" baseline="0" dirty="0" smtClean="0"/>
              <a:t>	- </a:t>
            </a:r>
            <a:r>
              <a:rPr lang="zh-TW" altLang="en-US" baseline="0" dirty="0" smtClean="0"/>
              <a:t>等待服務</a:t>
            </a:r>
            <a:endParaRPr lang="en-US" altLang="zh-TW" baseline="0" dirty="0" smtClean="0"/>
          </a:p>
          <a:p>
            <a:r>
              <a:rPr lang="en-US" altLang="zh-TW" baseline="0" dirty="0" smtClean="0"/>
              <a:t>	- </a:t>
            </a:r>
            <a:r>
              <a:rPr lang="zh-TW" altLang="en-US" baseline="0" dirty="0" smtClean="0"/>
              <a:t>結束服務</a:t>
            </a:r>
            <a:endParaRPr lang="zh-TW" altLang="en-US" dirty="0"/>
          </a:p>
        </p:txBody>
      </p:sp>
    </p:spTree>
    <p:extLst>
      <p:ext uri="{BB962C8B-B14F-4D97-AF65-F5344CB8AC3E}">
        <p14:creationId xmlns:p14="http://schemas.microsoft.com/office/powerpoint/2010/main" val="532075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C12.21: C12.18</a:t>
            </a:r>
            <a:r>
              <a:rPr lang="zh-TW" altLang="en-US" dirty="0" smtClean="0"/>
              <a:t>用於當代通訊的增加部分</a:t>
            </a:r>
            <a:endParaRPr lang="en-US" altLang="zh-TW" dirty="0" smtClean="0"/>
          </a:p>
          <a:p>
            <a:r>
              <a:rPr lang="en-US" altLang="zh-TW" dirty="0" smtClean="0"/>
              <a:t>‧</a:t>
            </a:r>
            <a:r>
              <a:rPr lang="zh-TW" altLang="en-US" dirty="0" smtClean="0"/>
              <a:t>可透過電話網路和</a:t>
            </a:r>
            <a:r>
              <a:rPr lang="en-US" altLang="zh-TW" dirty="0" smtClean="0"/>
              <a:t>ANSI C12.19</a:t>
            </a:r>
            <a:r>
              <a:rPr lang="zh-TW" altLang="en-US" dirty="0" smtClean="0"/>
              <a:t>表做遠端互動</a:t>
            </a:r>
            <a:endParaRPr lang="en-US" altLang="zh-TW" dirty="0" smtClean="0"/>
          </a:p>
          <a:p>
            <a:r>
              <a:rPr lang="en-US" altLang="zh-TW" dirty="0" smtClean="0"/>
              <a:t>‧</a:t>
            </a:r>
            <a:r>
              <a:rPr lang="zh-TW" altLang="en-US" dirty="0" smtClean="0"/>
              <a:t>被詳細說明在</a:t>
            </a:r>
            <a:r>
              <a:rPr lang="en-US" altLang="zh-TW" dirty="0" smtClean="0"/>
              <a:t>C12.18</a:t>
            </a:r>
            <a:r>
              <a:rPr lang="zh-TW" altLang="en-US" dirty="0" smtClean="0"/>
              <a:t>的主要三個功能區域沒有被修改</a:t>
            </a:r>
            <a:endParaRPr lang="en-US" altLang="zh-TW" dirty="0" smtClean="0"/>
          </a:p>
          <a:p>
            <a:r>
              <a:rPr lang="en-US" altLang="zh-TW" dirty="0" smtClean="0"/>
              <a:t>‧</a:t>
            </a:r>
            <a:r>
              <a:rPr lang="zh-TW" altLang="en-US" dirty="0" smtClean="0"/>
              <a:t>除了九個被說明在</a:t>
            </a:r>
            <a:r>
              <a:rPr lang="en-US" altLang="zh-TW" dirty="0" smtClean="0"/>
              <a:t>C12.18</a:t>
            </a:r>
            <a:r>
              <a:rPr lang="zh-TW" altLang="en-US" dirty="0" smtClean="0"/>
              <a:t>外，</a:t>
            </a:r>
            <a:r>
              <a:rPr lang="en-US" altLang="zh-TW" dirty="0" smtClean="0"/>
              <a:t>PSEM</a:t>
            </a:r>
            <a:r>
              <a:rPr lang="zh-TW" altLang="en-US" dirty="0" smtClean="0"/>
              <a:t>提供了十二項服務</a:t>
            </a:r>
            <a:endParaRPr lang="en-US" altLang="zh-TW" dirty="0" smtClean="0"/>
          </a:p>
          <a:p>
            <a:r>
              <a:rPr lang="zh-TW" altLang="en-US" dirty="0" smtClean="0"/>
              <a:t> </a:t>
            </a:r>
            <a:r>
              <a:rPr lang="en-US" altLang="zh-TW" dirty="0" smtClean="0"/>
              <a:t>	-</a:t>
            </a:r>
            <a:r>
              <a:rPr lang="en-US" altLang="zh-TW" baseline="0" dirty="0" smtClean="0"/>
              <a:t> </a:t>
            </a:r>
            <a:r>
              <a:rPr lang="zh-TW" altLang="en-US" baseline="0" dirty="0" smtClean="0"/>
              <a:t>七個服務相似</a:t>
            </a:r>
            <a:r>
              <a:rPr lang="en-US" altLang="zh-TW" baseline="0" dirty="0" smtClean="0"/>
              <a:t>:</a:t>
            </a:r>
            <a:r>
              <a:rPr lang="zh-TW" altLang="en-US" baseline="0" dirty="0" smtClean="0"/>
              <a:t> 讀、寫、登入、安全、登出、協商、等待</a:t>
            </a:r>
            <a:endParaRPr lang="en-US" altLang="zh-TW" baseline="0" dirty="0" smtClean="0"/>
          </a:p>
          <a:p>
            <a:r>
              <a:rPr lang="en-US" altLang="zh-TW" baseline="0" dirty="0" smtClean="0"/>
              <a:t>	- </a:t>
            </a:r>
            <a:r>
              <a:rPr lang="zh-TW" altLang="en-US" baseline="0" dirty="0" smtClean="0"/>
              <a:t>兩個服務被修改</a:t>
            </a:r>
            <a:r>
              <a:rPr lang="en-US" altLang="zh-TW" baseline="0" dirty="0" smtClean="0"/>
              <a:t>:</a:t>
            </a:r>
            <a:r>
              <a:rPr lang="zh-TW" altLang="en-US" baseline="0" dirty="0" smtClean="0"/>
              <a:t> 識別和結束</a:t>
            </a:r>
            <a:endParaRPr lang="en-US" altLang="zh-TW" baseline="0" dirty="0" smtClean="0"/>
          </a:p>
          <a:p>
            <a:r>
              <a:rPr lang="zh-TW" altLang="en-US" baseline="0" dirty="0" smtClean="0"/>
              <a:t> </a:t>
            </a:r>
            <a:r>
              <a:rPr lang="en-US" altLang="zh-TW" baseline="0" dirty="0" smtClean="0"/>
              <a:t>	- </a:t>
            </a:r>
            <a:r>
              <a:rPr lang="zh-TW" altLang="en-US" baseline="0" dirty="0" smtClean="0"/>
              <a:t>三個新的服務被提供</a:t>
            </a:r>
            <a:r>
              <a:rPr lang="en-US" altLang="zh-TW" baseline="0" dirty="0" smtClean="0"/>
              <a:t>:</a:t>
            </a:r>
            <a:r>
              <a:rPr lang="zh-TW" altLang="en-US" baseline="0" dirty="0" smtClean="0"/>
              <a:t> 計時設定、中斷連接和認證 </a:t>
            </a:r>
            <a:endParaRPr lang="en-US" altLang="zh-TW" dirty="0" smtClean="0"/>
          </a:p>
        </p:txBody>
      </p:sp>
    </p:spTree>
    <p:extLst>
      <p:ext uri="{BB962C8B-B14F-4D97-AF65-F5344CB8AC3E}">
        <p14:creationId xmlns:p14="http://schemas.microsoft.com/office/powerpoint/2010/main" val="1967289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和資料連結層互動</a:t>
            </a:r>
            <a:endParaRPr lang="en-US" altLang="zh-TW" dirty="0" smtClean="0"/>
          </a:p>
          <a:p>
            <a:r>
              <a:rPr lang="en-US" altLang="zh-TW" dirty="0" smtClean="0"/>
              <a:t>‧</a:t>
            </a:r>
            <a:r>
              <a:rPr lang="zh-TW" altLang="en-US" dirty="0" smtClean="0"/>
              <a:t>數據機的通訊頻道建立時有一組預設的參數</a:t>
            </a:r>
            <a:endParaRPr lang="en-US" altLang="zh-TW" dirty="0" smtClean="0"/>
          </a:p>
          <a:p>
            <a:r>
              <a:rPr lang="en-US" altLang="zh-TW" dirty="0" smtClean="0"/>
              <a:t>‧</a:t>
            </a:r>
            <a:r>
              <a:rPr lang="zh-TW" altLang="en-US" dirty="0" smtClean="0"/>
              <a:t>呼叫識別服務之後和呼叫登入服務之前，服務層可以</a:t>
            </a:r>
            <a:endParaRPr lang="en-US" altLang="zh-TW" dirty="0" smtClean="0"/>
          </a:p>
          <a:p>
            <a:r>
              <a:rPr lang="en-US" altLang="zh-TW" dirty="0" smtClean="0"/>
              <a:t>	- </a:t>
            </a:r>
            <a:r>
              <a:rPr lang="zh-TW" altLang="en-US" dirty="0" smtClean="0"/>
              <a:t>透過呼叫協商服務或者計時設定服務</a:t>
            </a:r>
            <a:endParaRPr lang="en-US" altLang="zh-TW" dirty="0" smtClean="0"/>
          </a:p>
          <a:p>
            <a:r>
              <a:rPr lang="en-US" altLang="zh-TW" dirty="0" smtClean="0"/>
              <a:t>	- </a:t>
            </a:r>
            <a:r>
              <a:rPr lang="zh-TW" altLang="en-US" dirty="0" smtClean="0"/>
              <a:t>修改封包大小、重新組成資料的封包數，或重試想要的數值</a:t>
            </a:r>
            <a:endParaRPr lang="zh-TW" altLang="en-US" dirty="0"/>
          </a:p>
        </p:txBody>
      </p:sp>
    </p:spTree>
    <p:extLst>
      <p:ext uri="{BB962C8B-B14F-4D97-AF65-F5344CB8AC3E}">
        <p14:creationId xmlns:p14="http://schemas.microsoft.com/office/powerpoint/2010/main" val="2983751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C12.19</a:t>
            </a:r>
            <a:r>
              <a:rPr lang="zh-TW" altLang="en-US" dirty="0" smtClean="0"/>
              <a:t>表的修改和新增項目</a:t>
            </a:r>
            <a:endParaRPr lang="en-US" altLang="zh-TW" dirty="0" smtClean="0"/>
          </a:p>
          <a:p>
            <a:r>
              <a:rPr lang="en-US" altLang="zh-TW" dirty="0" smtClean="0"/>
              <a:t>‧C12.19</a:t>
            </a:r>
            <a:r>
              <a:rPr lang="zh-TW" altLang="en-US" dirty="0" smtClean="0"/>
              <a:t>表最重要的改變包括</a:t>
            </a:r>
            <a:endParaRPr lang="en-US" altLang="zh-TW" dirty="0" smtClean="0"/>
          </a:p>
          <a:p>
            <a:r>
              <a:rPr lang="en-US" altLang="zh-TW" dirty="0" smtClean="0"/>
              <a:t>	-</a:t>
            </a:r>
            <a:r>
              <a:rPr lang="en-US" altLang="zh-TW" baseline="0" dirty="0" smtClean="0"/>
              <a:t> </a:t>
            </a:r>
            <a:r>
              <a:rPr lang="zh-TW" altLang="en-US" baseline="0" dirty="0" smtClean="0"/>
              <a:t>程序初始表</a:t>
            </a:r>
            <a:r>
              <a:rPr lang="en-US" altLang="zh-TW" baseline="0" dirty="0" smtClean="0"/>
              <a:t>(Table 07)</a:t>
            </a:r>
            <a:r>
              <a:rPr lang="zh-TW" altLang="en-US" baseline="0" dirty="0" smtClean="0"/>
              <a:t>為了觸發和程序參數指定的電話號碼立即建立呼叫而增加了一個標準程序</a:t>
            </a:r>
            <a:endParaRPr lang="en-US" altLang="zh-TW" baseline="0" dirty="0" smtClean="0"/>
          </a:p>
          <a:p>
            <a:r>
              <a:rPr lang="en-US" altLang="zh-TW" baseline="0" dirty="0" smtClean="0"/>
              <a:t>	- </a:t>
            </a:r>
            <a:r>
              <a:rPr lang="zh-TW" altLang="en-US" baseline="0" dirty="0" smtClean="0"/>
              <a:t>新的</a:t>
            </a:r>
            <a:r>
              <a:rPr lang="en-US" altLang="zh-TW" baseline="0" dirty="0" smtClean="0"/>
              <a:t>decade(no. 9)</a:t>
            </a:r>
            <a:r>
              <a:rPr lang="zh-TW" altLang="en-US" baseline="0" dirty="0" smtClean="0"/>
              <a:t>包含了七個新的有關電話數據機使用的表</a:t>
            </a:r>
            <a:endParaRPr lang="zh-TW" altLang="en-US" dirty="0"/>
          </a:p>
        </p:txBody>
      </p:sp>
    </p:spTree>
    <p:extLst>
      <p:ext uri="{BB962C8B-B14F-4D97-AF65-F5344CB8AC3E}">
        <p14:creationId xmlns:p14="http://schemas.microsoft.com/office/powerpoint/2010/main" val="3650388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介紹</a:t>
            </a:r>
            <a:r>
              <a:rPr lang="en-US" altLang="zh-TW" dirty="0" smtClean="0"/>
              <a:t>M2M</a:t>
            </a:r>
            <a:r>
              <a:rPr lang="zh-TW" altLang="en-US" dirty="0" smtClean="0"/>
              <a:t>域網</a:t>
            </a:r>
            <a:endParaRPr lang="zh-TW" altLang="en-US" dirty="0"/>
          </a:p>
        </p:txBody>
      </p:sp>
    </p:spTree>
    <p:extLst>
      <p:ext uri="{BB962C8B-B14F-4D97-AF65-F5344CB8AC3E}">
        <p14:creationId xmlns:p14="http://schemas.microsoft.com/office/powerpoint/2010/main" val="2206125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C12.22: </a:t>
            </a:r>
            <a:r>
              <a:rPr lang="zh-TW" altLang="en-US" dirty="0" smtClean="0"/>
              <a:t>允許透過任何網路通訊系統傳輸</a:t>
            </a:r>
            <a:endParaRPr lang="en-US" altLang="zh-TW" dirty="0" smtClean="0"/>
          </a:p>
          <a:p>
            <a:r>
              <a:rPr lang="en-US" altLang="zh-TW" dirty="0" smtClean="0"/>
              <a:t>‧</a:t>
            </a:r>
            <a:r>
              <a:rPr lang="zh-TW" altLang="en-US" dirty="0" smtClean="0"/>
              <a:t>定義了使用在相關拓樸的幾種網路元素類型</a:t>
            </a:r>
            <a:endParaRPr lang="en-US" altLang="zh-TW" dirty="0" smtClean="0"/>
          </a:p>
          <a:p>
            <a:r>
              <a:rPr lang="en-US" altLang="zh-TW" dirty="0" smtClean="0"/>
              <a:t>‧</a:t>
            </a:r>
            <a:r>
              <a:rPr lang="zh-TW" altLang="en-US" dirty="0" smtClean="0"/>
              <a:t>描述不同網路元素類別間的介面</a:t>
            </a:r>
            <a:endParaRPr lang="en-US" altLang="zh-TW" dirty="0" smtClean="0"/>
          </a:p>
          <a:p>
            <a:r>
              <a:rPr lang="en-US" altLang="zh-TW" dirty="0" smtClean="0"/>
              <a:t>‧</a:t>
            </a:r>
            <a:r>
              <a:rPr lang="zh-TW" altLang="en-US" dirty="0" smtClean="0"/>
              <a:t>新增新的資料表，且一些已經存在的表也被修改</a:t>
            </a:r>
            <a:endParaRPr lang="zh-TW" altLang="en-US" dirty="0"/>
          </a:p>
        </p:txBody>
      </p:sp>
    </p:spTree>
    <p:extLst>
      <p:ext uri="{BB962C8B-B14F-4D97-AF65-F5344CB8AC3E}">
        <p14:creationId xmlns:p14="http://schemas.microsoft.com/office/powerpoint/2010/main" val="46271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C12.22</a:t>
            </a:r>
            <a:r>
              <a:rPr lang="en-US" altLang="zh-TW" baseline="0" dirty="0" smtClean="0"/>
              <a:t> </a:t>
            </a:r>
            <a:r>
              <a:rPr lang="zh-TW" altLang="en-US" baseline="0" dirty="0" smtClean="0"/>
              <a:t>參考拓樸</a:t>
            </a:r>
            <a:endParaRPr lang="zh-TW" altLang="en-US" dirty="0"/>
          </a:p>
        </p:txBody>
      </p:sp>
    </p:spTree>
    <p:extLst>
      <p:ext uri="{BB962C8B-B14F-4D97-AF65-F5344CB8AC3E}">
        <p14:creationId xmlns:p14="http://schemas.microsoft.com/office/powerpoint/2010/main" val="234568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C12.22</a:t>
            </a:r>
            <a:r>
              <a:rPr lang="zh-TW" altLang="en-US" dirty="0" smtClean="0"/>
              <a:t>中的網路元素</a:t>
            </a:r>
            <a:endParaRPr lang="en-US" altLang="zh-TW" dirty="0" smtClean="0"/>
          </a:p>
          <a:p>
            <a:r>
              <a:rPr lang="en-US" altLang="zh-TW" dirty="0" smtClean="0"/>
              <a:t>‧C12.22 </a:t>
            </a:r>
            <a:r>
              <a:rPr lang="zh-TW" altLang="en-US" dirty="0" smtClean="0"/>
              <a:t>主機</a:t>
            </a:r>
            <a:r>
              <a:rPr lang="en-US" altLang="zh-TW" dirty="0" smtClean="0"/>
              <a:t>:</a:t>
            </a:r>
            <a:r>
              <a:rPr lang="zh-TW" altLang="en-US" dirty="0" smtClean="0"/>
              <a:t> 一個</a:t>
            </a:r>
            <a:r>
              <a:rPr lang="en-US" altLang="zh-TW" dirty="0" smtClean="0"/>
              <a:t>C12.22</a:t>
            </a:r>
            <a:r>
              <a:rPr lang="zh-TW" altLang="en-US" dirty="0" smtClean="0"/>
              <a:t>網路的結束點。他可能是個認證主機 和</a:t>
            </a:r>
            <a:r>
              <a:rPr lang="en-US" altLang="zh-TW" dirty="0" smtClean="0"/>
              <a:t>/</a:t>
            </a:r>
            <a:r>
              <a:rPr lang="zh-TW" altLang="en-US" dirty="0" smtClean="0"/>
              <a:t>或 通知主機</a:t>
            </a:r>
            <a:endParaRPr lang="en-US" altLang="zh-TW" dirty="0" smtClean="0"/>
          </a:p>
          <a:p>
            <a:r>
              <a:rPr lang="en-US" altLang="zh-TW" dirty="0" smtClean="0"/>
              <a:t>‧C12.22 </a:t>
            </a:r>
            <a:r>
              <a:rPr lang="zh-TW" altLang="en-US" dirty="0" smtClean="0"/>
              <a:t>裝置</a:t>
            </a:r>
            <a:r>
              <a:rPr lang="en-US" altLang="zh-TW" dirty="0" smtClean="0"/>
              <a:t>:</a:t>
            </a:r>
            <a:r>
              <a:rPr lang="zh-TW" altLang="en-US" dirty="0" smtClean="0"/>
              <a:t> 一個包含</a:t>
            </a:r>
            <a:r>
              <a:rPr lang="en-US" altLang="zh-TW" dirty="0" smtClean="0"/>
              <a:t>C12.22</a:t>
            </a:r>
            <a:r>
              <a:rPr lang="zh-TW" altLang="en-US" dirty="0" smtClean="0"/>
              <a:t>應用的網路元素</a:t>
            </a:r>
            <a:endParaRPr lang="en-US" altLang="zh-TW" dirty="0" smtClean="0"/>
          </a:p>
          <a:p>
            <a:r>
              <a:rPr lang="en-US" altLang="zh-TW" dirty="0" smtClean="0"/>
              <a:t>‧C12.22 </a:t>
            </a:r>
            <a:r>
              <a:rPr lang="zh-TW" altLang="en-US" dirty="0" smtClean="0"/>
              <a:t>通訊模組</a:t>
            </a:r>
            <a:r>
              <a:rPr lang="en-US" altLang="zh-TW" dirty="0" smtClean="0"/>
              <a:t>:</a:t>
            </a:r>
            <a:r>
              <a:rPr lang="zh-TW" altLang="en-US" dirty="0" smtClean="0"/>
              <a:t> 讓</a:t>
            </a:r>
            <a:r>
              <a:rPr lang="en-US" altLang="zh-TW" dirty="0" smtClean="0"/>
              <a:t>C12.22</a:t>
            </a:r>
            <a:r>
              <a:rPr lang="zh-TW" altLang="en-US" dirty="0" smtClean="0"/>
              <a:t>裝置和</a:t>
            </a:r>
            <a:r>
              <a:rPr lang="en-US" altLang="zh-TW" dirty="0" smtClean="0"/>
              <a:t>C12.22</a:t>
            </a:r>
            <a:r>
              <a:rPr lang="zh-TW" altLang="en-US" dirty="0" smtClean="0"/>
              <a:t>網路彼此通訊的硬體裝置</a:t>
            </a:r>
            <a:endParaRPr lang="en-US" altLang="zh-TW" dirty="0" smtClean="0"/>
          </a:p>
          <a:p>
            <a:r>
              <a:rPr lang="en-US" altLang="zh-TW" dirty="0" smtClean="0"/>
              <a:t>‧C12.22 </a:t>
            </a:r>
            <a:r>
              <a:rPr lang="zh-TW" altLang="en-US" dirty="0" smtClean="0"/>
              <a:t>節點</a:t>
            </a:r>
            <a:r>
              <a:rPr lang="en-US" altLang="zh-TW" dirty="0" smtClean="0"/>
              <a:t>:</a:t>
            </a:r>
            <a:r>
              <a:rPr lang="zh-TW" altLang="en-US" dirty="0" smtClean="0"/>
              <a:t> 由</a:t>
            </a:r>
            <a:r>
              <a:rPr lang="en-US" altLang="zh-TW" dirty="0" smtClean="0"/>
              <a:t>C12.22</a:t>
            </a:r>
            <a:r>
              <a:rPr lang="en-US" altLang="zh-TW" baseline="0" dirty="0" smtClean="0"/>
              <a:t> </a:t>
            </a:r>
            <a:r>
              <a:rPr lang="zh-TW" altLang="en-US" baseline="0" dirty="0" smtClean="0"/>
              <a:t>通訊模組和裝置結合成的網路元素</a:t>
            </a:r>
            <a:endParaRPr lang="zh-TW" altLang="en-US" dirty="0"/>
          </a:p>
        </p:txBody>
      </p:sp>
    </p:spTree>
    <p:extLst>
      <p:ext uri="{BB962C8B-B14F-4D97-AF65-F5344CB8AC3E}">
        <p14:creationId xmlns:p14="http://schemas.microsoft.com/office/powerpoint/2010/main" val="1681171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1001700">
              <a:defRPr/>
            </a:pPr>
            <a:r>
              <a:rPr lang="en-US" altLang="zh-TW" dirty="0" smtClean="0"/>
              <a:t>C12.22</a:t>
            </a:r>
            <a:r>
              <a:rPr lang="zh-TW" altLang="en-US" dirty="0" smtClean="0"/>
              <a:t>中的網路元素</a:t>
            </a:r>
            <a:endParaRPr lang="en-US" altLang="zh-TW" dirty="0" smtClean="0"/>
          </a:p>
          <a:p>
            <a:r>
              <a:rPr lang="en-US" altLang="zh-TW" dirty="0" smtClean="0"/>
              <a:t>‧C12.22 </a:t>
            </a:r>
            <a:r>
              <a:rPr lang="zh-TW" altLang="en-US" dirty="0" smtClean="0"/>
              <a:t>主繼電器</a:t>
            </a:r>
            <a:r>
              <a:rPr lang="en-US" altLang="zh-TW" dirty="0" smtClean="0"/>
              <a:t>:</a:t>
            </a:r>
          </a:p>
          <a:p>
            <a:r>
              <a:rPr lang="en-US" altLang="zh-TW" dirty="0" smtClean="0"/>
              <a:t>‧C12.22 </a:t>
            </a:r>
            <a:r>
              <a:rPr lang="zh-TW" altLang="en-US" dirty="0" smtClean="0"/>
              <a:t>繼電器</a:t>
            </a:r>
            <a:r>
              <a:rPr lang="en-US" altLang="zh-TW" dirty="0" smtClean="0"/>
              <a:t>:</a:t>
            </a:r>
          </a:p>
          <a:p>
            <a:r>
              <a:rPr lang="en-US" altLang="zh-TW" dirty="0" smtClean="0"/>
              <a:t>	- </a:t>
            </a:r>
            <a:r>
              <a:rPr lang="zh-TW" altLang="en-US" dirty="0" smtClean="0"/>
              <a:t>這個第七層地址被稱作</a:t>
            </a:r>
            <a:r>
              <a:rPr lang="en-US" altLang="zh-TW" dirty="0" err="1" smtClean="0"/>
              <a:t>ApTitle</a:t>
            </a:r>
            <a:r>
              <a:rPr lang="en-US" altLang="zh-TW" dirty="0" smtClean="0"/>
              <a:t>(</a:t>
            </a:r>
            <a:r>
              <a:rPr lang="zh-TW" altLang="en-US" dirty="0" smtClean="0"/>
              <a:t>應用處理標題</a:t>
            </a:r>
            <a:r>
              <a:rPr lang="en-US" altLang="zh-TW" dirty="0" smtClean="0"/>
              <a:t>)</a:t>
            </a:r>
          </a:p>
          <a:p>
            <a:r>
              <a:rPr lang="en-US" altLang="zh-TW" dirty="0" smtClean="0"/>
              <a:t>‧C12.22 </a:t>
            </a:r>
            <a:r>
              <a:rPr lang="zh-TW" altLang="en-US" dirty="0" smtClean="0"/>
              <a:t>閘道器</a:t>
            </a:r>
            <a:r>
              <a:rPr lang="en-US" altLang="zh-TW" dirty="0" smtClean="0"/>
              <a:t>:</a:t>
            </a:r>
            <a:r>
              <a:rPr lang="zh-TW" altLang="en-US" dirty="0" smtClean="0"/>
              <a:t> 從</a:t>
            </a:r>
            <a:r>
              <a:rPr lang="en-US" altLang="zh-TW" dirty="0" smtClean="0"/>
              <a:t>C12.22</a:t>
            </a:r>
            <a:r>
              <a:rPr lang="zh-TW" altLang="en-US" dirty="0" smtClean="0"/>
              <a:t>協定轉換到其他協定的協定轉換器</a:t>
            </a:r>
            <a:endParaRPr lang="zh-TW" altLang="en-US" dirty="0"/>
          </a:p>
        </p:txBody>
      </p:sp>
    </p:spTree>
    <p:extLst>
      <p:ext uri="{BB962C8B-B14F-4D97-AF65-F5344CB8AC3E}">
        <p14:creationId xmlns:p14="http://schemas.microsoft.com/office/powerpoint/2010/main" val="1273967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C12.22</a:t>
            </a:r>
            <a:r>
              <a:rPr lang="zh-TW" altLang="en-US" dirty="0" smtClean="0"/>
              <a:t>節點到</a:t>
            </a:r>
            <a:r>
              <a:rPr lang="en-US" altLang="zh-TW" dirty="0" smtClean="0"/>
              <a:t>C12.22</a:t>
            </a:r>
            <a:r>
              <a:rPr lang="zh-TW" altLang="en-US" dirty="0" smtClean="0"/>
              <a:t>網路的通訊</a:t>
            </a:r>
            <a:endParaRPr lang="en-US" altLang="zh-TW" dirty="0" smtClean="0"/>
          </a:p>
          <a:p>
            <a:r>
              <a:rPr lang="en-US" altLang="zh-TW" dirty="0" smtClean="0"/>
              <a:t>‧C12.22</a:t>
            </a:r>
            <a:r>
              <a:rPr lang="zh-TW" altLang="en-US" dirty="0" smtClean="0"/>
              <a:t>節點和</a:t>
            </a:r>
            <a:r>
              <a:rPr lang="en-US" altLang="zh-TW" dirty="0" smtClean="0"/>
              <a:t>C12.22</a:t>
            </a:r>
            <a:r>
              <a:rPr lang="zh-TW" altLang="en-US" dirty="0" smtClean="0"/>
              <a:t>網路間的通訊堆疊只被定義在七層</a:t>
            </a:r>
            <a:endParaRPr lang="en-US" altLang="zh-TW" dirty="0" smtClean="0"/>
          </a:p>
          <a:p>
            <a:r>
              <a:rPr lang="en-US" altLang="zh-TW" dirty="0" smtClean="0"/>
              <a:t>‧</a:t>
            </a:r>
            <a:r>
              <a:rPr lang="zh-TW" altLang="en-US" dirty="0" smtClean="0"/>
              <a:t>新版本的</a:t>
            </a:r>
            <a:r>
              <a:rPr lang="en-US" altLang="zh-TW" dirty="0" smtClean="0"/>
              <a:t>PSEM</a:t>
            </a:r>
            <a:r>
              <a:rPr lang="zh-TW" altLang="en-US" dirty="0" smtClean="0"/>
              <a:t>協定包含了</a:t>
            </a:r>
            <a:r>
              <a:rPr lang="en-US" altLang="zh-TW" dirty="0" smtClean="0"/>
              <a:t>13</a:t>
            </a:r>
            <a:r>
              <a:rPr lang="zh-TW" altLang="en-US" dirty="0" smtClean="0"/>
              <a:t>種服務</a:t>
            </a:r>
            <a:r>
              <a:rPr lang="en-US" altLang="zh-TW" dirty="0" smtClean="0"/>
              <a:t>:</a:t>
            </a:r>
          </a:p>
          <a:p>
            <a:r>
              <a:rPr lang="en-US" altLang="zh-TW" dirty="0" smtClean="0"/>
              <a:t>	- </a:t>
            </a:r>
            <a:r>
              <a:rPr lang="zh-TW" altLang="en-US" dirty="0" smtClean="0"/>
              <a:t>三個服務沒被改變</a:t>
            </a:r>
            <a:r>
              <a:rPr lang="en-US" altLang="zh-TW" dirty="0" smtClean="0"/>
              <a:t>:</a:t>
            </a:r>
            <a:r>
              <a:rPr lang="zh-TW" altLang="en-US" dirty="0" smtClean="0"/>
              <a:t> 讀、寫和安全服務</a:t>
            </a:r>
            <a:endParaRPr lang="en-US" altLang="zh-TW" dirty="0" smtClean="0"/>
          </a:p>
          <a:p>
            <a:r>
              <a:rPr lang="en-US" altLang="zh-TW" dirty="0" smtClean="0"/>
              <a:t>	- </a:t>
            </a:r>
            <a:r>
              <a:rPr lang="zh-TW" altLang="en-US" dirty="0" smtClean="0"/>
              <a:t>六個服務被改變</a:t>
            </a:r>
            <a:r>
              <a:rPr lang="en-US" altLang="zh-TW" dirty="0" smtClean="0"/>
              <a:t>(</a:t>
            </a:r>
            <a:r>
              <a:rPr lang="zh-TW" altLang="en-US" dirty="0" smtClean="0"/>
              <a:t>比較</a:t>
            </a:r>
            <a:r>
              <a:rPr lang="en-US" altLang="zh-TW" dirty="0" smtClean="0"/>
              <a:t>C12.21):</a:t>
            </a:r>
            <a:r>
              <a:rPr lang="zh-TW" altLang="en-US" dirty="0" smtClean="0"/>
              <a:t> </a:t>
            </a:r>
            <a:endParaRPr lang="en-US" altLang="zh-TW" dirty="0" smtClean="0"/>
          </a:p>
          <a:p>
            <a:r>
              <a:rPr lang="en-US" altLang="zh-TW" dirty="0" smtClean="0"/>
              <a:t>	-</a:t>
            </a:r>
            <a:r>
              <a:rPr lang="en-US" altLang="zh-TW" baseline="0" dirty="0" smtClean="0"/>
              <a:t> </a:t>
            </a:r>
            <a:r>
              <a:rPr lang="zh-TW" altLang="en-US" baseline="0" dirty="0" smtClean="0"/>
              <a:t>四個新的服務被提供</a:t>
            </a:r>
            <a:r>
              <a:rPr lang="en-US" altLang="zh-TW" baseline="0" dirty="0" smtClean="0"/>
              <a:t>:</a:t>
            </a:r>
            <a:r>
              <a:rPr lang="zh-TW" altLang="en-US" baseline="0" dirty="0" smtClean="0"/>
              <a:t> 註冊、註銷、分解、追蹤服務</a:t>
            </a:r>
            <a:endParaRPr lang="en-US" altLang="zh-TW" baseline="0" dirty="0" smtClean="0"/>
          </a:p>
          <a:p>
            <a:r>
              <a:rPr lang="en-US" altLang="zh-TW" dirty="0" smtClean="0"/>
              <a:t>‧</a:t>
            </a:r>
            <a:r>
              <a:rPr lang="zh-TW" altLang="en-US" dirty="0" smtClean="0"/>
              <a:t>延伸的</a:t>
            </a:r>
            <a:r>
              <a:rPr lang="en-US" altLang="zh-TW" dirty="0" smtClean="0"/>
              <a:t>PSEM(EPSEM)</a:t>
            </a:r>
            <a:r>
              <a:rPr lang="zh-TW" altLang="en-US" dirty="0" smtClean="0"/>
              <a:t>被用來同時送多個要求和接收多個回覆</a:t>
            </a:r>
            <a:endParaRPr lang="en-US" altLang="zh-TW" dirty="0" smtClean="0"/>
          </a:p>
          <a:p>
            <a:r>
              <a:rPr lang="en-US" altLang="zh-TW" dirty="0" smtClean="0"/>
              <a:t>‧C12.22</a:t>
            </a:r>
            <a:r>
              <a:rPr lang="zh-TW" altLang="en-US" dirty="0" smtClean="0"/>
              <a:t>安全機制支援認證和加密</a:t>
            </a:r>
            <a:endParaRPr lang="zh-TW" altLang="en-US" dirty="0"/>
          </a:p>
        </p:txBody>
      </p:sp>
    </p:spTree>
    <p:extLst>
      <p:ext uri="{BB962C8B-B14F-4D97-AF65-F5344CB8AC3E}">
        <p14:creationId xmlns:p14="http://schemas.microsoft.com/office/powerpoint/2010/main" val="27196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C12.22</a:t>
            </a:r>
            <a:r>
              <a:rPr lang="zh-TW" altLang="en-US" dirty="0" smtClean="0"/>
              <a:t> 通訊模組</a:t>
            </a:r>
            <a:endParaRPr lang="en-US" altLang="zh-TW" dirty="0" smtClean="0"/>
          </a:p>
          <a:p>
            <a:r>
              <a:rPr lang="en-US" altLang="zh-TW" dirty="0" smtClean="0"/>
              <a:t>‧C12.22</a:t>
            </a:r>
            <a:r>
              <a:rPr lang="zh-TW" altLang="en-US" dirty="0" smtClean="0"/>
              <a:t>通訊模組的觀念被引用來建</a:t>
            </a:r>
            <a:r>
              <a:rPr lang="en-US" altLang="zh-TW" dirty="0" smtClean="0"/>
              <a:t>C12.22</a:t>
            </a:r>
            <a:r>
              <a:rPr lang="zh-TW" altLang="en-US" dirty="0" smtClean="0"/>
              <a:t>測量錶的通訊埠的模型</a:t>
            </a:r>
            <a:endParaRPr lang="en-US" altLang="zh-TW" dirty="0" smtClean="0"/>
          </a:p>
          <a:p>
            <a:r>
              <a:rPr lang="en-US" altLang="zh-TW" dirty="0" smtClean="0"/>
              <a:t>	- </a:t>
            </a:r>
            <a:r>
              <a:rPr lang="zh-TW" altLang="en-US" dirty="0" smtClean="0"/>
              <a:t>透過</a:t>
            </a:r>
            <a:r>
              <a:rPr lang="en-US" altLang="zh-TW" dirty="0" smtClean="0"/>
              <a:t>C12.22</a:t>
            </a:r>
            <a:r>
              <a:rPr lang="zh-TW" altLang="en-US" dirty="0" smtClean="0"/>
              <a:t>標準定義的介面連接到</a:t>
            </a:r>
            <a:r>
              <a:rPr lang="en-US" altLang="zh-TW" dirty="0" smtClean="0"/>
              <a:t>C12.22</a:t>
            </a:r>
            <a:r>
              <a:rPr lang="zh-TW" altLang="en-US" dirty="0" smtClean="0"/>
              <a:t>裝置</a:t>
            </a:r>
            <a:endParaRPr lang="en-US" altLang="zh-TW" dirty="0" smtClean="0"/>
          </a:p>
          <a:p>
            <a:r>
              <a:rPr lang="en-US" altLang="zh-TW" dirty="0" smtClean="0"/>
              <a:t>	- </a:t>
            </a:r>
            <a:r>
              <a:rPr lang="zh-TW" altLang="en-US" dirty="0" smtClean="0"/>
              <a:t>連到任何區域網路</a:t>
            </a:r>
            <a:r>
              <a:rPr lang="en-US" altLang="zh-TW" dirty="0" smtClean="0"/>
              <a:t>(</a:t>
            </a:r>
            <a:r>
              <a:rPr lang="en-US" altLang="zh-TW" dirty="0" err="1" smtClean="0"/>
              <a:t>ZigBee</a:t>
            </a:r>
            <a:r>
              <a:rPr lang="en-US" altLang="zh-TW" dirty="0" smtClean="0"/>
              <a:t>,…)</a:t>
            </a:r>
            <a:r>
              <a:rPr lang="zh-TW" altLang="en-US" dirty="0" smtClean="0"/>
              <a:t>，廣域網路</a:t>
            </a:r>
            <a:r>
              <a:rPr lang="en-US" altLang="zh-TW" dirty="0" smtClean="0"/>
              <a:t>(DSL,GPRS,…)</a:t>
            </a:r>
            <a:r>
              <a:rPr lang="zh-TW" altLang="en-US" dirty="0" smtClean="0"/>
              <a:t>或者城域網路</a:t>
            </a:r>
            <a:r>
              <a:rPr lang="en-US" altLang="zh-TW" dirty="0" smtClean="0"/>
              <a:t>(Ethernet,…)</a:t>
            </a:r>
            <a:endParaRPr lang="zh-TW" altLang="en-US" dirty="0"/>
          </a:p>
        </p:txBody>
      </p:sp>
    </p:spTree>
    <p:extLst>
      <p:ext uri="{BB962C8B-B14F-4D97-AF65-F5344CB8AC3E}">
        <p14:creationId xmlns:p14="http://schemas.microsoft.com/office/powerpoint/2010/main" val="655329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C12.22 </a:t>
            </a:r>
            <a:r>
              <a:rPr lang="zh-TW" altLang="en-US" dirty="0" smtClean="0"/>
              <a:t>協定推疊和服務</a:t>
            </a:r>
            <a:endParaRPr lang="en-US" altLang="zh-TW" dirty="0" smtClean="0"/>
          </a:p>
          <a:p>
            <a:endParaRPr lang="en-US" altLang="zh-TW" dirty="0" smtClean="0"/>
          </a:p>
          <a:p>
            <a:r>
              <a:rPr lang="zh-TW" altLang="en-US" dirty="0" smtClean="0"/>
              <a:t>傳輸層服務</a:t>
            </a:r>
          </a:p>
          <a:p>
            <a:r>
              <a:rPr lang="en-US" altLang="zh-TW" dirty="0" smtClean="0"/>
              <a:t>.</a:t>
            </a:r>
            <a:r>
              <a:rPr lang="zh-TW" altLang="en-US" dirty="0" smtClean="0"/>
              <a:t>協商服務</a:t>
            </a:r>
          </a:p>
          <a:p>
            <a:r>
              <a:rPr lang="en-US" altLang="zh-TW" dirty="0" smtClean="0"/>
              <a:t>.</a:t>
            </a:r>
            <a:r>
              <a:rPr lang="zh-TW" altLang="en-US" dirty="0" smtClean="0"/>
              <a:t>取得配置服務</a:t>
            </a:r>
          </a:p>
          <a:p>
            <a:r>
              <a:rPr lang="en-US" altLang="zh-TW" dirty="0" smtClean="0"/>
              <a:t>.</a:t>
            </a:r>
            <a:r>
              <a:rPr lang="zh-TW" altLang="en-US" dirty="0" smtClean="0"/>
              <a:t>鏈路控制服務</a:t>
            </a:r>
          </a:p>
          <a:p>
            <a:r>
              <a:rPr lang="en-US" altLang="zh-TW" dirty="0" smtClean="0"/>
              <a:t>.</a:t>
            </a:r>
            <a:r>
              <a:rPr lang="zh-TW" altLang="en-US" dirty="0" smtClean="0"/>
              <a:t>發送消息服務</a:t>
            </a:r>
          </a:p>
          <a:p>
            <a:r>
              <a:rPr lang="en-US" altLang="zh-TW" dirty="0" smtClean="0"/>
              <a:t>.</a:t>
            </a:r>
            <a:r>
              <a:rPr lang="zh-TW" altLang="en-US" dirty="0" smtClean="0"/>
              <a:t>獲取狀態服務</a:t>
            </a:r>
          </a:p>
          <a:p>
            <a:r>
              <a:rPr lang="en-US" altLang="zh-TW" dirty="0" smtClean="0"/>
              <a:t>.</a:t>
            </a:r>
            <a:r>
              <a:rPr lang="zh-TW" altLang="en-US" dirty="0" smtClean="0"/>
              <a:t>讀取註冊狀態服務</a:t>
            </a:r>
            <a:endParaRPr lang="zh-TW" altLang="en-US" dirty="0"/>
          </a:p>
        </p:txBody>
      </p:sp>
    </p:spTree>
    <p:extLst>
      <p:ext uri="{BB962C8B-B14F-4D97-AF65-F5344CB8AC3E}">
        <p14:creationId xmlns:p14="http://schemas.microsoft.com/office/powerpoint/2010/main" val="3133214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C12.19</a:t>
            </a:r>
            <a:r>
              <a:rPr lang="zh-TW" altLang="en-US" dirty="0" smtClean="0"/>
              <a:t>更新</a:t>
            </a:r>
            <a:endParaRPr lang="en-US" altLang="zh-TW" dirty="0" smtClean="0"/>
          </a:p>
          <a:p>
            <a:r>
              <a:rPr lang="en-US" altLang="zh-TW" dirty="0" smtClean="0"/>
              <a:t>‧Decade 12 </a:t>
            </a:r>
            <a:r>
              <a:rPr lang="zh-TW" altLang="en-US" dirty="0" smtClean="0"/>
              <a:t> 加入</a:t>
            </a:r>
            <a:r>
              <a:rPr lang="en-US" altLang="zh-TW" dirty="0" smtClean="0"/>
              <a:t>“</a:t>
            </a:r>
            <a:r>
              <a:rPr lang="zh-TW" altLang="en-US" dirty="0" smtClean="0"/>
              <a:t>節點網路控制表</a:t>
            </a:r>
            <a:r>
              <a:rPr lang="en-US" altLang="zh-TW" dirty="0" smtClean="0"/>
              <a:t>”</a:t>
            </a:r>
            <a:r>
              <a:rPr lang="zh-TW" altLang="en-US" dirty="0" smtClean="0"/>
              <a:t>，將</a:t>
            </a:r>
            <a:r>
              <a:rPr lang="en-US" altLang="zh-TW" dirty="0" smtClean="0"/>
              <a:t>C12.22</a:t>
            </a:r>
            <a:r>
              <a:rPr lang="zh-TW" altLang="en-US" dirty="0" smtClean="0"/>
              <a:t>節點進入</a:t>
            </a:r>
            <a:r>
              <a:rPr lang="en-US" altLang="zh-TW" dirty="0" smtClean="0"/>
              <a:t>C12.22</a:t>
            </a:r>
            <a:r>
              <a:rPr lang="zh-TW" altLang="en-US" dirty="0" smtClean="0"/>
              <a:t>網路模組化</a:t>
            </a:r>
            <a:endParaRPr lang="en-US" altLang="zh-TW" dirty="0" smtClean="0"/>
          </a:p>
          <a:p>
            <a:r>
              <a:rPr lang="en-US" altLang="zh-TW" dirty="0" smtClean="0"/>
              <a:t>‧Decade 13</a:t>
            </a:r>
            <a:r>
              <a:rPr lang="zh-TW" altLang="en-US" baseline="0" dirty="0" smtClean="0"/>
              <a:t>  加入</a:t>
            </a:r>
            <a:r>
              <a:rPr lang="en-US" altLang="zh-TW" baseline="0" dirty="0" smtClean="0"/>
              <a:t>”</a:t>
            </a:r>
            <a:r>
              <a:rPr lang="zh-TW" altLang="en-US" baseline="0" dirty="0" smtClean="0"/>
              <a:t>繼電器控制表</a:t>
            </a:r>
            <a:r>
              <a:rPr lang="en-US" altLang="zh-TW" baseline="0" dirty="0" smtClean="0"/>
              <a:t>”</a:t>
            </a:r>
            <a:r>
              <a:rPr lang="zh-TW" altLang="en-US" baseline="0" dirty="0" smtClean="0"/>
              <a:t>，</a:t>
            </a:r>
            <a:r>
              <a:rPr lang="en-US" altLang="zh-TW" baseline="0" dirty="0" smtClean="0"/>
              <a:t>C12.22</a:t>
            </a:r>
            <a:r>
              <a:rPr lang="zh-TW" altLang="en-US" baseline="0" dirty="0" smtClean="0"/>
              <a:t>繼電器的控制有關</a:t>
            </a:r>
            <a:endParaRPr lang="en-US" altLang="zh-TW" baseline="0" dirty="0" smtClean="0"/>
          </a:p>
          <a:p>
            <a:r>
              <a:rPr lang="en-US" altLang="zh-TW" baseline="0" dirty="0" smtClean="0"/>
              <a:t>‧</a:t>
            </a:r>
            <a:r>
              <a:rPr lang="zh-TW" altLang="en-US" baseline="0" dirty="0" smtClean="0"/>
              <a:t>程序初始表的內容擴大到四個程序</a:t>
            </a:r>
            <a:r>
              <a:rPr lang="en-US" altLang="zh-TW" baseline="0" dirty="0" smtClean="0"/>
              <a:t>(</a:t>
            </a:r>
            <a:r>
              <a:rPr lang="zh-TW" altLang="en-US" baseline="0" dirty="0" smtClean="0"/>
              <a:t>註冊、註銷、網路介面控制和例外報告</a:t>
            </a:r>
            <a:r>
              <a:rPr lang="en-US" altLang="zh-TW" baseline="0" dirty="0" smtClean="0"/>
              <a:t>)</a:t>
            </a:r>
            <a:r>
              <a:rPr lang="zh-TW" altLang="en-US" baseline="0" dirty="0" smtClean="0"/>
              <a:t>，和新增的</a:t>
            </a:r>
            <a:r>
              <a:rPr lang="en-US" altLang="zh-TW" baseline="0" dirty="0" smtClean="0"/>
              <a:t>Decade 12</a:t>
            </a:r>
            <a:r>
              <a:rPr lang="zh-TW" altLang="en-US" baseline="0" dirty="0" smtClean="0"/>
              <a:t>有關</a:t>
            </a:r>
            <a:endParaRPr lang="en-US" altLang="zh-TW" dirty="0" smtClean="0"/>
          </a:p>
        </p:txBody>
      </p:sp>
    </p:spTree>
    <p:extLst>
      <p:ext uri="{BB962C8B-B14F-4D97-AF65-F5344CB8AC3E}">
        <p14:creationId xmlns:p14="http://schemas.microsoft.com/office/powerpoint/2010/main" val="2495922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RFC</a:t>
            </a:r>
            <a:r>
              <a:rPr lang="zh-TW" altLang="en-US" dirty="0" smtClean="0"/>
              <a:t> </a:t>
            </a:r>
            <a:r>
              <a:rPr lang="en-US" altLang="zh-TW" dirty="0" smtClean="0"/>
              <a:t>6142: C12.22</a:t>
            </a:r>
            <a:r>
              <a:rPr lang="zh-TW" altLang="en-US" dirty="0" smtClean="0"/>
              <a:t>傳輸透過</a:t>
            </a:r>
            <a:r>
              <a:rPr lang="en-US" altLang="zh-TW" dirty="0" smtClean="0"/>
              <a:t>IP</a:t>
            </a:r>
            <a:r>
              <a:rPr lang="zh-TW" altLang="en-US" dirty="0" smtClean="0"/>
              <a:t>網路</a:t>
            </a:r>
            <a:endParaRPr lang="en-US" altLang="zh-TW" dirty="0" smtClean="0"/>
          </a:p>
          <a:p>
            <a:r>
              <a:rPr lang="en-US" altLang="zh-TW" dirty="0" smtClean="0"/>
              <a:t>‧</a:t>
            </a:r>
            <a:r>
              <a:rPr lang="zh-TW" altLang="en-US" dirty="0" smtClean="0"/>
              <a:t>用</a:t>
            </a:r>
            <a:r>
              <a:rPr lang="en-US" altLang="zh-TW" dirty="0" smtClean="0"/>
              <a:t>TCP</a:t>
            </a:r>
            <a:r>
              <a:rPr lang="zh-TW" altLang="en-US" dirty="0" smtClean="0"/>
              <a:t>和</a:t>
            </a:r>
            <a:r>
              <a:rPr lang="en-US" altLang="zh-TW" dirty="0" smtClean="0"/>
              <a:t>UDP</a:t>
            </a:r>
            <a:r>
              <a:rPr lang="zh-TW" altLang="en-US" dirty="0" smtClean="0"/>
              <a:t>傳輸</a:t>
            </a:r>
            <a:r>
              <a:rPr lang="en-US" altLang="zh-TW" dirty="0" smtClean="0"/>
              <a:t>C12.22</a:t>
            </a:r>
            <a:r>
              <a:rPr lang="zh-TW" altLang="en-US" dirty="0" smtClean="0"/>
              <a:t>訊息透過</a:t>
            </a:r>
            <a:r>
              <a:rPr lang="en-US" altLang="zh-TW" dirty="0" smtClean="0"/>
              <a:t>IP</a:t>
            </a:r>
            <a:r>
              <a:rPr lang="zh-TW" altLang="en-US" dirty="0" smtClean="0"/>
              <a:t>網路</a:t>
            </a:r>
            <a:endParaRPr lang="en-US" altLang="zh-TW" dirty="0" smtClean="0"/>
          </a:p>
          <a:p>
            <a:r>
              <a:rPr lang="en-US" altLang="zh-TW" dirty="0" smtClean="0"/>
              <a:t>	- ANSI</a:t>
            </a:r>
            <a:r>
              <a:rPr lang="zh-TW" altLang="en-US" dirty="0" smtClean="0"/>
              <a:t> </a:t>
            </a:r>
            <a:r>
              <a:rPr lang="en-US" altLang="zh-TW" dirty="0" smtClean="0"/>
              <a:t>C12.19</a:t>
            </a:r>
            <a:r>
              <a:rPr lang="zh-TW" altLang="en-US" dirty="0" smtClean="0"/>
              <a:t>表適當的欄位中原本的</a:t>
            </a:r>
            <a:r>
              <a:rPr lang="en-US" altLang="zh-TW" dirty="0" smtClean="0"/>
              <a:t>IP</a:t>
            </a:r>
            <a:r>
              <a:rPr lang="zh-TW" altLang="en-US" dirty="0" smtClean="0"/>
              <a:t>地址確定一種編碼系統</a:t>
            </a:r>
            <a:endParaRPr lang="en-US" altLang="zh-TW" dirty="0" smtClean="0"/>
          </a:p>
          <a:p>
            <a:r>
              <a:rPr lang="en-US" altLang="zh-TW" dirty="0" smtClean="0"/>
              <a:t>		‧IPv4</a:t>
            </a:r>
            <a:r>
              <a:rPr lang="zh-TW" altLang="en-US" dirty="0" smtClean="0"/>
              <a:t>和</a:t>
            </a:r>
            <a:r>
              <a:rPr lang="en-US" altLang="zh-TW" dirty="0" smtClean="0"/>
              <a:t>IPv6</a:t>
            </a:r>
            <a:r>
              <a:rPr lang="zh-TW" altLang="en-US" dirty="0" smtClean="0"/>
              <a:t>是兩種可能的選項</a:t>
            </a:r>
            <a:endParaRPr lang="en-US" altLang="zh-TW" dirty="0" smtClean="0"/>
          </a:p>
          <a:p>
            <a:r>
              <a:rPr lang="en-US" altLang="zh-TW" dirty="0" smtClean="0"/>
              <a:t>	- </a:t>
            </a:r>
            <a:r>
              <a:rPr lang="zh-TW" altLang="en-US" dirty="0" smtClean="0"/>
              <a:t> 編號</a:t>
            </a:r>
            <a:r>
              <a:rPr lang="en-US" altLang="zh-TW" dirty="0" smtClean="0"/>
              <a:t>1153</a:t>
            </a:r>
            <a:r>
              <a:rPr lang="zh-TW" altLang="en-US" dirty="0" smtClean="0"/>
              <a:t>的埠被</a:t>
            </a:r>
            <a:r>
              <a:rPr lang="en-US" altLang="zh-TW" dirty="0" smtClean="0"/>
              <a:t>IANA</a:t>
            </a:r>
            <a:r>
              <a:rPr lang="zh-TW" altLang="en-US" dirty="0" smtClean="0"/>
              <a:t>分配給</a:t>
            </a:r>
            <a:r>
              <a:rPr lang="en-US" altLang="zh-TW" dirty="0" smtClean="0"/>
              <a:t>TCP</a:t>
            </a:r>
            <a:r>
              <a:rPr lang="zh-TW" altLang="en-US" dirty="0" smtClean="0"/>
              <a:t>和</a:t>
            </a:r>
            <a:r>
              <a:rPr lang="en-US" altLang="zh-TW" dirty="0" smtClean="0"/>
              <a:t>UDP</a:t>
            </a:r>
          </a:p>
          <a:p>
            <a:r>
              <a:rPr lang="en-US" altLang="zh-TW" dirty="0" smtClean="0"/>
              <a:t>‧</a:t>
            </a:r>
            <a:r>
              <a:rPr lang="zh-TW" altLang="en-US" dirty="0" smtClean="0"/>
              <a:t>因為</a:t>
            </a:r>
            <a:r>
              <a:rPr lang="en-US" altLang="zh-TW" dirty="0" smtClean="0"/>
              <a:t>C12.22</a:t>
            </a:r>
            <a:r>
              <a:rPr lang="zh-TW" altLang="en-US" dirty="0" smtClean="0"/>
              <a:t>有它自己的安全機制，傳輸層安全沒有被規定。</a:t>
            </a:r>
            <a:r>
              <a:rPr lang="en-US" altLang="zh-TW" dirty="0" smtClean="0"/>
              <a:t>RFC</a:t>
            </a:r>
            <a:r>
              <a:rPr lang="zh-TW" altLang="en-US" baseline="0" dirty="0" smtClean="0"/>
              <a:t> </a:t>
            </a:r>
            <a:r>
              <a:rPr lang="en-US" altLang="zh-TW" baseline="0" dirty="0" smtClean="0"/>
              <a:t>6142</a:t>
            </a:r>
            <a:r>
              <a:rPr lang="zh-TW" altLang="en-US" baseline="0" dirty="0" smtClean="0"/>
              <a:t>允許傳輸層安全機制的使用以做強化</a:t>
            </a:r>
            <a:endParaRPr lang="en-US" altLang="zh-TW" baseline="0" dirty="0" smtClean="0"/>
          </a:p>
          <a:p>
            <a:endParaRPr lang="en-US" altLang="zh-TW" baseline="0" dirty="0" smtClean="0"/>
          </a:p>
          <a:p>
            <a:r>
              <a:rPr lang="en-US" altLang="zh-TW" baseline="0" dirty="0" smtClean="0"/>
              <a:t>IANA</a:t>
            </a:r>
            <a:r>
              <a:rPr lang="zh-TW" altLang="en-US" baseline="0" dirty="0" smtClean="0"/>
              <a:t> </a:t>
            </a:r>
            <a:r>
              <a:rPr lang="en-US" altLang="zh-TW" baseline="0" dirty="0" smtClean="0"/>
              <a:t>:</a:t>
            </a:r>
            <a:r>
              <a:rPr lang="zh-TW" altLang="en-US" baseline="0" dirty="0" smtClean="0"/>
              <a:t> 國際號碼分配局</a:t>
            </a:r>
            <a:endParaRPr lang="en-US" altLang="zh-TW" baseline="0" dirty="0" smtClean="0"/>
          </a:p>
        </p:txBody>
      </p:sp>
    </p:spTree>
    <p:extLst>
      <p:ext uri="{BB962C8B-B14F-4D97-AF65-F5344CB8AC3E}">
        <p14:creationId xmlns:p14="http://schemas.microsoft.com/office/powerpoint/2010/main" val="37339166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為了使讀取許多的</a:t>
            </a:r>
            <a:r>
              <a:rPr lang="en-US" altLang="zh-TW" dirty="0" smtClean="0"/>
              <a:t>C12.22</a:t>
            </a:r>
            <a:r>
              <a:rPr lang="zh-TW" altLang="en-US" dirty="0" smtClean="0"/>
              <a:t>錶容易，</a:t>
            </a:r>
            <a:r>
              <a:rPr lang="en-US" altLang="zh-TW" dirty="0" smtClean="0"/>
              <a:t>C12.22</a:t>
            </a:r>
            <a:r>
              <a:rPr lang="zh-TW" altLang="en-US" dirty="0" smtClean="0"/>
              <a:t>主機們需要支援</a:t>
            </a:r>
            <a:r>
              <a:rPr lang="en-US" altLang="zh-TW" dirty="0" smtClean="0"/>
              <a:t>IP</a:t>
            </a:r>
            <a:r>
              <a:rPr lang="zh-TW" altLang="en-US" dirty="0" smtClean="0"/>
              <a:t>多播，</a:t>
            </a:r>
            <a:r>
              <a:rPr lang="en-US" altLang="zh-TW" dirty="0" smtClean="0"/>
              <a:t>C12.22</a:t>
            </a:r>
            <a:r>
              <a:rPr lang="zh-TW" altLang="en-US" dirty="0" smtClean="0"/>
              <a:t>節點建議有繼電器和主繼電器</a:t>
            </a:r>
            <a:endParaRPr lang="en-US" altLang="zh-TW" dirty="0" smtClean="0"/>
          </a:p>
          <a:p>
            <a:r>
              <a:rPr lang="en-US" altLang="zh-TW" dirty="0" smtClean="0"/>
              <a:t>	- </a:t>
            </a:r>
            <a:r>
              <a:rPr lang="zh-TW" altLang="en-US" dirty="0" smtClean="0"/>
              <a:t>普遍的</a:t>
            </a:r>
            <a:r>
              <a:rPr lang="en-US" altLang="zh-TW" dirty="0" smtClean="0"/>
              <a:t>C12.22</a:t>
            </a:r>
            <a:r>
              <a:rPr lang="zh-TW" altLang="en-US" dirty="0" smtClean="0"/>
              <a:t>多播群組</a:t>
            </a:r>
            <a:r>
              <a:rPr lang="en-US" altLang="zh-TW" dirty="0" err="1" smtClean="0"/>
              <a:t>ApTitle</a:t>
            </a:r>
            <a:r>
              <a:rPr lang="zh-TW" altLang="en-US" dirty="0" smtClean="0"/>
              <a:t>藉由送單一個</a:t>
            </a:r>
            <a:r>
              <a:rPr lang="en-US" altLang="zh-TW" dirty="0" smtClean="0"/>
              <a:t>EPSEM</a:t>
            </a:r>
            <a:r>
              <a:rPr lang="zh-TW" altLang="en-US" dirty="0" smtClean="0"/>
              <a:t>讀取需求可以被做到</a:t>
            </a:r>
            <a:endParaRPr lang="en-US" altLang="zh-TW" dirty="0" smtClean="0"/>
          </a:p>
          <a:p>
            <a:r>
              <a:rPr lang="en-US" altLang="zh-TW" dirty="0" smtClean="0"/>
              <a:t>	- IPv4</a:t>
            </a:r>
            <a:r>
              <a:rPr lang="zh-TW" altLang="en-US" dirty="0" smtClean="0"/>
              <a:t>的</a:t>
            </a:r>
            <a:r>
              <a:rPr lang="en-US" altLang="zh-TW" dirty="0" smtClean="0"/>
              <a:t>224.0.2.4</a:t>
            </a:r>
            <a:r>
              <a:rPr lang="zh-TW" altLang="en-US" dirty="0" smtClean="0"/>
              <a:t>和</a:t>
            </a:r>
            <a:r>
              <a:rPr lang="en-US" altLang="zh-TW" dirty="0" smtClean="0"/>
              <a:t>IPv6</a:t>
            </a:r>
            <a:r>
              <a:rPr lang="zh-TW" altLang="en-US" dirty="0" smtClean="0"/>
              <a:t>的</a:t>
            </a:r>
            <a:r>
              <a:rPr lang="en-US" altLang="zh-TW" dirty="0" smtClean="0"/>
              <a:t>FF0X::24</a:t>
            </a:r>
            <a:r>
              <a:rPr lang="zh-TW" altLang="en-US" dirty="0" smtClean="0"/>
              <a:t>被</a:t>
            </a:r>
            <a:r>
              <a:rPr lang="en-US" altLang="zh-TW" dirty="0" smtClean="0"/>
              <a:t>IANA</a:t>
            </a:r>
            <a:r>
              <a:rPr lang="zh-TW" altLang="en-US" dirty="0" smtClean="0"/>
              <a:t>分配給新產生的</a:t>
            </a:r>
            <a:r>
              <a:rPr lang="en-US" altLang="zh-TW" dirty="0" smtClean="0"/>
              <a:t>”All C1222</a:t>
            </a:r>
            <a:r>
              <a:rPr lang="zh-TW" altLang="en-US" baseline="0" dirty="0" smtClean="0"/>
              <a:t> </a:t>
            </a:r>
            <a:r>
              <a:rPr lang="en-US" altLang="zh-TW" baseline="0" dirty="0" smtClean="0"/>
              <a:t>Nodes</a:t>
            </a:r>
            <a:r>
              <a:rPr lang="en-US" altLang="zh-TW" dirty="0" smtClean="0"/>
              <a:t>”</a:t>
            </a:r>
            <a:r>
              <a:rPr lang="zh-TW" altLang="en-US" dirty="0" smtClean="0"/>
              <a:t>多播群組</a:t>
            </a:r>
            <a:endParaRPr lang="en-US" altLang="zh-TW" dirty="0" smtClean="0"/>
          </a:p>
          <a:p>
            <a:r>
              <a:rPr lang="en-US" altLang="zh-TW" dirty="0" smtClean="0"/>
              <a:t>	- IP </a:t>
            </a:r>
            <a:r>
              <a:rPr lang="zh-TW" altLang="en-US" dirty="0" smtClean="0"/>
              <a:t>封包標頭中的</a:t>
            </a:r>
            <a:r>
              <a:rPr lang="en-US" altLang="zh-TW" dirty="0" smtClean="0"/>
              <a:t>TTL(Time To Live) </a:t>
            </a:r>
            <a:r>
              <a:rPr lang="zh-TW" altLang="en-US" dirty="0" smtClean="0"/>
              <a:t>屬性被用來限制</a:t>
            </a:r>
            <a:r>
              <a:rPr lang="en-US" altLang="zh-TW" dirty="0" smtClean="0"/>
              <a:t>C12.22</a:t>
            </a:r>
            <a:r>
              <a:rPr lang="en-US" altLang="zh-TW" baseline="0" dirty="0" smtClean="0"/>
              <a:t> IP</a:t>
            </a:r>
            <a:r>
              <a:rPr lang="zh-TW" altLang="en-US" baseline="0" dirty="0" smtClean="0"/>
              <a:t>多播訊息的增殖</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39</a:t>
            </a:fld>
            <a:endParaRPr lang="zh-TW" altLang="en-US"/>
          </a:p>
        </p:txBody>
      </p:sp>
    </p:spTree>
    <p:extLst>
      <p:ext uri="{BB962C8B-B14F-4D97-AF65-F5344CB8AC3E}">
        <p14:creationId xmlns:p14="http://schemas.microsoft.com/office/powerpoint/2010/main" val="356476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1001700">
              <a:defRPr/>
            </a:pPr>
            <a:r>
              <a:rPr lang="en-US" altLang="zh-TW" dirty="0" smtClean="0"/>
              <a:t>M2M</a:t>
            </a:r>
            <a:r>
              <a:rPr lang="zh-TW" altLang="en-US" dirty="0" smtClean="0"/>
              <a:t>區域網 </a:t>
            </a:r>
            <a:r>
              <a:rPr lang="en-US" altLang="zh-TW" dirty="0" smtClean="0"/>
              <a:t>– </a:t>
            </a:r>
            <a:r>
              <a:rPr lang="zh-TW" altLang="en-US" dirty="0" smtClean="0"/>
              <a:t>主要</a:t>
            </a:r>
            <a:r>
              <a:rPr lang="en-US" altLang="zh-TW" dirty="0" smtClean="0"/>
              <a:t>M2M</a:t>
            </a:r>
            <a:r>
              <a:rPr lang="zh-TW" altLang="en-US" dirty="0" smtClean="0"/>
              <a:t>設備與通信協定構成</a:t>
            </a:r>
          </a:p>
          <a:p>
            <a:endParaRPr lang="zh-TW" altLang="en-US" dirty="0"/>
          </a:p>
        </p:txBody>
      </p:sp>
    </p:spTree>
    <p:extLst>
      <p:ext uri="{BB962C8B-B14F-4D97-AF65-F5344CB8AC3E}">
        <p14:creationId xmlns:p14="http://schemas.microsoft.com/office/powerpoint/2010/main" val="16890051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ZigBee</a:t>
            </a:r>
            <a:endParaRPr lang="en-US" dirty="0"/>
          </a:p>
        </p:txBody>
      </p:sp>
    </p:spTree>
    <p:extLst>
      <p:ext uri="{BB962C8B-B14F-4D97-AF65-F5344CB8AC3E}">
        <p14:creationId xmlns:p14="http://schemas.microsoft.com/office/powerpoint/2010/main" val="37607255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ZigBee</a:t>
            </a:r>
          </a:p>
          <a:p>
            <a:r>
              <a:rPr lang="en-US" altLang="zh-TW" dirty="0" smtClean="0"/>
              <a:t>. ZigBee</a:t>
            </a:r>
            <a:r>
              <a:rPr lang="zh-TW" altLang="en-US" dirty="0" smtClean="0"/>
              <a:t>是用於個人區域網絡的標準化無線協議，或“</a:t>
            </a:r>
            <a:r>
              <a:rPr lang="en-US" altLang="zh-TW" dirty="0" smtClean="0"/>
              <a:t>WPAN”</a:t>
            </a:r>
            <a:r>
              <a:rPr lang="zh-TW" altLang="en-US" dirty="0" smtClean="0"/>
              <a:t>。</a:t>
            </a:r>
          </a:p>
          <a:p>
            <a:r>
              <a:rPr lang="en-US" altLang="zh-TW" dirty="0" smtClean="0"/>
              <a:t>. </a:t>
            </a:r>
            <a:r>
              <a:rPr lang="zh-TW" altLang="en-US" dirty="0" smtClean="0"/>
              <a:t>該協議是</a:t>
            </a:r>
            <a:r>
              <a:rPr lang="en-US" altLang="zh-TW" dirty="0" smtClean="0"/>
              <a:t>ZigBee</a:t>
            </a:r>
            <a:r>
              <a:rPr lang="zh-TW" altLang="en-US" dirty="0" smtClean="0"/>
              <a:t>聯盟的努力成果，</a:t>
            </a:r>
            <a:r>
              <a:rPr lang="en-US" altLang="zh-TW" dirty="0" smtClean="0"/>
              <a:t>ZigBee</a:t>
            </a:r>
            <a:r>
              <a:rPr lang="zh-TW" altLang="en-US" dirty="0" smtClean="0"/>
              <a:t>是創建和促進該</a:t>
            </a:r>
            <a:r>
              <a:rPr lang="en-US" altLang="zh-TW" dirty="0" smtClean="0"/>
              <a:t>WPAN</a:t>
            </a:r>
            <a:r>
              <a:rPr lang="zh-TW" altLang="en-US" dirty="0" smtClean="0"/>
              <a:t>標準的聯盟</a:t>
            </a:r>
          </a:p>
          <a:p>
            <a:r>
              <a:rPr lang="en-US" altLang="zh-TW" dirty="0" smtClean="0"/>
              <a:t>. ZigBee</a:t>
            </a:r>
            <a:r>
              <a:rPr lang="zh-TW" altLang="en-US" dirty="0" smtClean="0"/>
              <a:t>建立在定義</a:t>
            </a:r>
            <a:r>
              <a:rPr lang="en-US" altLang="zh-TW" dirty="0" smtClean="0"/>
              <a:t>WPAN</a:t>
            </a:r>
            <a:r>
              <a:rPr lang="zh-TW" altLang="en-US" dirty="0" smtClean="0"/>
              <a:t>的</a:t>
            </a:r>
            <a:r>
              <a:rPr lang="zh-TW" altLang="en-US" sz="1200" b="0" i="0" kern="1200" dirty="0" smtClean="0">
                <a:solidFill>
                  <a:schemeClr val="tx1"/>
                </a:solidFill>
                <a:effectLst/>
                <a:latin typeface="+mn-lt"/>
                <a:ea typeface="+mn-ea"/>
                <a:cs typeface="+mn-cs"/>
              </a:rPr>
              <a:t>實體</a:t>
            </a:r>
            <a:r>
              <a:rPr lang="zh-TW" altLang="en-US" dirty="0" smtClean="0"/>
              <a:t>（</a:t>
            </a:r>
            <a:r>
              <a:rPr lang="en-US" altLang="zh-TW" dirty="0" smtClean="0"/>
              <a:t>PHY</a:t>
            </a:r>
            <a:r>
              <a:rPr lang="zh-TW" altLang="en-US" dirty="0" smtClean="0"/>
              <a:t>）和媒體接入控制（</a:t>
            </a:r>
            <a:r>
              <a:rPr lang="en-US" altLang="zh-TW" dirty="0" smtClean="0"/>
              <a:t>MAC</a:t>
            </a:r>
            <a:r>
              <a:rPr lang="zh-TW" altLang="en-US" dirty="0" smtClean="0"/>
              <a:t>）層的</a:t>
            </a:r>
            <a:r>
              <a:rPr lang="en-US" altLang="zh-TW" dirty="0" smtClean="0"/>
              <a:t>IEEE 802.15.4</a:t>
            </a:r>
            <a:r>
              <a:rPr lang="zh-TW" altLang="en-US" dirty="0" smtClean="0"/>
              <a:t>標準上。</a:t>
            </a:r>
          </a:p>
          <a:p>
            <a:r>
              <a:rPr lang="en-US" altLang="zh-TW" dirty="0" smtClean="0"/>
              <a:t>. ZigBee</a:t>
            </a:r>
            <a:r>
              <a:rPr lang="zh-TW" altLang="en-US" dirty="0" smtClean="0"/>
              <a:t>聯盟定義網絡（</a:t>
            </a:r>
            <a:r>
              <a:rPr lang="en-US" altLang="zh-TW" dirty="0" smtClean="0"/>
              <a:t>NWK</a:t>
            </a:r>
            <a:r>
              <a:rPr lang="zh-TW" altLang="en-US" dirty="0" smtClean="0"/>
              <a:t>）和應用（</a:t>
            </a:r>
            <a:r>
              <a:rPr lang="en-US" altLang="zh-TW" dirty="0" smtClean="0"/>
              <a:t>APL</a:t>
            </a:r>
            <a:r>
              <a:rPr lang="zh-TW" altLang="en-US" dirty="0" smtClean="0"/>
              <a:t>）層規範以完成所謂的</a:t>
            </a:r>
            <a:r>
              <a:rPr lang="en-US" altLang="zh-TW" dirty="0" smtClean="0"/>
              <a:t>ZigBee</a:t>
            </a:r>
            <a:r>
              <a:rPr lang="zh-TW" altLang="en-US" dirty="0" smtClean="0"/>
              <a:t>層。</a:t>
            </a:r>
          </a:p>
          <a:p>
            <a:r>
              <a:rPr lang="en-US" altLang="zh-TW" dirty="0" smtClean="0"/>
              <a:t>. </a:t>
            </a:r>
            <a:r>
              <a:rPr lang="zh-TW" altLang="en-US" dirty="0" smtClean="0"/>
              <a:t>專為低成本，低功耗，低數據速率，低佔空比無線連接而設計。</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41</a:t>
            </a:fld>
            <a:endParaRPr lang="zh-TW" altLang="en-US"/>
          </a:p>
        </p:txBody>
      </p:sp>
    </p:spTree>
    <p:extLst>
      <p:ext uri="{BB962C8B-B14F-4D97-AF65-F5344CB8AC3E}">
        <p14:creationId xmlns:p14="http://schemas.microsoft.com/office/powerpoint/2010/main" val="1026447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3363"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介紹</a:t>
            </a:r>
            <a:r>
              <a:rPr lang="en-US" altLang="zh-TW" smtClean="0"/>
              <a:t>802.15.4</a:t>
            </a:r>
            <a:r>
              <a:rPr lang="zh-TW" altLang="en-US" smtClean="0"/>
              <a:t>以及</a:t>
            </a:r>
            <a:r>
              <a:rPr lang="en-US" altLang="zh-TW" smtClean="0"/>
              <a:t>ZigBee</a:t>
            </a:r>
            <a:r>
              <a:rPr lang="zh-TW" altLang="en-US" smtClean="0"/>
              <a:t>的架構，圖為表示</a:t>
            </a:r>
            <a:r>
              <a:rPr lang="en-US" altLang="zh-TW" smtClean="0"/>
              <a:t>802.15.4</a:t>
            </a:r>
            <a:r>
              <a:rPr lang="zh-TW" altLang="en-US" smtClean="0"/>
              <a:t>主要是作用在</a:t>
            </a:r>
            <a:r>
              <a:rPr lang="en-US" altLang="zh-TW" smtClean="0"/>
              <a:t>MAC</a:t>
            </a:r>
            <a:r>
              <a:rPr lang="zh-TW" altLang="en-US" smtClean="0"/>
              <a:t>以及</a:t>
            </a:r>
            <a:r>
              <a:rPr lang="en-US" altLang="zh-TW" smtClean="0"/>
              <a:t>PHY</a:t>
            </a:r>
            <a:r>
              <a:rPr lang="zh-TW" altLang="en-US" smtClean="0"/>
              <a:t>層的協定，而</a:t>
            </a:r>
            <a:r>
              <a:rPr lang="en-US" altLang="zh-TW" smtClean="0"/>
              <a:t>ZigBee</a:t>
            </a:r>
            <a:r>
              <a:rPr lang="zh-TW" altLang="en-US" smtClean="0"/>
              <a:t>則作用在很多層之間</a:t>
            </a:r>
          </a:p>
        </p:txBody>
      </p:sp>
      <p:sp>
        <p:nvSpPr>
          <p:cNvPr id="4" name="投影片編號版面配置區 3"/>
          <p:cNvSpPr>
            <a:spLocks noGrp="1"/>
          </p:cNvSpPr>
          <p:nvPr>
            <p:ph type="sldNum" sz="quarter" idx="5"/>
          </p:nvPr>
        </p:nvSpPr>
        <p:spPr/>
        <p:txBody>
          <a:bodyPr/>
          <a:lstStyle/>
          <a:p>
            <a:pPr>
              <a:defRPr/>
            </a:pPr>
            <a:fld id="{2B336DDC-EB44-4265-ADAC-2D3369796365}" type="slidenum">
              <a:rPr lang="zh-TW" altLang="en-US" smtClean="0"/>
              <a:pPr>
                <a:defRPr/>
              </a:pPr>
              <a:t>42</a:t>
            </a:fld>
            <a:endParaRPr lang="zh-TW" altLang="en-US"/>
          </a:p>
        </p:txBody>
      </p:sp>
    </p:spTree>
    <p:extLst>
      <p:ext uri="{BB962C8B-B14F-4D97-AF65-F5344CB8AC3E}">
        <p14:creationId xmlns:p14="http://schemas.microsoft.com/office/powerpoint/2010/main" val="33105322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ZigBee </a:t>
            </a:r>
            <a:r>
              <a:rPr lang="zh-TW" altLang="en-US" dirty="0" smtClean="0"/>
              <a:t>應用</a:t>
            </a:r>
            <a:endParaRPr lang="en-US" altLang="zh-TW" dirty="0" smtClean="0"/>
          </a:p>
          <a:p>
            <a:r>
              <a:rPr lang="en-US" altLang="zh-TW" dirty="0" smtClean="0"/>
              <a:t>. </a:t>
            </a:r>
            <a:r>
              <a:rPr lang="zh-TW" altLang="en-US" dirty="0" smtClean="0"/>
              <a:t>建築自動化</a:t>
            </a:r>
            <a:endParaRPr lang="en-US" altLang="zh-TW" dirty="0" smtClean="0"/>
          </a:p>
          <a:p>
            <a:r>
              <a:rPr lang="en-US" altLang="zh-TW" dirty="0" smtClean="0"/>
              <a:t>. </a:t>
            </a:r>
            <a:r>
              <a:rPr lang="zh-TW" altLang="en-US" dirty="0" smtClean="0"/>
              <a:t>個人健康照顧</a:t>
            </a:r>
            <a:endParaRPr lang="en-US" altLang="zh-TW" dirty="0" smtClean="0"/>
          </a:p>
          <a:p>
            <a:r>
              <a:rPr lang="en-US" altLang="zh-TW" dirty="0" smtClean="0"/>
              <a:t>. </a:t>
            </a:r>
            <a:r>
              <a:rPr lang="zh-TW" altLang="en-US" dirty="0" smtClean="0"/>
              <a:t>工業控制</a:t>
            </a:r>
            <a:endParaRPr lang="en-US" altLang="zh-TW" dirty="0" smtClean="0"/>
          </a:p>
          <a:p>
            <a:r>
              <a:rPr lang="en-US" altLang="zh-TW" dirty="0" smtClean="0"/>
              <a:t>. </a:t>
            </a:r>
            <a:r>
              <a:rPr lang="zh-TW" altLang="en-US" dirty="0" smtClean="0"/>
              <a:t>電力消耗</a:t>
            </a:r>
            <a:endParaRPr lang="en-US" altLang="zh-TW" dirty="0" smtClean="0"/>
          </a:p>
          <a:p>
            <a:r>
              <a:rPr lang="en-US" altLang="zh-TW" dirty="0" smtClean="0"/>
              <a:t>. </a:t>
            </a:r>
            <a:r>
              <a:rPr lang="zh-TW" altLang="en-US" dirty="0" smtClean="0"/>
              <a:t>電腦周邊設備</a:t>
            </a:r>
            <a:endParaRPr lang="en-US" altLang="zh-TW" dirty="0" smtClean="0"/>
          </a:p>
          <a:p>
            <a:r>
              <a:rPr lang="en-US" altLang="zh-TW" dirty="0" smtClean="0"/>
              <a:t>. </a:t>
            </a:r>
            <a:r>
              <a:rPr lang="zh-TW" altLang="en-US" dirty="0" smtClean="0"/>
              <a:t>燈光及商業控制</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43</a:t>
            </a:fld>
            <a:endParaRPr lang="zh-TW" altLang="en-US"/>
          </a:p>
        </p:txBody>
      </p:sp>
    </p:spTree>
    <p:extLst>
      <p:ext uri="{BB962C8B-B14F-4D97-AF65-F5344CB8AC3E}">
        <p14:creationId xmlns:p14="http://schemas.microsoft.com/office/powerpoint/2010/main" val="1551943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ZigBee </a:t>
            </a:r>
            <a:r>
              <a:rPr lang="zh-TW" altLang="en-US" dirty="0" smtClean="0"/>
              <a:t>市場上目標</a:t>
            </a:r>
            <a:endParaRPr lang="en-US" altLang="zh-TW" dirty="0" smtClean="0"/>
          </a:p>
          <a:p>
            <a:r>
              <a:rPr lang="en-US" altLang="zh-TW" dirty="0" smtClean="0"/>
              <a:t>. </a:t>
            </a:r>
            <a:r>
              <a:rPr lang="zh-TW" altLang="en-US" dirty="0" smtClean="0"/>
              <a:t>全域頻段操作，</a:t>
            </a:r>
            <a:r>
              <a:rPr lang="en-US" altLang="zh-TW" dirty="0" smtClean="0"/>
              <a:t>2.4 GHz</a:t>
            </a:r>
            <a:r>
              <a:rPr lang="zh-TW" altLang="en-US" dirty="0" smtClean="0"/>
              <a:t>無執照頻段或</a:t>
            </a:r>
            <a:r>
              <a:rPr lang="en-US" altLang="zh-TW" dirty="0" smtClean="0"/>
              <a:t>900MHz</a:t>
            </a:r>
            <a:r>
              <a:rPr lang="zh-TW" altLang="en-US" dirty="0" smtClean="0"/>
              <a:t>區域頻段之一</a:t>
            </a:r>
          </a:p>
          <a:p>
            <a:r>
              <a:rPr lang="en-US" altLang="zh-TW" dirty="0" smtClean="0"/>
              <a:t>. </a:t>
            </a:r>
            <a:r>
              <a:rPr lang="zh-TW" altLang="en-US" dirty="0" smtClean="0"/>
              <a:t>不受限制的地理使用</a:t>
            </a:r>
          </a:p>
          <a:p>
            <a:r>
              <a:rPr lang="en-US" altLang="zh-TW" dirty="0" smtClean="0"/>
              <a:t>. RF</a:t>
            </a:r>
            <a:r>
              <a:rPr lang="zh-TW" altLang="en-US" dirty="0" smtClean="0"/>
              <a:t>穿透牆壁和天花板</a:t>
            </a:r>
          </a:p>
          <a:p>
            <a:r>
              <a:rPr lang="en-US" altLang="zh-TW" dirty="0" smtClean="0"/>
              <a:t>. </a:t>
            </a:r>
            <a:r>
              <a:rPr lang="zh-TW" altLang="en-US" dirty="0" smtClean="0"/>
              <a:t>自動或半自動安裝</a:t>
            </a:r>
          </a:p>
          <a:p>
            <a:r>
              <a:rPr lang="en-US" altLang="zh-TW" dirty="0" smtClean="0"/>
              <a:t>. </a:t>
            </a:r>
            <a:r>
              <a:rPr lang="zh-TW" altLang="en-US" dirty="0" smtClean="0"/>
              <a:t>容易添加或刪除設備</a:t>
            </a:r>
          </a:p>
          <a:p>
            <a:r>
              <a:rPr lang="en-US" altLang="zh-TW" dirty="0" smtClean="0"/>
              <a:t>. </a:t>
            </a:r>
            <a:r>
              <a:rPr lang="zh-TW" altLang="en-US" dirty="0" smtClean="0"/>
              <a:t>低成本</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44</a:t>
            </a:fld>
            <a:endParaRPr lang="zh-TW" altLang="en-US"/>
          </a:p>
        </p:txBody>
      </p:sp>
    </p:spTree>
    <p:extLst>
      <p:ext uri="{BB962C8B-B14F-4D97-AF65-F5344CB8AC3E}">
        <p14:creationId xmlns:p14="http://schemas.microsoft.com/office/powerpoint/2010/main" val="6292512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ZigBee </a:t>
            </a:r>
            <a:r>
              <a:rPr lang="zh-TW" altLang="en-US" dirty="0" smtClean="0"/>
              <a:t>技術規範</a:t>
            </a:r>
            <a:r>
              <a:rPr lang="en-US" altLang="zh-TW" dirty="0" smtClean="0"/>
              <a:t/>
            </a:r>
            <a:br>
              <a:rPr lang="en-US" altLang="zh-TW" dirty="0" smtClean="0"/>
            </a:br>
            <a:r>
              <a:rPr lang="en-US" altLang="zh-TW" dirty="0" smtClean="0"/>
              <a:t>. </a:t>
            </a:r>
            <a:r>
              <a:rPr lang="zh-TW" altLang="en-US" dirty="0" smtClean="0"/>
              <a:t>數據吞吐量：</a:t>
            </a:r>
            <a:r>
              <a:rPr lang="en-US" altLang="zh-TW" dirty="0" smtClean="0"/>
              <a:t>10 kbps</a:t>
            </a:r>
            <a:r>
              <a:rPr lang="zh-TW" altLang="en-US" dirty="0" smtClean="0"/>
              <a:t>至</a:t>
            </a:r>
            <a:r>
              <a:rPr lang="en-US" altLang="zh-TW" dirty="0" smtClean="0"/>
              <a:t>115 kbps</a:t>
            </a:r>
          </a:p>
          <a:p>
            <a:r>
              <a:rPr lang="en-US" altLang="zh-TW" dirty="0" smtClean="0"/>
              <a:t>. </a:t>
            </a:r>
            <a:r>
              <a:rPr lang="zh-TW" altLang="en-US" dirty="0" smtClean="0"/>
              <a:t>範圍：</a:t>
            </a:r>
            <a:r>
              <a:rPr lang="en-US" altLang="zh-TW" dirty="0" smtClean="0"/>
              <a:t>10</a:t>
            </a:r>
            <a:r>
              <a:rPr lang="zh-TW" altLang="en-US" dirty="0" smtClean="0"/>
              <a:t>到</a:t>
            </a:r>
            <a:r>
              <a:rPr lang="en-US" altLang="zh-TW" dirty="0" smtClean="0"/>
              <a:t>75</a:t>
            </a:r>
            <a:r>
              <a:rPr lang="zh-TW" altLang="en-US" dirty="0" smtClean="0"/>
              <a:t>米覆蓋</a:t>
            </a:r>
          </a:p>
          <a:p>
            <a:r>
              <a:rPr lang="en-US" altLang="zh-TW" dirty="0" smtClean="0"/>
              <a:t>. </a:t>
            </a:r>
            <a:r>
              <a:rPr lang="zh-TW" altLang="en-US" dirty="0" smtClean="0"/>
              <a:t>可擴展性：最多</a:t>
            </a:r>
            <a:r>
              <a:rPr lang="en-US" altLang="zh-TW" dirty="0" smtClean="0"/>
              <a:t>100</a:t>
            </a:r>
            <a:r>
              <a:rPr lang="zh-TW" altLang="en-US" dirty="0" smtClean="0"/>
              <a:t>個並置網絡</a:t>
            </a:r>
          </a:p>
          <a:p>
            <a:r>
              <a:rPr lang="en-US" altLang="zh-TW" dirty="0" smtClean="0"/>
              <a:t>. </a:t>
            </a:r>
            <a:r>
              <a:rPr lang="zh-TW" altLang="en-US" dirty="0" smtClean="0"/>
              <a:t>低功耗：標準鹼性電池可長達</a:t>
            </a:r>
            <a:r>
              <a:rPr lang="en-US" altLang="zh-TW" dirty="0" smtClean="0"/>
              <a:t>2</a:t>
            </a:r>
            <a:r>
              <a:rPr lang="zh-TW" altLang="en-US" dirty="0" smtClean="0"/>
              <a:t>年的電池壽命</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45</a:t>
            </a:fld>
            <a:endParaRPr lang="zh-TW" altLang="en-US"/>
          </a:p>
        </p:txBody>
      </p:sp>
    </p:spTree>
    <p:extLst>
      <p:ext uri="{BB962C8B-B14F-4D97-AF65-F5344CB8AC3E}">
        <p14:creationId xmlns:p14="http://schemas.microsoft.com/office/powerpoint/2010/main" val="7437106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ZigBee </a:t>
            </a:r>
            <a:r>
              <a:rPr lang="zh-TW" altLang="en-US" dirty="0" smtClean="0"/>
              <a:t>網絡模型</a:t>
            </a:r>
            <a:endParaRPr lang="en-US" altLang="zh-TW" dirty="0" smtClean="0"/>
          </a:p>
          <a:p>
            <a:r>
              <a:rPr lang="en-US" altLang="zh-TW" dirty="0" smtClean="0"/>
              <a:t>RFD</a:t>
            </a:r>
            <a:r>
              <a:rPr lang="zh-TW" altLang="en-US" dirty="0" smtClean="0"/>
              <a:t>：精簡功能器件</a:t>
            </a:r>
          </a:p>
          <a:p>
            <a:r>
              <a:rPr lang="en-US" altLang="zh-TW" dirty="0" smtClean="0"/>
              <a:t>FFD</a:t>
            </a:r>
            <a:r>
              <a:rPr lang="zh-TW" altLang="en-US" dirty="0" smtClean="0"/>
              <a:t>：全功能設備</a:t>
            </a:r>
          </a:p>
          <a:p>
            <a:r>
              <a:rPr lang="zh-TW" altLang="en-US" dirty="0" smtClean="0"/>
              <a:t>協調器：管理網絡的全功能設備</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46</a:t>
            </a:fld>
            <a:endParaRPr lang="zh-TW" altLang="en-US"/>
          </a:p>
        </p:txBody>
      </p:sp>
    </p:spTree>
    <p:extLst>
      <p:ext uri="{BB962C8B-B14F-4D97-AF65-F5344CB8AC3E}">
        <p14:creationId xmlns:p14="http://schemas.microsoft.com/office/powerpoint/2010/main" val="1784500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5411"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en-US" altLang="zh-TW" smtClean="0"/>
              <a:t>ZigBee</a:t>
            </a:r>
            <a:r>
              <a:rPr lang="zh-TW" altLang="en-US" smtClean="0"/>
              <a:t>擁有</a:t>
            </a:r>
            <a:r>
              <a:rPr lang="en-US" altLang="zh-TW" smtClean="0">
                <a:solidFill>
                  <a:srgbClr val="FF0000"/>
                </a:solidFill>
              </a:rPr>
              <a:t>coordinator</a:t>
            </a:r>
            <a:r>
              <a:rPr lang="zh-TW" altLang="en-US" smtClean="0">
                <a:solidFill>
                  <a:srgbClr val="FF0000"/>
                </a:solidFill>
              </a:rPr>
              <a:t>以控制</a:t>
            </a:r>
            <a:r>
              <a:rPr lang="en-US" altLang="zh-TW" smtClean="0">
                <a:solidFill>
                  <a:srgbClr val="FF0000"/>
                </a:solidFill>
              </a:rPr>
              <a:t>PAN</a:t>
            </a:r>
            <a:r>
              <a:rPr lang="zh-TW" altLang="en-US" smtClean="0">
                <a:solidFill>
                  <a:srgbClr val="FF0000"/>
                </a:solidFill>
              </a:rPr>
              <a:t>，且具</a:t>
            </a:r>
            <a:r>
              <a:rPr lang="zh-TW" altLang="en-US" smtClean="0"/>
              <a:t>有同步功能</a:t>
            </a:r>
            <a:endParaRPr lang="en-US" altLang="zh-TW" smtClean="0">
              <a:solidFill>
                <a:srgbClr val="FF0000"/>
              </a:solidFill>
            </a:endParaRPr>
          </a:p>
        </p:txBody>
      </p:sp>
      <p:sp>
        <p:nvSpPr>
          <p:cNvPr id="4" name="投影片編號版面配置區 3"/>
          <p:cNvSpPr>
            <a:spLocks noGrp="1"/>
          </p:cNvSpPr>
          <p:nvPr>
            <p:ph type="sldNum" sz="quarter" idx="5"/>
          </p:nvPr>
        </p:nvSpPr>
        <p:spPr/>
        <p:txBody>
          <a:bodyPr/>
          <a:lstStyle/>
          <a:p>
            <a:pPr>
              <a:defRPr/>
            </a:pPr>
            <a:fld id="{0B4DF898-40B4-4956-8AC7-A13484D0137C}" type="slidenum">
              <a:rPr lang="zh-TW" altLang="en-US" smtClean="0"/>
              <a:pPr>
                <a:defRPr/>
              </a:pPr>
              <a:t>47</a:t>
            </a:fld>
            <a:endParaRPr lang="zh-TW" altLang="en-US"/>
          </a:p>
        </p:txBody>
      </p:sp>
    </p:spTree>
    <p:extLst>
      <p:ext uri="{BB962C8B-B14F-4D97-AF65-F5344CB8AC3E}">
        <p14:creationId xmlns:p14="http://schemas.microsoft.com/office/powerpoint/2010/main" val="1356503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9507"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群及樹狀拓墣</a:t>
            </a:r>
          </a:p>
        </p:txBody>
      </p:sp>
      <p:sp>
        <p:nvSpPr>
          <p:cNvPr id="4" name="投影片編號版面配置區 3"/>
          <p:cNvSpPr>
            <a:spLocks noGrp="1"/>
          </p:cNvSpPr>
          <p:nvPr>
            <p:ph type="sldNum" sz="quarter" idx="5"/>
          </p:nvPr>
        </p:nvSpPr>
        <p:spPr/>
        <p:txBody>
          <a:bodyPr/>
          <a:lstStyle/>
          <a:p>
            <a:pPr>
              <a:defRPr/>
            </a:pPr>
            <a:fld id="{AA105F8C-A33F-4EC9-9B37-1C7009309EC2}" type="slidenum">
              <a:rPr lang="zh-TW" altLang="en-US" smtClean="0"/>
              <a:pPr>
                <a:defRPr/>
              </a:pPr>
              <a:t>49</a:t>
            </a:fld>
            <a:endParaRPr lang="zh-TW" altLang="en-US"/>
          </a:p>
        </p:txBody>
      </p:sp>
    </p:spTree>
    <p:extLst>
      <p:ext uri="{BB962C8B-B14F-4D97-AF65-F5344CB8AC3E}">
        <p14:creationId xmlns:p14="http://schemas.microsoft.com/office/powerpoint/2010/main" val="28408329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TextEdit="1"/>
          </p:cNvSpPr>
          <p:nvPr>
            <p:ph type="sldImg"/>
          </p:nvPr>
        </p:nvSpPr>
        <p:spPr bwMode="auto">
          <a:noFill/>
          <a:ln>
            <a:solidFill>
              <a:srgbClr val="000000"/>
            </a:solidFill>
            <a:miter lim="800000"/>
            <a:headEnd/>
            <a:tailEnd/>
          </a:ln>
        </p:spPr>
      </p:sp>
      <p:sp>
        <p:nvSpPr>
          <p:cNvPr id="228355"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不同拓僕的優缺點</a:t>
            </a:r>
          </a:p>
        </p:txBody>
      </p:sp>
    </p:spTree>
    <p:extLst>
      <p:ext uri="{BB962C8B-B14F-4D97-AF65-F5344CB8AC3E}">
        <p14:creationId xmlns:p14="http://schemas.microsoft.com/office/powerpoint/2010/main" val="397922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47593">
              <a:defRPr/>
            </a:pPr>
            <a:r>
              <a:rPr lang="en-US" altLang="zh-TW" dirty="0" err="1" smtClean="0"/>
              <a:t>IoT</a:t>
            </a:r>
            <a:r>
              <a:rPr lang="en-US" altLang="zh-TW" dirty="0" smtClean="0"/>
              <a:t>/M2M </a:t>
            </a:r>
            <a:r>
              <a:rPr lang="zh-TW" altLang="en-US" dirty="0" smtClean="0"/>
              <a:t>域網</a:t>
            </a:r>
            <a:endParaRPr lang="en-US" altLang="zh-TW" dirty="0" smtClean="0"/>
          </a:p>
          <a:p>
            <a:pPr defTabSz="947593">
              <a:defRPr/>
            </a:pPr>
            <a:endParaRPr lang="en-US" altLang="zh-TW" dirty="0" smtClean="0"/>
          </a:p>
          <a:p>
            <a:pPr defTabSz="947593">
              <a:defRPr/>
            </a:pPr>
            <a:r>
              <a:rPr lang="en-US" altLang="zh-TW" dirty="0" smtClean="0"/>
              <a:t>. </a:t>
            </a:r>
            <a:r>
              <a:rPr lang="en-US" altLang="zh-TW" dirty="0" err="1" smtClean="0"/>
              <a:t>IoT</a:t>
            </a:r>
            <a:r>
              <a:rPr lang="en-US" altLang="zh-TW" dirty="0" smtClean="0"/>
              <a:t>/M2M </a:t>
            </a:r>
            <a:r>
              <a:rPr lang="zh-TW" altLang="en-US" dirty="0" smtClean="0"/>
              <a:t>感測器與設備</a:t>
            </a:r>
            <a:endParaRPr lang="en-US" altLang="zh-TW" dirty="0" smtClean="0"/>
          </a:p>
          <a:p>
            <a:pPr defTabSz="947593">
              <a:defRPr/>
            </a:pPr>
            <a:r>
              <a:rPr lang="en-US" altLang="zh-TW" baseline="0" dirty="0" smtClean="0"/>
              <a:t>   -</a:t>
            </a:r>
            <a:r>
              <a:rPr lang="zh-TW" altLang="en-US" baseline="0" dirty="0" smtClean="0"/>
              <a:t>正在快速發展中</a:t>
            </a:r>
            <a:endParaRPr lang="en-US" altLang="zh-TW" baseline="0" dirty="0" smtClean="0"/>
          </a:p>
          <a:p>
            <a:pPr defTabSz="947593">
              <a:defRPr/>
            </a:pPr>
            <a:endParaRPr lang="en-US" altLang="zh-TW" dirty="0" smtClean="0"/>
          </a:p>
          <a:p>
            <a:pPr defTabSz="947593">
              <a:defRPr/>
            </a:pPr>
            <a:r>
              <a:rPr lang="en-US" altLang="zh-TW" dirty="0" smtClean="0"/>
              <a:t>‧ </a:t>
            </a:r>
            <a:r>
              <a:rPr lang="en-US" altLang="zh-TW" dirty="0" err="1" smtClean="0"/>
              <a:t>IoT</a:t>
            </a:r>
            <a:r>
              <a:rPr lang="en-US" altLang="zh-TW" dirty="0" smtClean="0"/>
              <a:t>/M2M </a:t>
            </a:r>
            <a:r>
              <a:rPr lang="zh-TW" altLang="en-US" dirty="0" smtClean="0"/>
              <a:t>域網協定</a:t>
            </a:r>
            <a:endParaRPr lang="en-US" altLang="zh-TW" dirty="0" smtClean="0"/>
          </a:p>
          <a:p>
            <a:pPr defTabSz="947593">
              <a:defRPr/>
            </a:pPr>
            <a:r>
              <a:rPr lang="en-US" altLang="zh-TW" dirty="0" smtClean="0"/>
              <a:t>. ANSI</a:t>
            </a:r>
            <a:r>
              <a:rPr lang="zh-TW" altLang="en-US" dirty="0" smtClean="0"/>
              <a:t> </a:t>
            </a:r>
            <a:r>
              <a:rPr lang="en-US" altLang="zh-TW" dirty="0" smtClean="0"/>
              <a:t>C12 Suite</a:t>
            </a:r>
          </a:p>
          <a:p>
            <a:pPr defTabSz="947593">
              <a:defRPr/>
            </a:pPr>
            <a:r>
              <a:rPr lang="en-US" altLang="zh-TW" dirty="0" smtClean="0"/>
              <a:t>. </a:t>
            </a:r>
            <a:r>
              <a:rPr lang="en-US" altLang="zh-TW" dirty="0" err="1" smtClean="0"/>
              <a:t>Zigbee</a:t>
            </a:r>
            <a:endParaRPr lang="en-US" altLang="zh-TW" dirty="0" smtClean="0"/>
          </a:p>
          <a:p>
            <a:pPr defTabSz="947593">
              <a:defRPr/>
            </a:pPr>
            <a:r>
              <a:rPr lang="en-US" altLang="zh-TW" dirty="0" smtClean="0"/>
              <a:t>.</a:t>
            </a:r>
            <a:r>
              <a:rPr lang="zh-TW" altLang="en-US" baseline="0" dirty="0" smtClean="0"/>
              <a:t>低功耗藍芽</a:t>
            </a:r>
            <a:endParaRPr lang="en-US" altLang="zh-TW" baseline="0" dirty="0" smtClean="0"/>
          </a:p>
          <a:p>
            <a:pPr defTabSz="947593">
              <a:defRPr/>
            </a:pPr>
            <a:r>
              <a:rPr lang="en-US" altLang="zh-TW" baseline="0" dirty="0" smtClean="0"/>
              <a:t>. </a:t>
            </a:r>
            <a:r>
              <a:rPr lang="en-US" altLang="zh-TW" baseline="0" dirty="0" err="1" smtClean="0"/>
              <a:t>Wifi</a:t>
            </a:r>
            <a:endParaRPr lang="en-US" altLang="zh-TW" baseline="0" dirty="0" smtClean="0"/>
          </a:p>
          <a:p>
            <a:pPr defTabSz="947593">
              <a:defRPr/>
            </a:pPr>
            <a:r>
              <a:rPr lang="en-US" altLang="zh-TW" baseline="0" dirty="0" smtClean="0"/>
              <a:t>. Power line Communication</a:t>
            </a:r>
          </a:p>
          <a:p>
            <a:pPr defTabSz="947593">
              <a:defRPr/>
            </a:pPr>
            <a:r>
              <a:rPr lang="en-US" altLang="zh-TW" baseline="0" dirty="0" smtClean="0"/>
              <a:t>. </a:t>
            </a:r>
            <a:r>
              <a:rPr lang="en-US" altLang="zh-TW" baseline="0" dirty="0" err="1" smtClean="0"/>
              <a:t>BACnet</a:t>
            </a:r>
            <a:endParaRPr lang="en-US" altLang="zh-TW" baseline="0" dirty="0" smtClean="0"/>
          </a:p>
          <a:p>
            <a:pPr defTabSz="947593">
              <a:defRPr/>
            </a:pPr>
            <a:r>
              <a:rPr lang="en-US" altLang="zh-TW" baseline="0" dirty="0" smtClean="0"/>
              <a:t>. KNX</a:t>
            </a:r>
          </a:p>
          <a:p>
            <a:pPr defTabSz="947593">
              <a:defRPr/>
            </a:pPr>
            <a:r>
              <a:rPr lang="en-US" altLang="zh-TW" baseline="0" dirty="0" smtClean="0"/>
              <a:t>. 6LoWPAN/RPL/</a:t>
            </a:r>
            <a:r>
              <a:rPr lang="en-US" altLang="zh-TW" baseline="0" dirty="0" err="1" smtClean="0"/>
              <a:t>CoAP</a:t>
            </a:r>
            <a:endParaRPr lang="en-US" altLang="zh-TW" dirty="0" smtClean="0"/>
          </a:p>
        </p:txBody>
      </p:sp>
    </p:spTree>
    <p:extLst>
      <p:ext uri="{BB962C8B-B14F-4D97-AF65-F5344CB8AC3E}">
        <p14:creationId xmlns:p14="http://schemas.microsoft.com/office/powerpoint/2010/main" val="26855664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網絡協調器</a:t>
            </a:r>
          </a:p>
          <a:p>
            <a:r>
              <a:rPr lang="en-US" altLang="zh-TW" dirty="0" smtClean="0"/>
              <a:t>	-</a:t>
            </a:r>
            <a:r>
              <a:rPr lang="zh-TW" altLang="en-US" dirty="0" smtClean="0"/>
              <a:t>維護整體網絡知識</a:t>
            </a:r>
            <a:r>
              <a:rPr lang="en-US" altLang="zh-TW" dirty="0" smtClean="0"/>
              <a:t>; </a:t>
            </a:r>
            <a:r>
              <a:rPr lang="zh-TW" altLang="en-US" dirty="0" smtClean="0"/>
              <a:t>最複雜的三種類型</a:t>
            </a:r>
            <a:r>
              <a:rPr lang="en-US" altLang="zh-TW" dirty="0" smtClean="0"/>
              <a:t>; </a:t>
            </a:r>
            <a:r>
              <a:rPr lang="zh-TW" altLang="en-US" dirty="0" smtClean="0"/>
              <a:t>需要大多數內存和計算能力</a:t>
            </a:r>
          </a:p>
          <a:p>
            <a:r>
              <a:rPr lang="en-US" altLang="zh-TW" dirty="0" smtClean="0"/>
              <a:t>.</a:t>
            </a:r>
            <a:r>
              <a:rPr lang="zh-TW" altLang="en-US" dirty="0" smtClean="0"/>
              <a:t>全功能設備（</a:t>
            </a:r>
            <a:r>
              <a:rPr lang="en-US" altLang="zh-TW" dirty="0" smtClean="0"/>
              <a:t>FFD</a:t>
            </a:r>
            <a:r>
              <a:rPr lang="zh-TW" altLang="en-US" dirty="0" smtClean="0"/>
              <a:t>）</a:t>
            </a:r>
          </a:p>
          <a:p>
            <a:r>
              <a:rPr lang="en-US" altLang="zh-TW" dirty="0" smtClean="0"/>
              <a:t>	-</a:t>
            </a:r>
            <a:r>
              <a:rPr lang="zh-TW" altLang="en-US" dirty="0" smtClean="0"/>
              <a:t>具有完整的</a:t>
            </a:r>
            <a:r>
              <a:rPr lang="en-US" altLang="zh-TW" dirty="0" smtClean="0"/>
              <a:t>802.15.4</a:t>
            </a:r>
            <a:r>
              <a:rPr lang="zh-TW" altLang="en-US" dirty="0" smtClean="0"/>
              <a:t>功能和標準規定的所有功能</a:t>
            </a:r>
          </a:p>
          <a:p>
            <a:r>
              <a:rPr lang="en-US" altLang="zh-TW" dirty="0" smtClean="0"/>
              <a:t>	-</a:t>
            </a:r>
            <a:r>
              <a:rPr lang="zh-TW" altLang="en-US" dirty="0" smtClean="0"/>
              <a:t>額外的記憶體，計算能力使其成為網絡路由器功能的理想選擇</a:t>
            </a:r>
          </a:p>
          <a:p>
            <a:r>
              <a:rPr lang="en-US" altLang="zh-TW" dirty="0" smtClean="0"/>
              <a:t>	-</a:t>
            </a:r>
            <a:r>
              <a:rPr lang="zh-TW" altLang="en-US" dirty="0" smtClean="0"/>
              <a:t>亦可用於網絡邊緣設備，其中網絡接觸不符合</a:t>
            </a:r>
            <a:r>
              <a:rPr lang="en-US" altLang="zh-TW" dirty="0" smtClean="0"/>
              <a:t>IEEE 802.15.4</a:t>
            </a:r>
            <a:r>
              <a:rPr lang="zh-TW" altLang="en-US" dirty="0" smtClean="0"/>
              <a:t>標準的其他網絡或設備</a:t>
            </a:r>
          </a:p>
          <a:p>
            <a:r>
              <a:rPr lang="en-US" altLang="zh-TW" dirty="0" smtClean="0"/>
              <a:t>.</a:t>
            </a:r>
            <a:r>
              <a:rPr lang="zh-TW" altLang="en-US" dirty="0" smtClean="0"/>
              <a:t>簡化功能設備（</a:t>
            </a:r>
            <a:r>
              <a:rPr lang="en-US" altLang="zh-TW" dirty="0" smtClean="0"/>
              <a:t>RFD</a:t>
            </a:r>
            <a:r>
              <a:rPr lang="zh-TW" altLang="en-US" dirty="0" smtClean="0"/>
              <a:t>）</a:t>
            </a:r>
          </a:p>
          <a:p>
            <a:r>
              <a:rPr lang="en-US" altLang="zh-TW" dirty="0" smtClean="0"/>
              <a:t>	-</a:t>
            </a:r>
            <a:r>
              <a:rPr lang="zh-TW" altLang="en-US" dirty="0" smtClean="0"/>
              <a:t>載波限制（由標準規定）功能來控制成本和複雜性</a:t>
            </a:r>
          </a:p>
          <a:p>
            <a:r>
              <a:rPr lang="en-US" altLang="zh-TW" dirty="0" smtClean="0"/>
              <a:t>	-</a:t>
            </a:r>
            <a:r>
              <a:rPr lang="zh-TW" altLang="en-US" dirty="0" smtClean="0"/>
              <a:t>一般使用將在網絡邊緣設備</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51</a:t>
            </a:fld>
            <a:endParaRPr lang="zh-TW" altLang="en-US"/>
          </a:p>
        </p:txBody>
      </p:sp>
    </p:spTree>
    <p:extLst>
      <p:ext uri="{BB962C8B-B14F-4D97-AF65-F5344CB8AC3E}">
        <p14:creationId xmlns:p14="http://schemas.microsoft.com/office/powerpoint/2010/main" val="5000765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ZigBee </a:t>
            </a:r>
            <a:r>
              <a:rPr lang="zh-TW" altLang="en-US" dirty="0" smtClean="0"/>
              <a:t>協定層</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52</a:t>
            </a:fld>
            <a:endParaRPr lang="zh-TW" altLang="en-US"/>
          </a:p>
        </p:txBody>
      </p:sp>
    </p:spTree>
    <p:extLst>
      <p:ext uri="{BB962C8B-B14F-4D97-AF65-F5344CB8AC3E}">
        <p14:creationId xmlns:p14="http://schemas.microsoft.com/office/powerpoint/2010/main" val="36843856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IEEE 802.15.4</a:t>
            </a:r>
            <a:r>
              <a:rPr lang="zh-TW" altLang="en-US" dirty="0" smtClean="0"/>
              <a:t>標準基礎</a:t>
            </a:r>
            <a:endParaRPr lang="en-US" altLang="zh-TW" dirty="0" smtClean="0"/>
          </a:p>
          <a:p>
            <a:r>
              <a:rPr lang="en-US" altLang="zh-TW" dirty="0" smtClean="0"/>
              <a:t>. </a:t>
            </a:r>
            <a:r>
              <a:rPr lang="zh-TW" altLang="en-US" dirty="0" smtClean="0"/>
              <a:t>具有衝突避免和可選時隙的</a:t>
            </a:r>
            <a:r>
              <a:rPr lang="en-US" altLang="zh-TW" dirty="0" smtClean="0"/>
              <a:t>CSMA</a:t>
            </a:r>
            <a:r>
              <a:rPr lang="zh-TW" altLang="en-US" dirty="0" smtClean="0"/>
              <a:t>信道接入</a:t>
            </a:r>
          </a:p>
          <a:p>
            <a:r>
              <a:rPr lang="en-US" altLang="zh-TW" dirty="0" smtClean="0"/>
              <a:t>. </a:t>
            </a:r>
            <a:r>
              <a:rPr lang="zh-TW" altLang="en-US" dirty="0" smtClean="0"/>
              <a:t>三個頻段，指定</a:t>
            </a:r>
            <a:r>
              <a:rPr lang="en-US" altLang="zh-TW" dirty="0" smtClean="0"/>
              <a:t>27</a:t>
            </a:r>
            <a:r>
              <a:rPr lang="zh-TW" altLang="en-US" dirty="0" smtClean="0"/>
              <a:t>個頻道</a:t>
            </a:r>
          </a:p>
          <a:p>
            <a:r>
              <a:rPr lang="en-US" altLang="zh-TW" dirty="0" smtClean="0"/>
              <a:t>	-2.4GHz</a:t>
            </a:r>
            <a:r>
              <a:rPr lang="zh-TW" altLang="en-US" dirty="0" smtClean="0"/>
              <a:t>：</a:t>
            </a:r>
            <a:r>
              <a:rPr lang="en-US" altLang="zh-TW" dirty="0" smtClean="0"/>
              <a:t>16</a:t>
            </a:r>
            <a:r>
              <a:rPr lang="zh-TW" altLang="en-US" dirty="0" smtClean="0"/>
              <a:t>個信道，</a:t>
            </a:r>
            <a:r>
              <a:rPr lang="en-US" altLang="zh-TW" dirty="0" smtClean="0"/>
              <a:t>250kbps</a:t>
            </a:r>
          </a:p>
          <a:p>
            <a:r>
              <a:rPr lang="en-US" altLang="zh-TW" dirty="0" smtClean="0"/>
              <a:t>	-868.3MHz</a:t>
            </a:r>
            <a:r>
              <a:rPr lang="zh-TW" altLang="en-US" dirty="0" smtClean="0"/>
              <a:t>：</a:t>
            </a:r>
            <a:r>
              <a:rPr lang="en-US" altLang="zh-TW" dirty="0" smtClean="0"/>
              <a:t>1</a:t>
            </a:r>
            <a:r>
              <a:rPr lang="zh-TW" altLang="en-US" dirty="0" smtClean="0"/>
              <a:t>信道，</a:t>
            </a:r>
            <a:r>
              <a:rPr lang="en-US" altLang="zh-TW" dirty="0" smtClean="0"/>
              <a:t>20kbps</a:t>
            </a:r>
          </a:p>
          <a:p>
            <a:r>
              <a:rPr lang="en-US" altLang="zh-TW" dirty="0" smtClean="0"/>
              <a:t>	-902-928MHz</a:t>
            </a:r>
            <a:r>
              <a:rPr lang="zh-TW" altLang="en-US" dirty="0" smtClean="0"/>
              <a:t>：</a:t>
            </a:r>
            <a:r>
              <a:rPr lang="en-US" altLang="zh-TW" dirty="0" smtClean="0"/>
              <a:t>10</a:t>
            </a:r>
            <a:r>
              <a:rPr lang="zh-TW" altLang="en-US" dirty="0" smtClean="0"/>
              <a:t>個信道，</a:t>
            </a:r>
            <a:r>
              <a:rPr lang="en-US" altLang="zh-TW" dirty="0" smtClean="0"/>
              <a:t>40kbps</a:t>
            </a:r>
          </a:p>
          <a:p>
            <a:r>
              <a:rPr lang="en-US" altLang="zh-TW" dirty="0" smtClean="0"/>
              <a:t>. </a:t>
            </a:r>
            <a:r>
              <a:rPr lang="zh-TW" altLang="en-US" dirty="0" smtClean="0"/>
              <a:t>消息確認，以提高數據傳輸可靠性</a:t>
            </a:r>
          </a:p>
          <a:p>
            <a:r>
              <a:rPr lang="en-US" altLang="zh-TW" dirty="0" smtClean="0"/>
              <a:t>. </a:t>
            </a:r>
            <a:r>
              <a:rPr lang="zh-TW" altLang="en-US" dirty="0" smtClean="0"/>
              <a:t>信標結構，以改善延遲。</a:t>
            </a:r>
          </a:p>
          <a:p>
            <a:r>
              <a:rPr lang="en-US" altLang="zh-TW" dirty="0" smtClean="0"/>
              <a:t>. </a:t>
            </a:r>
            <a:r>
              <a:rPr lang="zh-TW" altLang="en-US" dirty="0" smtClean="0"/>
              <a:t>多層級安全</a:t>
            </a:r>
          </a:p>
          <a:p>
            <a:r>
              <a:rPr lang="en-US" altLang="zh-TW" dirty="0" smtClean="0"/>
              <a:t>. </a:t>
            </a:r>
            <a:r>
              <a:rPr lang="zh-TW" altLang="en-US" dirty="0" smtClean="0"/>
              <a:t>專為監控和控制電池壽命很重要的應用而設計。 </a:t>
            </a:r>
            <a:r>
              <a:rPr lang="en-US" altLang="zh-TW" dirty="0" smtClean="0"/>
              <a:t>802.15.4</a:t>
            </a:r>
            <a:r>
              <a:rPr lang="zh-TW" altLang="en-US" dirty="0" smtClean="0"/>
              <a:t>是</a:t>
            </a:r>
            <a:r>
              <a:rPr lang="en-US" altLang="zh-TW" dirty="0" smtClean="0"/>
              <a:t>ZigBee</a:t>
            </a:r>
            <a:r>
              <a:rPr lang="zh-TW" altLang="en-US" dirty="0" smtClean="0"/>
              <a:t>優秀電池壽命的源泉。</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53</a:t>
            </a:fld>
            <a:endParaRPr lang="zh-TW" altLang="en-US"/>
          </a:p>
        </p:txBody>
      </p:sp>
    </p:spTree>
    <p:extLst>
      <p:ext uri="{BB962C8B-B14F-4D97-AF65-F5344CB8AC3E}">
        <p14:creationId xmlns:p14="http://schemas.microsoft.com/office/powerpoint/2010/main" val="36459828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 </a:t>
            </a:r>
            <a:r>
              <a:rPr lang="zh-TW" altLang="en-US" dirty="0" smtClean="0"/>
              <a:t>採用</a:t>
            </a:r>
            <a:r>
              <a:rPr lang="en-US" altLang="zh-TW" dirty="0" smtClean="0"/>
              <a:t>64</a:t>
            </a:r>
            <a:r>
              <a:rPr lang="zh-TW" altLang="en-US" dirty="0" smtClean="0"/>
              <a:t>位</a:t>
            </a:r>
            <a:r>
              <a:rPr lang="en-US" altLang="zh-TW" dirty="0" smtClean="0"/>
              <a:t>IEEE</a:t>
            </a:r>
            <a:r>
              <a:rPr lang="zh-TW" altLang="en-US" dirty="0" smtClean="0"/>
              <a:t>和</a:t>
            </a:r>
            <a:r>
              <a:rPr lang="en-US" altLang="zh-TW" dirty="0" smtClean="0"/>
              <a:t>16</a:t>
            </a:r>
            <a:r>
              <a:rPr lang="zh-TW" altLang="en-US" dirty="0" smtClean="0"/>
              <a:t>位短地址</a:t>
            </a:r>
          </a:p>
          <a:p>
            <a:r>
              <a:rPr lang="en-US" altLang="zh-TW" dirty="0" smtClean="0"/>
              <a:t>	-</a:t>
            </a:r>
            <a:r>
              <a:rPr lang="zh-TW" altLang="en-US" dirty="0" smtClean="0"/>
              <a:t>終極網絡大小可以是</a:t>
            </a:r>
            <a:r>
              <a:rPr lang="en-US" altLang="zh-TW" dirty="0" smtClean="0"/>
              <a:t>264</a:t>
            </a:r>
            <a:r>
              <a:rPr lang="zh-TW" altLang="en-US" dirty="0" smtClean="0"/>
              <a:t>個節點（可能需要更多）</a:t>
            </a:r>
          </a:p>
          <a:p>
            <a:r>
              <a:rPr lang="en-US" altLang="zh-TW" dirty="0" smtClean="0"/>
              <a:t>	-</a:t>
            </a:r>
            <a:r>
              <a:rPr lang="zh-TW" altLang="en-US" dirty="0" smtClean="0"/>
              <a:t>使用本地尋址，可以配置超過</a:t>
            </a:r>
            <a:r>
              <a:rPr lang="en-US" altLang="zh-TW" dirty="0" smtClean="0"/>
              <a:t>65,000</a:t>
            </a:r>
            <a:r>
              <a:rPr lang="zh-TW" altLang="en-US" dirty="0" smtClean="0"/>
              <a:t>（</a:t>
            </a:r>
            <a:r>
              <a:rPr lang="en-US" altLang="zh-TW" dirty="0" smtClean="0"/>
              <a:t>216</a:t>
            </a:r>
            <a:r>
              <a:rPr lang="zh-TW" altLang="en-US" dirty="0" smtClean="0"/>
              <a:t>）個節點的簡單網絡，減少地址</a:t>
            </a:r>
            <a:r>
              <a:rPr lang="en-US" altLang="zh-TW" dirty="0" smtClean="0"/>
              <a:t>(address)</a:t>
            </a:r>
            <a:r>
              <a:rPr lang="zh-TW" altLang="en-US" dirty="0" smtClean="0"/>
              <a:t>開銷</a:t>
            </a:r>
          </a:p>
          <a:p>
            <a:r>
              <a:rPr lang="en-US" altLang="zh-TW" dirty="0" smtClean="0"/>
              <a:t>. </a:t>
            </a:r>
            <a:r>
              <a:rPr lang="zh-TW" altLang="en-US" dirty="0" smtClean="0"/>
              <a:t>簡單的訊框結構</a:t>
            </a:r>
          </a:p>
          <a:p>
            <a:r>
              <a:rPr lang="en-US" altLang="zh-TW" dirty="0" smtClean="0"/>
              <a:t>. </a:t>
            </a:r>
            <a:r>
              <a:rPr lang="zh-TW" altLang="en-US" dirty="0" smtClean="0"/>
              <a:t>可靠的數據交付</a:t>
            </a:r>
          </a:p>
          <a:p>
            <a:r>
              <a:rPr lang="en-US" altLang="zh-TW" dirty="0" smtClean="0"/>
              <a:t>. </a:t>
            </a:r>
            <a:r>
              <a:rPr lang="zh-TW" altLang="en-US" dirty="0" smtClean="0"/>
              <a:t>支持</a:t>
            </a:r>
            <a:r>
              <a:rPr lang="en-US" altLang="zh-TW" dirty="0" smtClean="0"/>
              <a:t>AES-128</a:t>
            </a:r>
            <a:r>
              <a:rPr lang="zh-TW" altLang="en-US" dirty="0" smtClean="0"/>
              <a:t>安全性</a:t>
            </a:r>
          </a:p>
          <a:p>
            <a:r>
              <a:rPr lang="en-US" altLang="zh-TW" dirty="0" smtClean="0"/>
              <a:t>. </a:t>
            </a:r>
            <a:r>
              <a:rPr lang="zh-TW" altLang="en-US" dirty="0" smtClean="0"/>
              <a:t>實施</a:t>
            </a:r>
            <a:r>
              <a:rPr lang="en-US" altLang="zh-TW" dirty="0" smtClean="0"/>
              <a:t>CSMA-CA</a:t>
            </a:r>
            <a:r>
              <a:rPr lang="zh-TW" altLang="en-US" dirty="0" smtClean="0"/>
              <a:t>信道接入以實現更好的共存</a:t>
            </a:r>
          </a:p>
          <a:p>
            <a:r>
              <a:rPr lang="en-US" altLang="zh-TW" dirty="0" smtClean="0"/>
              <a:t>. </a:t>
            </a:r>
            <a:r>
              <a:rPr lang="zh-TW" altLang="en-US" dirty="0" smtClean="0"/>
              <a:t>提供可選的</a:t>
            </a:r>
            <a:r>
              <a:rPr lang="en-US" altLang="zh-TW" dirty="0" err="1" smtClean="0"/>
              <a:t>superframe</a:t>
            </a:r>
            <a:r>
              <a:rPr lang="zh-TW" altLang="en-US" dirty="0" smtClean="0"/>
              <a:t>結構，以改善延遲</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54</a:t>
            </a:fld>
            <a:endParaRPr lang="zh-TW" altLang="en-US"/>
          </a:p>
        </p:txBody>
      </p:sp>
    </p:spTree>
    <p:extLst>
      <p:ext uri="{BB962C8B-B14F-4D97-AF65-F5344CB8AC3E}">
        <p14:creationId xmlns:p14="http://schemas.microsoft.com/office/powerpoint/2010/main" val="22467131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 </a:t>
            </a:r>
            <a:r>
              <a:rPr lang="zh-TW" altLang="en-US" dirty="0" smtClean="0"/>
              <a:t>非信標網絡</a:t>
            </a:r>
          </a:p>
          <a:p>
            <a:r>
              <a:rPr lang="en-US" altLang="zh-TW" dirty="0" smtClean="0"/>
              <a:t>	-</a:t>
            </a:r>
            <a:r>
              <a:rPr lang="zh-TW" altLang="en-US" dirty="0" smtClean="0"/>
              <a:t>標準</a:t>
            </a:r>
            <a:r>
              <a:rPr lang="en-US" altLang="zh-TW" dirty="0" smtClean="0"/>
              <a:t>ALOHA CSMA-CA</a:t>
            </a:r>
            <a:r>
              <a:rPr lang="zh-TW" altLang="en-US" dirty="0" smtClean="0"/>
              <a:t>通信</a:t>
            </a:r>
          </a:p>
          <a:p>
            <a:r>
              <a:rPr lang="en-US" altLang="zh-TW" dirty="0" smtClean="0"/>
              <a:t>	-</a:t>
            </a:r>
            <a:r>
              <a:rPr lang="zh-TW" altLang="en-US" dirty="0" smtClean="0"/>
              <a:t>成功接收數據包的肯定確認</a:t>
            </a:r>
          </a:p>
          <a:p>
            <a:r>
              <a:rPr lang="en-US" altLang="zh-TW" dirty="0" smtClean="0"/>
              <a:t>. </a:t>
            </a:r>
            <a:r>
              <a:rPr lang="zh-TW" altLang="en-US" dirty="0" smtClean="0"/>
              <a:t>可選的啟用信標的網絡</a:t>
            </a:r>
          </a:p>
          <a:p>
            <a:r>
              <a:rPr lang="en-US" altLang="zh-TW" dirty="0" smtClean="0"/>
              <a:t>	-</a:t>
            </a:r>
            <a:r>
              <a:rPr lang="en-US" altLang="zh-TW" dirty="0" err="1" smtClean="0"/>
              <a:t>Superframe</a:t>
            </a:r>
            <a:r>
              <a:rPr lang="zh-TW" altLang="en-US" dirty="0" smtClean="0"/>
              <a:t>結構</a:t>
            </a:r>
          </a:p>
          <a:p>
            <a:r>
              <a:rPr lang="en-US" altLang="zh-TW" dirty="0" smtClean="0"/>
              <a:t>	</a:t>
            </a:r>
            <a:r>
              <a:rPr lang="en-US" altLang="zh-TW" baseline="0" dirty="0" smtClean="0"/>
              <a:t>       </a:t>
            </a:r>
            <a:r>
              <a:rPr lang="zh-TW" altLang="en-US" baseline="0" dirty="0" smtClean="0"/>
              <a:t>。</a:t>
            </a:r>
            <a:r>
              <a:rPr lang="zh-TW" altLang="en-US" dirty="0" smtClean="0"/>
              <a:t>用於專用帶寬和低延遲</a:t>
            </a:r>
          </a:p>
          <a:p>
            <a:r>
              <a:rPr lang="en-US" altLang="zh-TW" dirty="0" smtClean="0"/>
              <a:t>	</a:t>
            </a:r>
            <a:r>
              <a:rPr lang="zh-TW" altLang="en-US" dirty="0" smtClean="0"/>
              <a:t>       。由網絡協調器設置，以預定的時間間隔傳輸信標</a:t>
            </a:r>
          </a:p>
          <a:p>
            <a:r>
              <a:rPr lang="en-US" altLang="zh-TW" dirty="0" smtClean="0"/>
              <a:t>		»15ms</a:t>
            </a:r>
            <a:r>
              <a:rPr lang="zh-TW" altLang="en-US" dirty="0" smtClean="0"/>
              <a:t>至</a:t>
            </a:r>
            <a:r>
              <a:rPr lang="en-US" altLang="zh-TW" dirty="0" smtClean="0"/>
              <a:t>252sec</a:t>
            </a:r>
            <a:r>
              <a:rPr lang="zh-TW" altLang="en-US" dirty="0" smtClean="0"/>
              <a:t>（</a:t>
            </a:r>
            <a:r>
              <a:rPr lang="en-US" altLang="zh-TW" dirty="0" smtClean="0"/>
              <a:t>15.38ms * 2n</a:t>
            </a:r>
            <a:r>
              <a:rPr lang="zh-TW" altLang="en-US" dirty="0" smtClean="0"/>
              <a:t>，其中</a:t>
            </a:r>
            <a:r>
              <a:rPr lang="en-US" altLang="zh-TW" dirty="0" smtClean="0"/>
              <a:t>0≤n≤14</a:t>
            </a:r>
            <a:r>
              <a:rPr lang="zh-TW" altLang="en-US" dirty="0" smtClean="0"/>
              <a:t>）</a:t>
            </a:r>
          </a:p>
          <a:p>
            <a:r>
              <a:rPr lang="en-US" altLang="zh-TW" dirty="0" smtClean="0"/>
              <a:t>		»</a:t>
            </a:r>
            <a:r>
              <a:rPr lang="zh-TW" altLang="en-US" dirty="0" smtClean="0"/>
              <a:t>信標之間有</a:t>
            </a:r>
            <a:r>
              <a:rPr lang="en-US" altLang="zh-TW" dirty="0" smtClean="0"/>
              <a:t>16</a:t>
            </a:r>
            <a:r>
              <a:rPr lang="zh-TW" altLang="en-US" dirty="0" smtClean="0"/>
              <a:t>個等寬時間間隔</a:t>
            </a:r>
            <a:endParaRPr lang="en-US" altLang="zh-TW" dirty="0" smtClean="0"/>
          </a:p>
          <a:p>
            <a:r>
              <a:rPr lang="en-US" altLang="zh-TW" dirty="0" smtClean="0"/>
              <a:t>		»</a:t>
            </a:r>
            <a:r>
              <a:rPr lang="zh-TW" altLang="en-US" dirty="0" smtClean="0"/>
              <a:t>每個時隙中的信道訪問是不用爭奪的</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55</a:t>
            </a:fld>
            <a:endParaRPr lang="zh-TW" altLang="en-US"/>
          </a:p>
        </p:txBody>
      </p:sp>
    </p:spTree>
    <p:extLst>
      <p:ext uri="{BB962C8B-B14F-4D97-AF65-F5344CB8AC3E}">
        <p14:creationId xmlns:p14="http://schemas.microsoft.com/office/powerpoint/2010/main" val="1754407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PLCP: Physical Layer Convergence Protocol</a:t>
            </a:r>
          </a:p>
          <a:p>
            <a:r>
              <a:rPr lang="en-US" altLang="zh-TW" dirty="0" smtClean="0"/>
              <a:t>PPDU:</a:t>
            </a:r>
            <a:r>
              <a:rPr lang="en-US" altLang="zh-TW" baseline="0" dirty="0" smtClean="0"/>
              <a:t> </a:t>
            </a:r>
            <a:r>
              <a:rPr lang="en-US" altLang="zh-TW" dirty="0" smtClean="0"/>
              <a:t>PLCP Protocol Data Unit (wireless LANs)</a:t>
            </a:r>
          </a:p>
          <a:p>
            <a:endParaRPr lang="en-US" altLang="zh-TW" dirty="0" smtClean="0"/>
          </a:p>
          <a:p>
            <a:r>
              <a:rPr lang="en-US" altLang="zh-TW" dirty="0" smtClean="0"/>
              <a:t>.</a:t>
            </a:r>
            <a:r>
              <a:rPr lang="zh-TW" altLang="en-US" dirty="0" smtClean="0"/>
              <a:t>提供高達</a:t>
            </a:r>
            <a:r>
              <a:rPr lang="en-US" altLang="zh-TW" dirty="0" smtClean="0"/>
              <a:t>104</a:t>
            </a:r>
            <a:r>
              <a:rPr lang="zh-TW" altLang="en-US" dirty="0" smtClean="0"/>
              <a:t>字節的數據有效負載容量</a:t>
            </a:r>
          </a:p>
          <a:p>
            <a:r>
              <a:rPr lang="en-US" altLang="zh-TW" dirty="0" smtClean="0"/>
              <a:t>.PHY</a:t>
            </a:r>
            <a:r>
              <a:rPr lang="zh-TW" altLang="en-US" dirty="0" smtClean="0"/>
              <a:t>服務數據單元（</a:t>
            </a:r>
            <a:r>
              <a:rPr lang="en-US" altLang="zh-TW" dirty="0" smtClean="0"/>
              <a:t>PSDU</a:t>
            </a:r>
            <a:r>
              <a:rPr lang="zh-TW" altLang="en-US" dirty="0" smtClean="0"/>
              <a:t>）的長度最大為</a:t>
            </a:r>
            <a:r>
              <a:rPr lang="en-US" altLang="zh-TW" dirty="0" smtClean="0"/>
              <a:t>127</a:t>
            </a:r>
            <a:r>
              <a:rPr lang="zh-TW" altLang="en-US" dirty="0" smtClean="0"/>
              <a:t>字節</a:t>
            </a:r>
          </a:p>
          <a:p>
            <a:r>
              <a:rPr lang="en-US" altLang="zh-TW" dirty="0" smtClean="0"/>
              <a:t>.</a:t>
            </a:r>
            <a:r>
              <a:rPr lang="zh-TW" altLang="en-US" dirty="0" smtClean="0"/>
              <a:t>數據序列編號確保追蹤數據包</a:t>
            </a:r>
          </a:p>
          <a:p>
            <a:r>
              <a:rPr lang="en-US" altLang="zh-TW" dirty="0" smtClean="0"/>
              <a:t>.</a:t>
            </a:r>
            <a:r>
              <a:rPr lang="zh-TW" altLang="en-US" dirty="0" smtClean="0"/>
              <a:t>堅固的結構改善了在困難條件下的接收</a:t>
            </a:r>
          </a:p>
          <a:p>
            <a:r>
              <a:rPr lang="en-US" altLang="zh-TW" dirty="0" smtClean="0"/>
              <a:t>.</a:t>
            </a:r>
            <a:r>
              <a:rPr lang="zh-TW" altLang="en-US" dirty="0" smtClean="0"/>
              <a:t>訊框檢查序列（</a:t>
            </a:r>
            <a:r>
              <a:rPr lang="en-US" altLang="zh-TW" dirty="0" smtClean="0"/>
              <a:t>FCS</a:t>
            </a:r>
            <a:r>
              <a:rPr lang="zh-TW" altLang="en-US" dirty="0" smtClean="0"/>
              <a:t>）驗證無錯誤數據</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56</a:t>
            </a:fld>
            <a:endParaRPr lang="zh-TW" altLang="en-US"/>
          </a:p>
        </p:txBody>
      </p:sp>
    </p:spTree>
    <p:extLst>
      <p:ext uri="{BB962C8B-B14F-4D97-AF65-F5344CB8AC3E}">
        <p14:creationId xmlns:p14="http://schemas.microsoft.com/office/powerpoint/2010/main" val="33271812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訊框</a:t>
            </a:r>
            <a:r>
              <a:rPr lang="en-US" altLang="zh-TW" dirty="0" smtClean="0"/>
              <a:t>(frame)</a:t>
            </a:r>
            <a:r>
              <a:rPr lang="zh-TW" altLang="en-US" dirty="0" smtClean="0"/>
              <a:t>確認或</a:t>
            </a:r>
            <a:r>
              <a:rPr lang="en-US" altLang="zh-TW" dirty="0" smtClean="0"/>
              <a:t>ACK</a:t>
            </a:r>
            <a:r>
              <a:rPr lang="zh-TW" altLang="en-US" dirty="0" smtClean="0"/>
              <a:t>確認數據已成功接收。</a:t>
            </a:r>
          </a:p>
          <a:p>
            <a:r>
              <a:rPr lang="zh-TW" altLang="en-US" dirty="0" smtClean="0"/>
              <a:t>訊框控制和數據序列取自原始分組。</a:t>
            </a:r>
          </a:p>
          <a:p>
            <a:r>
              <a:rPr lang="zh-TW" altLang="en-US" dirty="0" smtClean="0"/>
              <a:t>如果訊框</a:t>
            </a:r>
            <a:r>
              <a:rPr lang="en-US" altLang="zh-TW" dirty="0" smtClean="0"/>
              <a:t>ACK</a:t>
            </a:r>
            <a:r>
              <a:rPr lang="zh-TW" altLang="en-US" dirty="0" smtClean="0"/>
              <a:t>包含與所發送的訊框相同的序列號，則認為發送是成功的。</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57</a:t>
            </a:fld>
            <a:endParaRPr lang="zh-TW" altLang="en-US"/>
          </a:p>
        </p:txBody>
      </p:sp>
    </p:spTree>
    <p:extLst>
      <p:ext uri="{BB962C8B-B14F-4D97-AF65-F5344CB8AC3E}">
        <p14:creationId xmlns:p14="http://schemas.microsoft.com/office/powerpoint/2010/main" val="20741597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指令訊框用於遠程控制。 而不是當作內容</a:t>
            </a:r>
            <a:r>
              <a:rPr lang="en-US" altLang="zh-TW" dirty="0" smtClean="0"/>
              <a:t>(payload)</a:t>
            </a:r>
            <a:r>
              <a:rPr lang="zh-TW" altLang="en-US" dirty="0" smtClean="0"/>
              <a:t>的數據，該訊框包含命令信息。</a:t>
            </a:r>
            <a:endParaRPr lang="en-US" altLang="zh-TW" dirty="0" smtClean="0"/>
          </a:p>
          <a:p>
            <a:r>
              <a:rPr lang="zh-TW" altLang="en-US" dirty="0" smtClean="0"/>
              <a:t>也會添加指令類型的字節</a:t>
            </a:r>
            <a:r>
              <a:rPr lang="en-US" altLang="zh-TW" dirty="0" smtClean="0"/>
              <a:t>(byte)</a:t>
            </a:r>
            <a:r>
              <a:rPr lang="zh-TW" altLang="en-US" dirty="0" smtClean="0"/>
              <a:t>。 與資訊訊框一樣，</a:t>
            </a:r>
            <a:r>
              <a:rPr lang="en-US" altLang="zh-TW" dirty="0" smtClean="0"/>
              <a:t>MPDU</a:t>
            </a:r>
            <a:r>
              <a:rPr lang="zh-TW" altLang="en-US" dirty="0" smtClean="0"/>
              <a:t>必須仍然為</a:t>
            </a:r>
            <a:r>
              <a:rPr lang="en-US" altLang="zh-TW" dirty="0" smtClean="0"/>
              <a:t>127</a:t>
            </a:r>
            <a:r>
              <a:rPr lang="zh-TW" altLang="en-US" dirty="0" smtClean="0"/>
              <a:t>或更少的字節。</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58</a:t>
            </a:fld>
            <a:endParaRPr lang="zh-TW" altLang="en-US"/>
          </a:p>
        </p:txBody>
      </p:sp>
    </p:spTree>
    <p:extLst>
      <p:ext uri="{BB962C8B-B14F-4D97-AF65-F5344CB8AC3E}">
        <p14:creationId xmlns:p14="http://schemas.microsoft.com/office/powerpoint/2010/main" val="36025395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52579" name="備忘稿版面配置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zh-TW" altLang="en-US" dirty="0" smtClean="0"/>
              <a:t>其中</a:t>
            </a:r>
            <a:r>
              <a:rPr lang="en-US" altLang="zh-TW" dirty="0" smtClean="0">
                <a:solidFill>
                  <a:srgbClr val="FF0000"/>
                </a:solidFill>
              </a:rPr>
              <a:t>MHR </a:t>
            </a:r>
            <a:r>
              <a:rPr lang="zh-TW" altLang="en-US" dirty="0" smtClean="0"/>
              <a:t>中的訊框控制欄位的長度為</a:t>
            </a:r>
            <a:r>
              <a:rPr lang="en-US" altLang="zh-TW" dirty="0" smtClean="0"/>
              <a:t>16</a:t>
            </a:r>
            <a:r>
              <a:rPr lang="zh-TW" altLang="en-US" dirty="0" smtClean="0"/>
              <a:t>位，共分為訊框</a:t>
            </a:r>
            <a:r>
              <a:rPr lang="en-US" altLang="zh-TW" dirty="0" smtClean="0"/>
              <a:t>(Frame)</a:t>
            </a:r>
            <a:r>
              <a:rPr lang="zh-TW" altLang="en-US" dirty="0" smtClean="0"/>
              <a:t>類型、安全致能、資料待傳、確認請求、網內</a:t>
            </a:r>
            <a:r>
              <a:rPr lang="en-US" altLang="zh-TW" dirty="0" smtClean="0"/>
              <a:t>/</a:t>
            </a:r>
            <a:r>
              <a:rPr lang="zh-TW" altLang="en-US" dirty="0" smtClean="0"/>
              <a:t>網際、目的位址模式、來源位址模式及保留跟訊框</a:t>
            </a:r>
            <a:r>
              <a:rPr lang="en-US" altLang="zh-TW" dirty="0" smtClean="0"/>
              <a:t>(Frame)</a:t>
            </a:r>
            <a:r>
              <a:rPr lang="zh-TW" altLang="en-US" dirty="0" smtClean="0"/>
              <a:t>版本等</a:t>
            </a:r>
            <a:r>
              <a:rPr lang="en-US" altLang="zh-TW" dirty="0" smtClean="0"/>
              <a:t>9</a:t>
            </a:r>
            <a:r>
              <a:rPr lang="zh-TW" altLang="en-US" dirty="0" smtClean="0"/>
              <a:t>個子域。</a:t>
            </a:r>
            <a:endParaRPr lang="en-US" altLang="zh-TW" dirty="0" smtClean="0"/>
          </a:p>
          <a:p>
            <a:pPr eaLnBrk="1" hangingPunct="1">
              <a:spcBef>
                <a:spcPct val="0"/>
              </a:spcBef>
              <a:defRPr/>
            </a:pPr>
            <a:endParaRPr lang="en-US" kern="100" dirty="0" smtClean="0">
              <a:latin typeface="Times New Roman"/>
              <a:ea typeface="新細明體"/>
            </a:endParaRPr>
          </a:p>
          <a:p>
            <a:pPr eaLnBrk="1" hangingPunct="1">
              <a:spcBef>
                <a:spcPct val="0"/>
              </a:spcBef>
              <a:defRPr/>
            </a:pPr>
            <a:endParaRPr lang="en-US" kern="100" dirty="0" smtClean="0">
              <a:latin typeface="Times New Roman"/>
              <a:ea typeface="新細明體"/>
            </a:endParaRPr>
          </a:p>
          <a:p>
            <a:pPr eaLnBrk="1" hangingPunct="1">
              <a:spcBef>
                <a:spcPct val="0"/>
              </a:spcBef>
              <a:defRPr/>
            </a:pPr>
            <a:endParaRPr lang="en-US" altLang="zh-TW" dirty="0" smtClean="0"/>
          </a:p>
        </p:txBody>
      </p:sp>
      <p:sp>
        <p:nvSpPr>
          <p:cNvPr id="14950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904F66-6FBF-4926-9130-2045490D6113}" type="slidenum">
              <a:rPr lang="zh-TW" altLang="en-US" smtClean="0"/>
              <a:pPr fontAlgn="base">
                <a:spcBef>
                  <a:spcPct val="0"/>
                </a:spcBef>
                <a:spcAft>
                  <a:spcPct val="0"/>
                </a:spcAft>
                <a:defRPr/>
              </a:pPr>
              <a:t>59</a:t>
            </a:fld>
            <a:endParaRPr lang="zh-TW" altLang="en-US" smtClean="0"/>
          </a:p>
        </p:txBody>
      </p:sp>
    </p:spTree>
    <p:extLst>
      <p:ext uri="{BB962C8B-B14F-4D97-AF65-F5344CB8AC3E}">
        <p14:creationId xmlns:p14="http://schemas.microsoft.com/office/powerpoint/2010/main" val="29767026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865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smtClean="0"/>
          </a:p>
        </p:txBody>
      </p:sp>
      <p:sp>
        <p:nvSpPr>
          <p:cNvPr id="15565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CFF7A0-BEFD-4063-9E29-0F699B2FF728}" type="slidenum">
              <a:rPr lang="zh-TW" altLang="en-US" smtClean="0"/>
              <a:pPr fontAlgn="base">
                <a:spcBef>
                  <a:spcPct val="0"/>
                </a:spcBef>
                <a:spcAft>
                  <a:spcPct val="0"/>
                </a:spcAft>
                <a:defRPr/>
              </a:pPr>
              <a:t>61</a:t>
            </a:fld>
            <a:endParaRPr lang="zh-TW" altLang="en-US" smtClean="0"/>
          </a:p>
        </p:txBody>
      </p:sp>
    </p:spTree>
    <p:extLst>
      <p:ext uri="{BB962C8B-B14F-4D97-AF65-F5344CB8AC3E}">
        <p14:creationId xmlns:p14="http://schemas.microsoft.com/office/powerpoint/2010/main" val="198621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M2M</a:t>
            </a:r>
            <a:r>
              <a:rPr lang="zh-TW" altLang="en-US" dirty="0" smtClean="0"/>
              <a:t>設備目錄 </a:t>
            </a:r>
            <a:r>
              <a:rPr lang="en-US" altLang="zh-TW" dirty="0" smtClean="0"/>
              <a:t>( 1 )</a:t>
            </a:r>
          </a:p>
          <a:p>
            <a:endParaRPr lang="en-US" altLang="zh-TW" dirty="0" smtClean="0"/>
          </a:p>
          <a:p>
            <a:r>
              <a:rPr lang="en-US" altLang="zh-TW" dirty="0" smtClean="0"/>
              <a:t>‧</a:t>
            </a:r>
            <a:r>
              <a:rPr lang="zh-TW" altLang="en-US" dirty="0" smtClean="0"/>
              <a:t>加速度計：測量三軸加速度。</a:t>
            </a:r>
            <a:endParaRPr lang="en-US" altLang="zh-TW" dirty="0" smtClean="0"/>
          </a:p>
          <a:p>
            <a:r>
              <a:rPr lang="en-US" altLang="zh-TW" dirty="0" smtClean="0"/>
              <a:t>‧</a:t>
            </a:r>
            <a:r>
              <a:rPr lang="zh-TW" altLang="en-US" dirty="0" smtClean="0"/>
              <a:t>磁性：測量磁向量勢。</a:t>
            </a:r>
            <a:endParaRPr lang="en-US" altLang="zh-TW" dirty="0" smtClean="0"/>
          </a:p>
          <a:p>
            <a:r>
              <a:rPr lang="en-US" altLang="zh-TW" dirty="0" smtClean="0"/>
              <a:t>‧</a:t>
            </a:r>
            <a:r>
              <a:rPr lang="zh-TW" altLang="en-US" dirty="0" smtClean="0"/>
              <a:t>方向：測量方向。</a:t>
            </a:r>
            <a:endParaRPr lang="en-US" altLang="zh-TW" dirty="0" smtClean="0"/>
          </a:p>
          <a:p>
            <a:pPr defTabSz="1001700">
              <a:defRPr/>
            </a:pPr>
            <a:r>
              <a:rPr lang="en-US" altLang="zh-TW" dirty="0" smtClean="0"/>
              <a:t>‧</a:t>
            </a:r>
            <a:r>
              <a:rPr lang="zh-TW" altLang="en-US" dirty="0" smtClean="0"/>
              <a:t>陀螺儀：根據角動量測量方向。</a:t>
            </a:r>
            <a:endParaRPr lang="en-US" altLang="zh-TW" dirty="0" smtClean="0"/>
          </a:p>
          <a:p>
            <a:pPr defTabSz="1001700">
              <a:defRPr/>
            </a:pPr>
            <a:r>
              <a:rPr lang="en-US" altLang="zh-TW" dirty="0" smtClean="0"/>
              <a:t>‧</a:t>
            </a:r>
            <a:r>
              <a:rPr lang="zh-TW" altLang="en-US" dirty="0" smtClean="0"/>
              <a:t>溫度：測量溫度。</a:t>
            </a:r>
            <a:endParaRPr lang="en-US" altLang="zh-TW" dirty="0" smtClean="0"/>
          </a:p>
          <a:p>
            <a:pPr defTabSz="1001700">
              <a:defRPr/>
            </a:pPr>
            <a:r>
              <a:rPr lang="en-US" altLang="zh-TW" dirty="0" smtClean="0"/>
              <a:t>‧</a:t>
            </a:r>
            <a:r>
              <a:rPr lang="zh-TW" altLang="en-US" dirty="0" smtClean="0"/>
              <a:t>光線：測量光度。</a:t>
            </a:r>
            <a:endParaRPr lang="en-US" altLang="zh-TW" dirty="0" smtClean="0"/>
          </a:p>
          <a:p>
            <a:pPr defTabSz="1001700">
              <a:defRPr/>
            </a:pPr>
            <a:r>
              <a:rPr lang="en-US" altLang="zh-TW" dirty="0" smtClean="0"/>
              <a:t>‧</a:t>
            </a:r>
            <a:r>
              <a:rPr lang="zh-TW" altLang="en-US" dirty="0" smtClean="0"/>
              <a:t>壓力：測量壓力。</a:t>
            </a:r>
            <a:endParaRPr lang="en-US" altLang="zh-TW" dirty="0" smtClean="0"/>
          </a:p>
          <a:p>
            <a:pPr defTabSz="1001700">
              <a:defRPr/>
            </a:pPr>
            <a:r>
              <a:rPr lang="en-US" altLang="zh-TW" dirty="0" smtClean="0"/>
              <a:t>‧</a:t>
            </a:r>
            <a:r>
              <a:rPr lang="zh-TW" altLang="en-US" dirty="0" smtClean="0"/>
              <a:t>接近：測量是否有對象正在接近。</a:t>
            </a:r>
            <a:endParaRPr lang="en-US" altLang="zh-TW" dirty="0" smtClean="0"/>
          </a:p>
          <a:p>
            <a:pPr defTabSz="1001700">
              <a:defRPr/>
            </a:pPr>
            <a:r>
              <a:rPr lang="en-US" altLang="zh-TW" dirty="0" smtClean="0"/>
              <a:t>‧GPS</a:t>
            </a:r>
            <a:r>
              <a:rPr lang="zh-TW" altLang="en-US" dirty="0" smtClean="0"/>
              <a:t>：定位當前的經度和緯度。</a:t>
            </a:r>
            <a:endParaRPr lang="en-US" altLang="zh-TW" dirty="0" smtClean="0"/>
          </a:p>
          <a:p>
            <a:pPr defTabSz="1001700">
              <a:defRPr/>
            </a:pPr>
            <a:r>
              <a:rPr lang="en-US" altLang="zh-TW" dirty="0" smtClean="0"/>
              <a:t>‧NFC</a:t>
            </a:r>
            <a:r>
              <a:rPr lang="zh-TW" altLang="en-US" dirty="0" smtClean="0"/>
              <a:t>：允許智慧型手機和相距</a:t>
            </a:r>
            <a:r>
              <a:rPr lang="en-US" altLang="zh-TW" dirty="0" smtClean="0"/>
              <a:t>10</a:t>
            </a:r>
            <a:r>
              <a:rPr lang="en-US" altLang="zh-TW" baseline="0" dirty="0" smtClean="0"/>
              <a:t> cm</a:t>
            </a:r>
            <a:r>
              <a:rPr lang="zh-TW" altLang="en-US" baseline="0" dirty="0" smtClean="0"/>
              <a:t>內的其它手機進行資料傳輸。</a:t>
            </a:r>
            <a:endParaRPr lang="en-US" altLang="zh-TW" dirty="0" smtClean="0"/>
          </a:p>
          <a:p>
            <a:pPr defTabSz="1001700">
              <a:defRPr/>
            </a:pPr>
            <a:r>
              <a:rPr lang="en-US" altLang="zh-TW" dirty="0" smtClean="0"/>
              <a:t>‧</a:t>
            </a:r>
            <a:r>
              <a:rPr lang="zh-TW" altLang="en-US" dirty="0" smtClean="0"/>
              <a:t>紅外線感測器</a:t>
            </a:r>
            <a:endParaRPr lang="en-US" dirty="0" smtClean="0"/>
          </a:p>
          <a:p>
            <a:pPr defTabSz="1001700">
              <a:defRPr/>
            </a:pPr>
            <a:r>
              <a:rPr lang="en-US" altLang="zh-TW" dirty="0" smtClean="0"/>
              <a:t>‧</a:t>
            </a:r>
            <a:r>
              <a:rPr lang="zh-TW" altLang="en-US" dirty="0" smtClean="0"/>
              <a:t>超音波</a:t>
            </a:r>
            <a:endParaRPr lang="en-US" altLang="zh-TW" dirty="0" smtClean="0"/>
          </a:p>
          <a:p>
            <a:pPr defTabSz="1001700">
              <a:defRPr/>
            </a:pPr>
            <a:r>
              <a:rPr lang="en-US" altLang="zh-TW" dirty="0" smtClean="0"/>
              <a:t>‧</a:t>
            </a:r>
            <a:r>
              <a:rPr lang="zh-TW" altLang="en-US" dirty="0" smtClean="0"/>
              <a:t>溼度感測器</a:t>
            </a:r>
            <a:endParaRPr lang="en-US" dirty="0" smtClean="0"/>
          </a:p>
          <a:p>
            <a:pPr marL="250425" indent="-250425"/>
            <a:r>
              <a:rPr lang="en-US" altLang="zh-TW" dirty="0" smtClean="0"/>
              <a:t>‧</a:t>
            </a:r>
            <a:r>
              <a:rPr lang="zh-TW" altLang="en-US" dirty="0" smtClean="0"/>
              <a:t>麥克風</a:t>
            </a:r>
            <a:endParaRPr lang="en-US" dirty="0" smtClean="0"/>
          </a:p>
          <a:p>
            <a:pPr marL="250425" indent="-250425"/>
            <a:r>
              <a:rPr lang="en-US" altLang="zh-TW" dirty="0" smtClean="0"/>
              <a:t>‧</a:t>
            </a:r>
            <a:r>
              <a:rPr lang="zh-TW" altLang="en-US" dirty="0" smtClean="0"/>
              <a:t>相機感光元件</a:t>
            </a:r>
            <a:r>
              <a:rPr lang="en-US" altLang="zh-TW" dirty="0" smtClean="0"/>
              <a:t>(</a:t>
            </a:r>
            <a:r>
              <a:rPr lang="en-US" dirty="0" smtClean="0"/>
              <a:t>CCD)</a:t>
            </a:r>
          </a:p>
          <a:p>
            <a:pPr marL="250425" indent="-250425"/>
            <a:r>
              <a:rPr lang="en-US" altLang="zh-TW" dirty="0" smtClean="0"/>
              <a:t>‧</a:t>
            </a:r>
            <a:r>
              <a:rPr lang="zh-TW" altLang="en-US" dirty="0" smtClean="0"/>
              <a:t>其它</a:t>
            </a:r>
            <a:endParaRPr lang="en-US" dirty="0"/>
          </a:p>
        </p:txBody>
      </p:sp>
    </p:spTree>
    <p:extLst>
      <p:ext uri="{BB962C8B-B14F-4D97-AF65-F5344CB8AC3E}">
        <p14:creationId xmlns:p14="http://schemas.microsoft.com/office/powerpoint/2010/main" val="14108703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信標</a:t>
            </a:r>
            <a:r>
              <a:rPr lang="en-US" altLang="zh-TW" dirty="0" smtClean="0"/>
              <a:t>(Beacon)</a:t>
            </a:r>
            <a:r>
              <a:rPr lang="zh-TW" altLang="en-US" dirty="0" smtClean="0"/>
              <a:t>訊框要復雜得多，因為它必須傳送同步和保證時隙（</a:t>
            </a:r>
            <a:r>
              <a:rPr lang="en-US" altLang="zh-TW" dirty="0" smtClean="0"/>
              <a:t>GTS</a:t>
            </a:r>
            <a:r>
              <a:rPr lang="zh-TW" altLang="en-US" dirty="0" smtClean="0"/>
              <a:t>）信息到網絡中的所有設備。</a:t>
            </a:r>
            <a:endParaRPr lang="en-US" altLang="zh-TW" dirty="0" smtClean="0"/>
          </a:p>
          <a:p>
            <a:r>
              <a:rPr lang="en-US" altLang="zh-TW" dirty="0" smtClean="0"/>
              <a:t>.Beacons</a:t>
            </a:r>
            <a:r>
              <a:rPr lang="zh-TW" altLang="en-US" dirty="0" smtClean="0"/>
              <a:t>為網絡增加了一個新的功能級別。 僅當要廣播信標時，客戶端設備可以醒來，監聽他們的地址，並且如果聽不到任何聲音，再回到睡眠。</a:t>
            </a:r>
          </a:p>
          <a:p>
            <a:r>
              <a:rPr lang="en-US" altLang="zh-TW" dirty="0" smtClean="0"/>
              <a:t>.</a:t>
            </a:r>
            <a:r>
              <a:rPr lang="zh-TW" altLang="en-US" dirty="0" smtClean="0"/>
              <a:t>信標對於網格和集群樹網絡保持所有節點的同步是重要的，而不需要節點長時間消耗寶貴的電池能量。</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62</a:t>
            </a:fld>
            <a:endParaRPr lang="zh-TW" altLang="en-US"/>
          </a:p>
        </p:txBody>
      </p:sp>
    </p:spTree>
    <p:extLst>
      <p:ext uri="{BB962C8B-B14F-4D97-AF65-F5344CB8AC3E}">
        <p14:creationId xmlns:p14="http://schemas.microsoft.com/office/powerpoint/2010/main" val="37985544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968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smtClean="0"/>
          </a:p>
        </p:txBody>
      </p:sp>
      <p:sp>
        <p:nvSpPr>
          <p:cNvPr id="15565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D0295F-F446-4513-8A6C-274A481DF967}" type="slidenum">
              <a:rPr lang="zh-TW" altLang="en-US" smtClean="0"/>
              <a:pPr fontAlgn="base">
                <a:spcBef>
                  <a:spcPct val="0"/>
                </a:spcBef>
                <a:spcAft>
                  <a:spcPct val="0"/>
                </a:spcAft>
                <a:defRPr/>
              </a:pPr>
              <a:t>63</a:t>
            </a:fld>
            <a:endParaRPr lang="zh-TW" altLang="en-US" smtClean="0"/>
          </a:p>
        </p:txBody>
      </p:sp>
    </p:spTree>
    <p:extLst>
      <p:ext uri="{BB962C8B-B14F-4D97-AF65-F5344CB8AC3E}">
        <p14:creationId xmlns:p14="http://schemas.microsoft.com/office/powerpoint/2010/main" val="31242799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251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0x01</a:t>
            </a:r>
            <a:r>
              <a:rPr lang="zh-TW" altLang="en-US" dirty="0" smtClean="0"/>
              <a:t>為關聯請求，投影片 </a:t>
            </a:r>
            <a:r>
              <a:rPr lang="en-US" altLang="zh-TW" dirty="0" smtClean="0"/>
              <a:t>p.47</a:t>
            </a:r>
          </a:p>
          <a:p>
            <a:pPr eaLnBrk="1" hangingPunct="1">
              <a:spcBef>
                <a:spcPct val="0"/>
              </a:spcBef>
            </a:pPr>
            <a:r>
              <a:rPr lang="en-US" altLang="zh-TW" dirty="0" smtClean="0"/>
              <a:t>0x02</a:t>
            </a:r>
            <a:r>
              <a:rPr lang="zh-TW" altLang="en-US" dirty="0" smtClean="0"/>
              <a:t>為關聯回應，投影片 </a:t>
            </a:r>
            <a:r>
              <a:rPr lang="en-US" altLang="zh-TW" dirty="0" smtClean="0"/>
              <a:t>p.47</a:t>
            </a:r>
          </a:p>
          <a:p>
            <a:pPr eaLnBrk="1" hangingPunct="1">
              <a:spcBef>
                <a:spcPct val="0"/>
              </a:spcBef>
            </a:pPr>
            <a:r>
              <a:rPr lang="en-US" altLang="zh-TW" dirty="0" smtClean="0"/>
              <a:t>0x03</a:t>
            </a:r>
            <a:r>
              <a:rPr lang="zh-TW" altLang="en-US" dirty="0" smtClean="0"/>
              <a:t>為解關聯通知，投影片 </a:t>
            </a:r>
            <a:r>
              <a:rPr lang="en-US" altLang="zh-TW" dirty="0" smtClean="0"/>
              <a:t>p.48</a:t>
            </a:r>
          </a:p>
          <a:p>
            <a:pPr eaLnBrk="1" hangingPunct="1">
              <a:spcBef>
                <a:spcPct val="0"/>
              </a:spcBef>
            </a:pPr>
            <a:r>
              <a:rPr lang="en-US" altLang="zh-TW" dirty="0" smtClean="0"/>
              <a:t>0x04</a:t>
            </a:r>
            <a:r>
              <a:rPr lang="zh-TW" altLang="en-US" dirty="0" smtClean="0"/>
              <a:t>為資料請求，投影片 </a:t>
            </a:r>
            <a:r>
              <a:rPr lang="en-US" altLang="zh-TW" dirty="0" smtClean="0"/>
              <a:t>p.64-65</a:t>
            </a:r>
          </a:p>
          <a:p>
            <a:pPr eaLnBrk="1" hangingPunct="1">
              <a:spcBef>
                <a:spcPct val="0"/>
              </a:spcBef>
            </a:pPr>
            <a:r>
              <a:rPr lang="en-US" altLang="zh-TW" dirty="0" smtClean="0"/>
              <a:t>0x05</a:t>
            </a:r>
            <a:r>
              <a:rPr lang="zh-TW" altLang="en-US" dirty="0" smtClean="0"/>
              <a:t>為</a:t>
            </a:r>
            <a:r>
              <a:rPr lang="en-US" altLang="zh-TW" dirty="0" smtClean="0"/>
              <a:t>PAN ID</a:t>
            </a:r>
            <a:r>
              <a:rPr lang="zh-TW" altLang="en-US" dirty="0" smtClean="0"/>
              <a:t>衝突通知，有時候設備不只會聽到一個</a:t>
            </a:r>
            <a:r>
              <a:rPr lang="en-US" altLang="zh-TW" dirty="0" smtClean="0"/>
              <a:t>PAN</a:t>
            </a:r>
            <a:r>
              <a:rPr lang="zh-TW" altLang="en-US" dirty="0" smtClean="0"/>
              <a:t>的信標</a:t>
            </a:r>
            <a:r>
              <a:rPr lang="en-US" altLang="zh-TW" dirty="0" smtClean="0"/>
              <a:t>(Beacon)</a:t>
            </a:r>
            <a:r>
              <a:rPr lang="zh-TW" altLang="en-US" dirty="0" smtClean="0"/>
              <a:t>，設備會去比較每個信標裡的</a:t>
            </a:r>
            <a:r>
              <a:rPr lang="en-US" altLang="zh-TW" dirty="0" smtClean="0"/>
              <a:t>PAN ID</a:t>
            </a:r>
            <a:r>
              <a:rPr lang="zh-TW" altLang="en-US" dirty="0" smtClean="0"/>
              <a:t>是否衝突，當設備檢測到</a:t>
            </a:r>
            <a:r>
              <a:rPr lang="en-US" altLang="zh-TW" dirty="0" smtClean="0"/>
              <a:t>PAN ID</a:t>
            </a:r>
            <a:r>
              <a:rPr lang="zh-TW" altLang="en-US" dirty="0" smtClean="0"/>
              <a:t>衝突時，就向</a:t>
            </a:r>
            <a:r>
              <a:rPr lang="en-US" altLang="zh-TW" dirty="0" smtClean="0"/>
              <a:t>PAN</a:t>
            </a:r>
            <a:r>
              <a:rPr lang="zh-TW" altLang="en-US" dirty="0" smtClean="0"/>
              <a:t>協調器發出</a:t>
            </a:r>
            <a:r>
              <a:rPr lang="en-US" altLang="zh-TW" dirty="0" smtClean="0"/>
              <a:t>PAN ID</a:t>
            </a:r>
            <a:r>
              <a:rPr lang="zh-TW" altLang="en-US" dirty="0" smtClean="0"/>
              <a:t>衝突通知命令。</a:t>
            </a:r>
            <a:endParaRPr lang="en-US" altLang="zh-TW" dirty="0" smtClean="0"/>
          </a:p>
          <a:p>
            <a:pPr eaLnBrk="1" hangingPunct="1">
              <a:spcBef>
                <a:spcPct val="0"/>
              </a:spcBef>
            </a:pPr>
            <a:r>
              <a:rPr lang="en-US" altLang="zh-TW" dirty="0" smtClean="0"/>
              <a:t>0x06</a:t>
            </a:r>
            <a:r>
              <a:rPr lang="zh-TW" altLang="en-US" dirty="0" smtClean="0"/>
              <a:t>為孤立通知，當一個設備和它的協調器失去同步時，就發出孤立通知命令。</a:t>
            </a:r>
            <a:endParaRPr lang="en-US" altLang="zh-TW" dirty="0" smtClean="0"/>
          </a:p>
          <a:p>
            <a:pPr eaLnBrk="1" hangingPunct="1">
              <a:spcBef>
                <a:spcPct val="0"/>
              </a:spcBef>
            </a:pPr>
            <a:r>
              <a:rPr lang="en-US" altLang="zh-TW" dirty="0" smtClean="0"/>
              <a:t>0x07</a:t>
            </a:r>
            <a:r>
              <a:rPr lang="zh-TW" altLang="en-US" dirty="0" smtClean="0"/>
              <a:t>為信標請求，信標請求命令由設備主動向範圍內所有協調器請求信標。</a:t>
            </a:r>
            <a:endParaRPr lang="en-US" altLang="zh-TW" dirty="0" smtClean="0"/>
          </a:p>
          <a:p>
            <a:pPr eaLnBrk="1" hangingPunct="1">
              <a:spcBef>
                <a:spcPct val="0"/>
              </a:spcBef>
            </a:pPr>
            <a:r>
              <a:rPr lang="en-US" altLang="zh-TW" dirty="0" smtClean="0"/>
              <a:t>0x08</a:t>
            </a:r>
            <a:r>
              <a:rPr lang="zh-TW" altLang="en-US" dirty="0" smtClean="0"/>
              <a:t>為協調器重排列，當系統收到其</a:t>
            </a:r>
            <a:r>
              <a:rPr lang="en-US" altLang="zh-TW" dirty="0" smtClean="0"/>
              <a:t>PAN</a:t>
            </a:r>
            <a:r>
              <a:rPr lang="zh-TW" altLang="en-US" dirty="0" smtClean="0"/>
              <a:t>中的孤立設備發出的孤立通知命令，就發出協調器重排列命令。</a:t>
            </a:r>
            <a:endParaRPr lang="en-US" altLang="zh-TW" dirty="0" smtClean="0"/>
          </a:p>
          <a:p>
            <a:pPr eaLnBrk="1" hangingPunct="1">
              <a:spcBef>
                <a:spcPct val="0"/>
              </a:spcBef>
            </a:pPr>
            <a:r>
              <a:rPr lang="en-US" altLang="zh-TW" dirty="0" smtClean="0"/>
              <a:t>0x09</a:t>
            </a:r>
            <a:r>
              <a:rPr lang="zh-TW" altLang="en-US" dirty="0" smtClean="0"/>
              <a:t>為</a:t>
            </a:r>
            <a:r>
              <a:rPr lang="en-US" altLang="zh-TW" dirty="0" smtClean="0"/>
              <a:t>GTS</a:t>
            </a:r>
            <a:r>
              <a:rPr lang="zh-TW" altLang="en-US" dirty="0" smtClean="0"/>
              <a:t>請求，</a:t>
            </a:r>
            <a:r>
              <a:rPr lang="en-US" altLang="zh-TW" dirty="0" smtClean="0"/>
              <a:t>GTS</a:t>
            </a:r>
            <a:r>
              <a:rPr lang="zh-TW" altLang="en-US" dirty="0" smtClean="0"/>
              <a:t>請求可以向</a:t>
            </a:r>
            <a:r>
              <a:rPr lang="en-US" altLang="zh-TW" dirty="0" smtClean="0"/>
              <a:t>PAN</a:t>
            </a:r>
            <a:r>
              <a:rPr lang="zh-TW" altLang="en-US" dirty="0" smtClean="0"/>
              <a:t>協調器請求分配一個新的</a:t>
            </a:r>
            <a:r>
              <a:rPr lang="en-US" altLang="zh-TW" dirty="0" smtClean="0"/>
              <a:t>GTS</a:t>
            </a:r>
            <a:r>
              <a:rPr lang="zh-TW" altLang="en-US" dirty="0" smtClean="0"/>
              <a:t>或撤銷一個現存的</a:t>
            </a:r>
            <a:r>
              <a:rPr lang="en-US" altLang="zh-TW" dirty="0" smtClean="0"/>
              <a:t>GTS</a:t>
            </a:r>
            <a:r>
              <a:rPr lang="zh-TW" altLang="en-US" dirty="0" smtClean="0"/>
              <a:t>。</a:t>
            </a:r>
            <a:endParaRPr lang="en-US" altLang="zh-TW" dirty="0" smtClean="0"/>
          </a:p>
          <a:p>
            <a:pPr eaLnBrk="1" hangingPunct="1">
              <a:spcBef>
                <a:spcPct val="0"/>
              </a:spcBef>
            </a:pPr>
            <a:r>
              <a:rPr lang="zh-TW" altLang="en-US" dirty="0" smtClean="0"/>
              <a:t>其他為保留</a:t>
            </a:r>
          </a:p>
        </p:txBody>
      </p:sp>
      <p:sp>
        <p:nvSpPr>
          <p:cNvPr id="15258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06D569-39E5-4429-88B6-6A555F6D0326}" type="slidenum">
              <a:rPr lang="zh-TW" altLang="en-US" smtClean="0"/>
              <a:pPr fontAlgn="base">
                <a:spcBef>
                  <a:spcPct val="0"/>
                </a:spcBef>
                <a:spcAft>
                  <a:spcPct val="0"/>
                </a:spcAft>
                <a:defRPr/>
              </a:pPr>
              <a:t>64</a:t>
            </a:fld>
            <a:endParaRPr lang="zh-TW" altLang="en-US" smtClean="0"/>
          </a:p>
        </p:txBody>
      </p:sp>
    </p:spTree>
    <p:extLst>
      <p:ext uri="{BB962C8B-B14F-4D97-AF65-F5344CB8AC3E}">
        <p14:creationId xmlns:p14="http://schemas.microsoft.com/office/powerpoint/2010/main" val="36814062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353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smtClean="0"/>
              <a:t>裝置向協調者發出關聯請求</a:t>
            </a:r>
            <a:r>
              <a:rPr lang="en-US" altLang="zh-TW" b="1" i="1" dirty="0" smtClean="0">
                <a:solidFill>
                  <a:srgbClr val="0000FF"/>
                </a:solidFill>
                <a:latin typeface="Times New Roman" pitchFamily="18" charset="0"/>
                <a:cs typeface="Times New Roman" pitchFamily="18" charset="0"/>
              </a:rPr>
              <a:t>Association request</a:t>
            </a:r>
          </a:p>
          <a:p>
            <a:pPr eaLnBrk="1" hangingPunct="1">
              <a:spcBef>
                <a:spcPct val="0"/>
              </a:spcBef>
            </a:pPr>
            <a:r>
              <a:rPr lang="zh-TW" altLang="en-US" dirty="0" smtClean="0"/>
              <a:t>，而協調者回應關聯請求命令確認訊框 </a:t>
            </a:r>
            <a:r>
              <a:rPr lang="en-US" altLang="zh-TW" dirty="0" err="1" smtClean="0"/>
              <a:t>ack</a:t>
            </a:r>
            <a:r>
              <a:rPr lang="zh-TW" altLang="en-US" dirty="0" smtClean="0"/>
              <a:t>，假使裝置收到關聯請求回應命令確認訊框後</a:t>
            </a:r>
            <a:r>
              <a:rPr lang="en-US" altLang="zh-TW" dirty="0" err="1" smtClean="0"/>
              <a:t>ack</a:t>
            </a:r>
            <a:r>
              <a:rPr lang="zh-TW" altLang="en-US" dirty="0" smtClean="0"/>
              <a:t>，</a:t>
            </a:r>
            <a:r>
              <a:rPr lang="zh-TW" altLang="en-US" dirty="0" smtClean="0">
                <a:solidFill>
                  <a:srgbClr val="0000FF"/>
                </a:solidFill>
                <a:latin typeface="Times New Roman" pitchFamily="18" charset="0"/>
                <a:cs typeface="Times New Roman" pitchFamily="18" charset="0"/>
              </a:rPr>
              <a:t>裝置最多在</a:t>
            </a:r>
            <a:r>
              <a:rPr lang="en-US" altLang="zh-TW" i="1" dirty="0" err="1" smtClean="0">
                <a:solidFill>
                  <a:srgbClr val="0000FF"/>
                </a:solidFill>
                <a:latin typeface="Times New Roman" pitchFamily="18" charset="0"/>
                <a:cs typeface="Times New Roman" pitchFamily="18" charset="0"/>
              </a:rPr>
              <a:t>aResponseWaitTime</a:t>
            </a:r>
            <a:r>
              <a:rPr lang="zh-TW" altLang="en-US" dirty="0" smtClean="0">
                <a:solidFill>
                  <a:srgbClr val="0000FF"/>
                </a:solidFill>
                <a:latin typeface="Times New Roman" pitchFamily="18" charset="0"/>
                <a:cs typeface="Times New Roman" pitchFamily="18" charset="0"/>
              </a:rPr>
              <a:t>的時間</a:t>
            </a:r>
            <a:r>
              <a:rPr lang="en-US" altLang="zh-TW" dirty="0" smtClean="0">
                <a:solidFill>
                  <a:srgbClr val="0000FF"/>
                </a:solidFill>
                <a:latin typeface="Times New Roman" pitchFamily="18" charset="0"/>
                <a:cs typeface="Times New Roman" pitchFamily="18" charset="0"/>
              </a:rPr>
              <a:t>(</a:t>
            </a:r>
            <a:r>
              <a:rPr lang="zh-TW" altLang="en-US" dirty="0" smtClean="0">
                <a:solidFill>
                  <a:srgbClr val="0000FF"/>
                </a:solidFill>
                <a:latin typeface="Times New Roman" pitchFamily="18" charset="0"/>
                <a:cs typeface="Times New Roman" pitchFamily="18" charset="0"/>
              </a:rPr>
              <a:t>因為是競爭模式</a:t>
            </a:r>
            <a:r>
              <a:rPr lang="en-US" altLang="zh-TW" dirty="0" smtClean="0">
                <a:solidFill>
                  <a:srgbClr val="0000FF"/>
                </a:solidFill>
                <a:latin typeface="Times New Roman" pitchFamily="18" charset="0"/>
                <a:cs typeface="Times New Roman" pitchFamily="18" charset="0"/>
              </a:rPr>
              <a:t>)</a:t>
            </a:r>
          </a:p>
          <a:p>
            <a:pPr eaLnBrk="1" hangingPunct="1">
              <a:spcBef>
                <a:spcPct val="0"/>
              </a:spcBef>
            </a:pPr>
            <a:r>
              <a:rPr lang="zh-TW" altLang="en-US" dirty="0" smtClean="0">
                <a:solidFill>
                  <a:srgbClr val="0000FF"/>
                </a:solidFill>
                <a:latin typeface="Times New Roman" pitchFamily="18" charset="0"/>
                <a:cs typeface="Times New Roman" pitchFamily="18" charset="0"/>
              </a:rPr>
              <a:t>之後會嘗試向協調器要求關聯回應命令</a:t>
            </a:r>
            <a:r>
              <a:rPr lang="en-US" altLang="zh-TW" b="1" i="1" dirty="0" smtClean="0">
                <a:solidFill>
                  <a:srgbClr val="FF0000"/>
                </a:solidFill>
                <a:latin typeface="Times New Roman" pitchFamily="18" charset="0"/>
                <a:cs typeface="Times New Roman" pitchFamily="18" charset="0"/>
              </a:rPr>
              <a:t>Association response</a:t>
            </a:r>
          </a:p>
          <a:p>
            <a:pPr eaLnBrk="1" hangingPunct="1">
              <a:spcBef>
                <a:spcPct val="0"/>
              </a:spcBef>
            </a:pPr>
            <a:r>
              <a:rPr lang="zh-TW" altLang="en-US" dirty="0" smtClean="0">
                <a:solidFill>
                  <a:srgbClr val="0000FF"/>
                </a:solidFill>
                <a:latin typeface="Times New Roman" pitchFamily="18" charset="0"/>
                <a:cs typeface="Times New Roman" pitchFamily="18" charset="0"/>
              </a:rPr>
              <a:t>，如果裝置不能從協調器獲得關聯回應命令訊框</a:t>
            </a:r>
            <a:r>
              <a:rPr lang="en-US" altLang="zh-TW" b="1" i="1" dirty="0" smtClean="0">
                <a:solidFill>
                  <a:srgbClr val="FF0000"/>
                </a:solidFill>
                <a:latin typeface="Times New Roman" pitchFamily="18" charset="0"/>
                <a:cs typeface="Times New Roman" pitchFamily="18" charset="0"/>
              </a:rPr>
              <a:t>Association response</a:t>
            </a:r>
          </a:p>
          <a:p>
            <a:pPr eaLnBrk="1" hangingPunct="1">
              <a:spcBef>
                <a:spcPct val="0"/>
              </a:spcBef>
            </a:pPr>
            <a:r>
              <a:rPr lang="zh-TW" altLang="en-US" dirty="0" smtClean="0">
                <a:solidFill>
                  <a:srgbClr val="0000FF"/>
                </a:solidFill>
                <a:latin typeface="Times New Roman" pitchFamily="18" charset="0"/>
                <a:cs typeface="Times New Roman" pitchFamily="18" charset="0"/>
              </a:rPr>
              <a:t>，則關聯嘗試失敗。</a:t>
            </a:r>
            <a:endParaRPr lang="en-US" altLang="zh-TW" dirty="0" smtClean="0">
              <a:solidFill>
                <a:srgbClr val="0000FF"/>
              </a:solidFill>
              <a:latin typeface="Times New Roman" pitchFamily="18" charset="0"/>
              <a:cs typeface="Times New Roman" pitchFamily="18" charset="0"/>
            </a:endParaRPr>
          </a:p>
          <a:p>
            <a:pPr eaLnBrk="1" hangingPunct="1">
              <a:spcBef>
                <a:spcPct val="0"/>
              </a:spcBef>
            </a:pPr>
            <a:endParaRPr lang="en-US" altLang="zh-TW" dirty="0" smtClean="0">
              <a:solidFill>
                <a:srgbClr val="0000FF"/>
              </a:solidFill>
              <a:latin typeface="Times New Roman" pitchFamily="18" charset="0"/>
              <a:cs typeface="Times New Roman" pitchFamily="18" charset="0"/>
            </a:endParaRPr>
          </a:p>
          <a:p>
            <a:pPr eaLnBrk="1" hangingPunct="1">
              <a:spcBef>
                <a:spcPct val="0"/>
              </a:spcBef>
            </a:pPr>
            <a:r>
              <a:rPr lang="zh-TW" altLang="en-US" dirty="0" smtClean="0">
                <a:solidFill>
                  <a:srgbClr val="0000FF"/>
                </a:solidFill>
                <a:latin typeface="Times New Roman" pitchFamily="18" charset="0"/>
                <a:cs typeface="Times New Roman" pitchFamily="18" charset="0"/>
              </a:rPr>
              <a:t>資料來源</a:t>
            </a:r>
            <a:r>
              <a:rPr lang="en-US" altLang="zh-TW" dirty="0" smtClean="0">
                <a:solidFill>
                  <a:srgbClr val="0000FF"/>
                </a:solidFill>
                <a:latin typeface="Times New Roman" pitchFamily="18" charset="0"/>
                <a:cs typeface="Times New Roman" pitchFamily="18" charset="0"/>
              </a:rPr>
              <a:t>http://standards.ieee.org/getieee802/download/802.15.4-2003.pdf (p80)</a:t>
            </a:r>
          </a:p>
          <a:p>
            <a:pPr eaLnBrk="1" hangingPunct="1">
              <a:spcBef>
                <a:spcPct val="0"/>
              </a:spcBef>
            </a:pPr>
            <a:r>
              <a:rPr lang="en-US" altLang="zh-TW" dirty="0" smtClean="0"/>
              <a:t>An unassociated device shall initiate the association procedure by sending an associate request command</a:t>
            </a:r>
          </a:p>
          <a:p>
            <a:pPr eaLnBrk="1" hangingPunct="1">
              <a:spcBef>
                <a:spcPct val="0"/>
              </a:spcBef>
            </a:pPr>
            <a:r>
              <a:rPr lang="en-US" altLang="zh-TW" dirty="0" smtClean="0"/>
              <a:t>(see 7.3.1.1) to the coordinator of an existing PAN. If the association request command is received correctly,</a:t>
            </a:r>
          </a:p>
          <a:p>
            <a:pPr eaLnBrk="1" hangingPunct="1">
              <a:spcBef>
                <a:spcPct val="0"/>
              </a:spcBef>
            </a:pPr>
            <a:r>
              <a:rPr lang="en-US" altLang="zh-TW" dirty="0" smtClean="0"/>
              <a:t>the coordinator shall send an acknowledgment frame, thus confirming receipt.</a:t>
            </a:r>
          </a:p>
          <a:p>
            <a:pPr eaLnBrk="1" hangingPunct="1">
              <a:spcBef>
                <a:spcPct val="0"/>
              </a:spcBef>
            </a:pPr>
            <a:r>
              <a:rPr lang="en-US" altLang="zh-TW" dirty="0" smtClean="0"/>
              <a:t>The acknowledgment to an association request command does not mean that the device has associated. The</a:t>
            </a:r>
          </a:p>
          <a:p>
            <a:pPr eaLnBrk="1" hangingPunct="1">
              <a:spcBef>
                <a:spcPct val="0"/>
              </a:spcBef>
            </a:pPr>
            <a:r>
              <a:rPr lang="en-US" altLang="zh-TW" dirty="0" smtClean="0"/>
              <a:t>coordinator needs time to determine whether the current resources available on the PAN are sufficient to</a:t>
            </a:r>
          </a:p>
          <a:p>
            <a:pPr eaLnBrk="1" hangingPunct="1">
              <a:spcBef>
                <a:spcPct val="0"/>
              </a:spcBef>
            </a:pPr>
            <a:r>
              <a:rPr lang="en-US" altLang="zh-TW" dirty="0" smtClean="0"/>
              <a:t>allow another device to associate. The coordinator shall make this decision within  </a:t>
            </a:r>
            <a:r>
              <a:rPr lang="en-US" altLang="zh-TW" dirty="0" err="1" smtClean="0"/>
              <a:t>aResponseWaitTime</a:t>
            </a:r>
            <a:endParaRPr lang="en-US" altLang="zh-TW" dirty="0" smtClean="0"/>
          </a:p>
          <a:p>
            <a:pPr eaLnBrk="1" hangingPunct="1">
              <a:spcBef>
                <a:spcPct val="0"/>
              </a:spcBef>
            </a:pPr>
            <a:r>
              <a:rPr lang="en-US" altLang="zh-TW" dirty="0" smtClean="0"/>
              <a:t>symbols. If the coordinator finds that the device was previously associated on its PAN, all previously</a:t>
            </a:r>
          </a:p>
          <a:p>
            <a:pPr eaLnBrk="1" hangingPunct="1">
              <a:spcBef>
                <a:spcPct val="0"/>
              </a:spcBef>
            </a:pPr>
            <a:r>
              <a:rPr lang="en-US" altLang="zh-TW" dirty="0" smtClean="0"/>
              <a:t>obtained device-specific information shall be removed. If sufficient resources are available, the coordinator</a:t>
            </a:r>
          </a:p>
          <a:p>
            <a:pPr eaLnBrk="1" hangingPunct="1">
              <a:spcBef>
                <a:spcPct val="0"/>
              </a:spcBef>
            </a:pPr>
            <a:r>
              <a:rPr lang="en-US" altLang="zh-TW" dirty="0" smtClean="0"/>
              <a:t>shall allocate a short address to the device and generate an association response command (see 7.3.1.2)</a:t>
            </a:r>
          </a:p>
          <a:p>
            <a:pPr eaLnBrk="1" hangingPunct="1">
              <a:spcBef>
                <a:spcPct val="0"/>
              </a:spcBef>
            </a:pPr>
            <a:r>
              <a:rPr lang="en-US" altLang="zh-TW" dirty="0" smtClean="0"/>
              <a:t>containing the new address and a status indicating a successful association</a:t>
            </a:r>
            <a:endParaRPr lang="zh-TW" altLang="en-US" dirty="0" smtClean="0"/>
          </a:p>
        </p:txBody>
      </p:sp>
      <p:sp>
        <p:nvSpPr>
          <p:cNvPr id="15360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59A886-E08D-4D1C-B43A-CD3002691F65}" type="slidenum">
              <a:rPr lang="zh-TW" altLang="en-US" smtClean="0"/>
              <a:pPr fontAlgn="base">
                <a:spcBef>
                  <a:spcPct val="0"/>
                </a:spcBef>
                <a:spcAft>
                  <a:spcPct val="0"/>
                </a:spcAft>
                <a:defRPr/>
              </a:pPr>
              <a:t>65</a:t>
            </a:fld>
            <a:endParaRPr lang="zh-TW" altLang="en-US" smtClean="0"/>
          </a:p>
        </p:txBody>
      </p:sp>
    </p:spTree>
    <p:extLst>
      <p:ext uri="{BB962C8B-B14F-4D97-AF65-F5344CB8AC3E}">
        <p14:creationId xmlns:p14="http://schemas.microsoft.com/office/powerpoint/2010/main" val="22456144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6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smtClean="0"/>
              <a:t>而協調者回應關聯請求命令在</a:t>
            </a:r>
            <a:r>
              <a:rPr lang="en-US" altLang="zh-TW" smtClean="0"/>
              <a:t>beacon frames </a:t>
            </a:r>
            <a:r>
              <a:rPr lang="zh-TW" altLang="en-US" smtClean="0"/>
              <a:t>通過</a:t>
            </a:r>
            <a:r>
              <a:rPr lang="en-US" altLang="zh-TW" smtClean="0"/>
              <a:t>devices</a:t>
            </a:r>
            <a:r>
              <a:rPr lang="zh-TW" altLang="en-US" smtClean="0"/>
              <a:t>長位址</a:t>
            </a:r>
            <a:endParaRPr lang="en-US" altLang="zh-TW" smtClean="0"/>
          </a:p>
          <a:p>
            <a:pPr eaLnBrk="1" hangingPunct="1">
              <a:spcBef>
                <a:spcPct val="0"/>
              </a:spcBef>
            </a:pPr>
            <a:endParaRPr lang="en-US" altLang="zh-TW" smtClean="0"/>
          </a:p>
          <a:p>
            <a:pPr eaLnBrk="1" hangingPunct="1">
              <a:spcBef>
                <a:spcPct val="0"/>
              </a:spcBef>
            </a:pPr>
            <a:r>
              <a:rPr lang="zh-TW" altLang="zh-TW" smtClean="0"/>
              <a:t>關聯到一個</a:t>
            </a:r>
            <a:r>
              <a:rPr lang="zh-TW" altLang="en-US" smtClean="0"/>
              <a:t>協調者</a:t>
            </a:r>
            <a:r>
              <a:rPr lang="zh-TW" altLang="zh-TW" smtClean="0"/>
              <a:t>後，設備將被分配一個 16位的短</a:t>
            </a:r>
            <a:r>
              <a:rPr lang="zh-TW" altLang="en-US" smtClean="0"/>
              <a:t>位</a:t>
            </a:r>
            <a:r>
              <a:rPr lang="zh-TW" altLang="zh-TW" smtClean="0"/>
              <a:t>址</a:t>
            </a:r>
            <a:endParaRPr lang="en-US" altLang="zh-TW" smtClean="0"/>
          </a:p>
          <a:p>
            <a:pPr eaLnBrk="1" hangingPunct="1">
              <a:spcBef>
                <a:spcPct val="0"/>
              </a:spcBef>
            </a:pPr>
            <a:endParaRPr lang="zh-TW" altLang="en-US" smtClean="0"/>
          </a:p>
        </p:txBody>
      </p:sp>
      <p:sp>
        <p:nvSpPr>
          <p:cNvPr id="15360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4B615D-ADB1-4C86-B614-5F693E0246B7}" type="slidenum">
              <a:rPr lang="zh-TW" altLang="en-US" smtClean="0"/>
              <a:pPr fontAlgn="base">
                <a:spcBef>
                  <a:spcPct val="0"/>
                </a:spcBef>
                <a:spcAft>
                  <a:spcPct val="0"/>
                </a:spcAft>
                <a:defRPr/>
              </a:pPr>
              <a:t>66</a:t>
            </a:fld>
            <a:endParaRPr lang="zh-TW" altLang="en-US" smtClean="0"/>
          </a:p>
        </p:txBody>
      </p:sp>
    </p:spTree>
    <p:extLst>
      <p:ext uri="{BB962C8B-B14F-4D97-AF65-F5344CB8AC3E}">
        <p14:creationId xmlns:p14="http://schemas.microsoft.com/office/powerpoint/2010/main" val="9068559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支持</a:t>
            </a:r>
            <a:r>
              <a:rPr lang="en-US" altLang="zh-TW" dirty="0" smtClean="0"/>
              <a:t>ZigBee</a:t>
            </a:r>
            <a:r>
              <a:rPr lang="zh-TW" altLang="en-US" dirty="0" smtClean="0"/>
              <a:t>範圍內的所有目標環境和應用程序：</a:t>
            </a:r>
          </a:p>
          <a:p>
            <a:r>
              <a:rPr lang="zh-TW" altLang="en-US" dirty="0" smtClean="0"/>
              <a:t>            </a:t>
            </a:r>
            <a:r>
              <a:rPr lang="en-US" altLang="zh-TW" dirty="0" smtClean="0"/>
              <a:t>- </a:t>
            </a:r>
            <a:r>
              <a:rPr lang="zh-TW" altLang="en-US" dirty="0" smtClean="0"/>
              <a:t>確保設備在使用可用帶寬方面高效</a:t>
            </a:r>
          </a:p>
          <a:p>
            <a:r>
              <a:rPr lang="en-US" altLang="zh-TW" dirty="0" smtClean="0"/>
              <a:t>.</a:t>
            </a:r>
            <a:r>
              <a:rPr lang="zh-TW" altLang="en-US" dirty="0" smtClean="0"/>
              <a:t>為無線網絡設備提供平台和實施：</a:t>
            </a:r>
          </a:p>
          <a:p>
            <a:r>
              <a:rPr lang="zh-TW" altLang="en-US" dirty="0" smtClean="0"/>
              <a:t>            </a:t>
            </a:r>
            <a:r>
              <a:rPr lang="en-US" altLang="zh-TW" dirty="0" smtClean="0"/>
              <a:t>- </a:t>
            </a:r>
            <a:r>
              <a:rPr lang="zh-TW" altLang="en-US" dirty="0" smtClean="0"/>
              <a:t>易於設計和開發</a:t>
            </a:r>
            <a:r>
              <a:rPr lang="en-US" altLang="zh-TW" dirty="0" smtClean="0"/>
              <a:t>ZigBee</a:t>
            </a:r>
            <a:r>
              <a:rPr lang="zh-TW" altLang="en-US" dirty="0" smtClean="0"/>
              <a:t>設備</a:t>
            </a:r>
          </a:p>
          <a:p>
            <a:r>
              <a:rPr lang="zh-TW" altLang="en-US" dirty="0" smtClean="0"/>
              <a:t>            </a:t>
            </a:r>
            <a:r>
              <a:rPr lang="en-US" altLang="zh-TW" dirty="0" smtClean="0"/>
              <a:t>- </a:t>
            </a:r>
            <a:r>
              <a:rPr lang="zh-TW" altLang="en-US" dirty="0" smtClean="0"/>
              <a:t>降低當今建設無線解決方案的成本</a:t>
            </a:r>
          </a:p>
          <a:p>
            <a:r>
              <a:rPr lang="en-US" altLang="zh-TW" dirty="0" smtClean="0"/>
              <a:t>.</a:t>
            </a:r>
            <a:r>
              <a:rPr lang="zh-TW" altLang="en-US" dirty="0" smtClean="0"/>
              <a:t>通過定義應用程序配置文件確保互操作性</a:t>
            </a:r>
          </a:p>
          <a:p>
            <a:r>
              <a:rPr lang="zh-TW" altLang="en-US" dirty="0" smtClean="0"/>
              <a:t>            </a:t>
            </a:r>
            <a:r>
              <a:rPr lang="en-US" altLang="zh-TW" dirty="0" smtClean="0"/>
              <a:t>- </a:t>
            </a:r>
            <a:r>
              <a:rPr lang="zh-TW" altLang="en-US" dirty="0" smtClean="0"/>
              <a:t>根據製造商的需要啟用開箱即用的可互操作設備</a:t>
            </a:r>
          </a:p>
          <a:p>
            <a:r>
              <a:rPr lang="en-US" altLang="zh-TW" dirty="0" smtClean="0"/>
              <a:t>.</a:t>
            </a:r>
            <a:r>
              <a:rPr lang="zh-TW" altLang="en-US" dirty="0" smtClean="0"/>
              <a:t>定義</a:t>
            </a:r>
            <a:r>
              <a:rPr lang="en-US" altLang="zh-TW" dirty="0" smtClean="0"/>
              <a:t>ZigBee</a:t>
            </a:r>
            <a:r>
              <a:rPr lang="zh-TW" altLang="en-US" dirty="0" smtClean="0"/>
              <a:t>網絡和堆層模型</a:t>
            </a:r>
          </a:p>
          <a:p>
            <a:r>
              <a:rPr lang="zh-TW" altLang="en-US" dirty="0" smtClean="0"/>
              <a:t>            </a:t>
            </a:r>
            <a:r>
              <a:rPr lang="en-US" altLang="zh-TW" dirty="0" smtClean="0"/>
              <a:t>- </a:t>
            </a:r>
            <a:r>
              <a:rPr lang="zh-TW" altLang="en-US" dirty="0" smtClean="0"/>
              <a:t>定義</a:t>
            </a:r>
            <a:r>
              <a:rPr lang="en-US" altLang="zh-TW" dirty="0" smtClean="0"/>
              <a:t>ZigBee</a:t>
            </a:r>
            <a:r>
              <a:rPr lang="zh-TW" altLang="en-US" dirty="0" smtClean="0"/>
              <a:t>設備類型和核心功能</a:t>
            </a:r>
          </a:p>
          <a:p>
            <a:r>
              <a:rPr lang="zh-TW" altLang="en-US" dirty="0" smtClean="0"/>
              <a:t>            </a:t>
            </a:r>
            <a:r>
              <a:rPr lang="en-US" altLang="zh-TW" dirty="0" smtClean="0"/>
              <a:t>- </a:t>
            </a:r>
            <a:r>
              <a:rPr lang="zh-TW" altLang="en-US" dirty="0" smtClean="0"/>
              <a:t>使用其接口和服務定義層和模塊</a:t>
            </a:r>
          </a:p>
          <a:p>
            <a:r>
              <a:rPr lang="en-US" altLang="zh-TW" dirty="0" smtClean="0"/>
              <a:t>.</a:t>
            </a:r>
            <a:r>
              <a:rPr lang="zh-TW" altLang="en-US" dirty="0" smtClean="0"/>
              <a:t>提供框架以允許分離對</a:t>
            </a:r>
            <a:r>
              <a:rPr lang="en-US" altLang="zh-TW" dirty="0" smtClean="0"/>
              <a:t>ZigBee</a:t>
            </a:r>
            <a:r>
              <a:rPr lang="zh-TW" altLang="en-US" dirty="0" smtClean="0"/>
              <a:t>設備的規範，設計和實現的關注</a:t>
            </a:r>
          </a:p>
          <a:p>
            <a:r>
              <a:rPr lang="zh-TW" altLang="en-US" dirty="0" smtClean="0"/>
              <a:t>            </a:t>
            </a:r>
            <a:r>
              <a:rPr lang="en-US" altLang="zh-TW" dirty="0" smtClean="0"/>
              <a:t>- </a:t>
            </a:r>
            <a:r>
              <a:rPr lang="zh-TW" altLang="en-US" dirty="0" smtClean="0"/>
              <a:t>幫助創建和協調在</a:t>
            </a:r>
            <a:r>
              <a:rPr lang="en-US" altLang="zh-TW" dirty="0" smtClean="0"/>
              <a:t>ZigBee</a:t>
            </a:r>
            <a:r>
              <a:rPr lang="zh-TW" altLang="en-US" dirty="0" smtClean="0"/>
              <a:t>中術語的一致使用</a:t>
            </a:r>
          </a:p>
          <a:p>
            <a:r>
              <a:rPr lang="en-US" altLang="zh-TW" dirty="0" smtClean="0"/>
              <a:t>.</a:t>
            </a:r>
            <a:r>
              <a:rPr lang="zh-TW" altLang="en-US" dirty="0" smtClean="0"/>
              <a:t>允許未來擴展</a:t>
            </a:r>
            <a:r>
              <a:rPr lang="en-US" altLang="zh-TW" dirty="0" smtClean="0"/>
              <a:t>ZigBee</a:t>
            </a:r>
          </a:p>
          <a:p>
            <a:r>
              <a:rPr lang="en-US" altLang="zh-TW" dirty="0" smtClean="0"/>
              <a:t>            - </a:t>
            </a:r>
            <a:r>
              <a:rPr lang="zh-TW" altLang="en-US" dirty="0" smtClean="0"/>
              <a:t>啟用基本</a:t>
            </a:r>
            <a:r>
              <a:rPr lang="en-US" altLang="zh-TW" dirty="0" smtClean="0"/>
              <a:t>ZigBee</a:t>
            </a:r>
            <a:r>
              <a:rPr lang="zh-TW" altLang="en-US" dirty="0" smtClean="0"/>
              <a:t>平台的擴展以及</a:t>
            </a:r>
            <a:r>
              <a:rPr lang="en-US" altLang="zh-TW" dirty="0" smtClean="0"/>
              <a:t>ZigBee</a:t>
            </a:r>
            <a:r>
              <a:rPr lang="zh-TW" altLang="en-US" dirty="0" smtClean="0"/>
              <a:t>應用程序配置文件</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67</a:t>
            </a:fld>
            <a:endParaRPr lang="zh-TW" altLang="en-US"/>
          </a:p>
        </p:txBody>
      </p:sp>
    </p:spTree>
    <p:extLst>
      <p:ext uri="{BB962C8B-B14F-4D97-AF65-F5344CB8AC3E}">
        <p14:creationId xmlns:p14="http://schemas.microsoft.com/office/powerpoint/2010/main" val="28705311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支持</a:t>
            </a:r>
            <a:r>
              <a:rPr lang="en-US" altLang="zh-TW" dirty="0" smtClean="0"/>
              <a:t>ZigBee</a:t>
            </a:r>
            <a:r>
              <a:rPr lang="zh-TW" altLang="en-US" dirty="0" smtClean="0"/>
              <a:t>範圍內的所有目標環境和應用程序：</a:t>
            </a:r>
          </a:p>
          <a:p>
            <a:r>
              <a:rPr lang="zh-TW" altLang="en-US" dirty="0" smtClean="0"/>
              <a:t>            </a:t>
            </a:r>
            <a:r>
              <a:rPr lang="en-US" altLang="zh-TW" dirty="0" smtClean="0"/>
              <a:t>- </a:t>
            </a:r>
            <a:r>
              <a:rPr lang="zh-TW" altLang="en-US" dirty="0" smtClean="0"/>
              <a:t>確保設備在使用可用帶寬方面高效</a:t>
            </a:r>
          </a:p>
          <a:p>
            <a:r>
              <a:rPr lang="en-US" altLang="zh-TW" dirty="0" smtClean="0"/>
              <a:t>.</a:t>
            </a:r>
            <a:r>
              <a:rPr lang="zh-TW" altLang="en-US" dirty="0" smtClean="0"/>
              <a:t>為無線網絡設備提供平台和實施：</a:t>
            </a:r>
          </a:p>
          <a:p>
            <a:r>
              <a:rPr lang="zh-TW" altLang="en-US" dirty="0" smtClean="0"/>
              <a:t>            </a:t>
            </a:r>
            <a:r>
              <a:rPr lang="en-US" altLang="zh-TW" dirty="0" smtClean="0"/>
              <a:t>- </a:t>
            </a:r>
            <a:r>
              <a:rPr lang="zh-TW" altLang="en-US" dirty="0" smtClean="0"/>
              <a:t>易於設計和開發</a:t>
            </a:r>
            <a:r>
              <a:rPr lang="en-US" altLang="zh-TW" dirty="0" smtClean="0"/>
              <a:t>ZigBee</a:t>
            </a:r>
            <a:r>
              <a:rPr lang="zh-TW" altLang="en-US" dirty="0" smtClean="0"/>
              <a:t>設備</a:t>
            </a:r>
          </a:p>
          <a:p>
            <a:r>
              <a:rPr lang="zh-TW" altLang="en-US" dirty="0" smtClean="0"/>
              <a:t>            </a:t>
            </a:r>
            <a:r>
              <a:rPr lang="en-US" altLang="zh-TW" dirty="0" smtClean="0"/>
              <a:t>- </a:t>
            </a:r>
            <a:r>
              <a:rPr lang="zh-TW" altLang="en-US" dirty="0" smtClean="0"/>
              <a:t>降低當今建設無線解決方案的成本</a:t>
            </a:r>
          </a:p>
          <a:p>
            <a:r>
              <a:rPr lang="en-US" altLang="zh-TW" dirty="0" smtClean="0"/>
              <a:t>.</a:t>
            </a:r>
            <a:r>
              <a:rPr lang="zh-TW" altLang="en-US" dirty="0" smtClean="0"/>
              <a:t>通過定義應用程序配置文件確保互操作性</a:t>
            </a:r>
          </a:p>
          <a:p>
            <a:r>
              <a:rPr lang="zh-TW" altLang="en-US" dirty="0" smtClean="0"/>
              <a:t>            </a:t>
            </a:r>
            <a:r>
              <a:rPr lang="en-US" altLang="zh-TW" dirty="0" smtClean="0"/>
              <a:t>- </a:t>
            </a:r>
            <a:r>
              <a:rPr lang="zh-TW" altLang="en-US" dirty="0" smtClean="0"/>
              <a:t>根據製造商的需要啟用開箱即用的可互操作設備</a:t>
            </a:r>
          </a:p>
          <a:p>
            <a:r>
              <a:rPr lang="en-US" altLang="zh-TW" dirty="0" smtClean="0"/>
              <a:t>.</a:t>
            </a:r>
            <a:r>
              <a:rPr lang="zh-TW" altLang="en-US" dirty="0" smtClean="0"/>
              <a:t>定義</a:t>
            </a:r>
            <a:r>
              <a:rPr lang="en-US" altLang="zh-TW" dirty="0" smtClean="0"/>
              <a:t>ZigBee</a:t>
            </a:r>
            <a:r>
              <a:rPr lang="zh-TW" altLang="en-US" dirty="0" smtClean="0"/>
              <a:t>網絡和堆層模型</a:t>
            </a:r>
          </a:p>
          <a:p>
            <a:r>
              <a:rPr lang="zh-TW" altLang="en-US" dirty="0" smtClean="0"/>
              <a:t>            </a:t>
            </a:r>
            <a:r>
              <a:rPr lang="en-US" altLang="zh-TW" dirty="0" smtClean="0"/>
              <a:t>- </a:t>
            </a:r>
            <a:r>
              <a:rPr lang="zh-TW" altLang="en-US" dirty="0" smtClean="0"/>
              <a:t>定義</a:t>
            </a:r>
            <a:r>
              <a:rPr lang="en-US" altLang="zh-TW" dirty="0" smtClean="0"/>
              <a:t>ZigBee</a:t>
            </a:r>
            <a:r>
              <a:rPr lang="zh-TW" altLang="en-US" dirty="0" smtClean="0"/>
              <a:t>設備類型和核心功能</a:t>
            </a:r>
          </a:p>
          <a:p>
            <a:r>
              <a:rPr lang="zh-TW" altLang="en-US" dirty="0" smtClean="0"/>
              <a:t>            </a:t>
            </a:r>
            <a:r>
              <a:rPr lang="en-US" altLang="zh-TW" dirty="0" smtClean="0"/>
              <a:t>- </a:t>
            </a:r>
            <a:r>
              <a:rPr lang="zh-TW" altLang="en-US" dirty="0" smtClean="0"/>
              <a:t>使用其接口和服務定義層和模塊</a:t>
            </a:r>
          </a:p>
          <a:p>
            <a:r>
              <a:rPr lang="en-US" altLang="zh-TW" dirty="0" smtClean="0"/>
              <a:t>.</a:t>
            </a:r>
            <a:r>
              <a:rPr lang="zh-TW" altLang="en-US" dirty="0" smtClean="0"/>
              <a:t>提供框架以允許分離對</a:t>
            </a:r>
            <a:r>
              <a:rPr lang="en-US" altLang="zh-TW" dirty="0" smtClean="0"/>
              <a:t>ZigBee</a:t>
            </a:r>
            <a:r>
              <a:rPr lang="zh-TW" altLang="en-US" dirty="0" smtClean="0"/>
              <a:t>設備的規範，設計和實現的關注</a:t>
            </a:r>
          </a:p>
          <a:p>
            <a:r>
              <a:rPr lang="zh-TW" altLang="en-US" dirty="0" smtClean="0"/>
              <a:t>            </a:t>
            </a:r>
            <a:r>
              <a:rPr lang="en-US" altLang="zh-TW" dirty="0" smtClean="0"/>
              <a:t>- </a:t>
            </a:r>
            <a:r>
              <a:rPr lang="zh-TW" altLang="en-US" dirty="0" smtClean="0"/>
              <a:t>幫助創建和協調在</a:t>
            </a:r>
            <a:r>
              <a:rPr lang="en-US" altLang="zh-TW" dirty="0" smtClean="0"/>
              <a:t>ZigBee</a:t>
            </a:r>
            <a:r>
              <a:rPr lang="zh-TW" altLang="en-US" dirty="0" smtClean="0"/>
              <a:t>中術語的一致使用</a:t>
            </a:r>
          </a:p>
          <a:p>
            <a:r>
              <a:rPr lang="en-US" altLang="zh-TW" dirty="0" smtClean="0"/>
              <a:t>.</a:t>
            </a:r>
            <a:r>
              <a:rPr lang="zh-TW" altLang="en-US" dirty="0" smtClean="0"/>
              <a:t>允許未來擴展</a:t>
            </a:r>
            <a:r>
              <a:rPr lang="en-US" altLang="zh-TW" dirty="0" smtClean="0"/>
              <a:t>ZigBee</a:t>
            </a:r>
          </a:p>
          <a:p>
            <a:r>
              <a:rPr lang="en-US" altLang="zh-TW" dirty="0" smtClean="0"/>
              <a:t>            - </a:t>
            </a:r>
            <a:r>
              <a:rPr lang="zh-TW" altLang="en-US" dirty="0" smtClean="0"/>
              <a:t>啟用基本</a:t>
            </a:r>
            <a:r>
              <a:rPr lang="en-US" altLang="zh-TW" dirty="0" smtClean="0"/>
              <a:t>ZigBee</a:t>
            </a:r>
            <a:r>
              <a:rPr lang="zh-TW" altLang="en-US" dirty="0" smtClean="0"/>
              <a:t>平台的擴展以及</a:t>
            </a:r>
            <a:r>
              <a:rPr lang="en-US" altLang="zh-TW" dirty="0" smtClean="0"/>
              <a:t>ZigBee</a:t>
            </a:r>
            <a:r>
              <a:rPr lang="zh-TW" altLang="en-US" dirty="0" smtClean="0"/>
              <a:t>應用程序配置文件</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68</a:t>
            </a:fld>
            <a:endParaRPr lang="zh-TW" altLang="en-US"/>
          </a:p>
        </p:txBody>
      </p:sp>
    </p:spTree>
    <p:extLst>
      <p:ext uri="{BB962C8B-B14F-4D97-AF65-F5344CB8AC3E}">
        <p14:creationId xmlns:p14="http://schemas.microsoft.com/office/powerpoint/2010/main" val="14258576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網絡掃描：設備在其通信範圍內檢測活動信道的能力。 這個範圍通常在個人區域網絡中被稱為個人操作空間（</a:t>
            </a:r>
            <a:r>
              <a:rPr lang="en-US" altLang="zh-TW" dirty="0" smtClean="0"/>
              <a:t>POS</a:t>
            </a:r>
            <a:r>
              <a:rPr lang="zh-TW" altLang="en-US" dirty="0" smtClean="0"/>
              <a:t>）。</a:t>
            </a:r>
          </a:p>
          <a:p>
            <a:r>
              <a:rPr lang="en-US" altLang="zh-TW" dirty="0" smtClean="0"/>
              <a:t>.</a:t>
            </a:r>
            <a:r>
              <a:rPr lang="zh-TW" altLang="en-US" dirty="0" smtClean="0"/>
              <a:t>創建</a:t>
            </a:r>
            <a:r>
              <a:rPr lang="en-US" altLang="zh-TW" dirty="0" smtClean="0"/>
              <a:t>/</a:t>
            </a:r>
            <a:r>
              <a:rPr lang="zh-TW" altLang="en-US" dirty="0" smtClean="0"/>
              <a:t>加入</a:t>
            </a:r>
            <a:r>
              <a:rPr lang="en-US" altLang="zh-TW" dirty="0" smtClean="0"/>
              <a:t>PAN</a:t>
            </a:r>
            <a:r>
              <a:rPr lang="zh-TW" altLang="en-US" dirty="0" smtClean="0"/>
              <a:t>：在</a:t>
            </a:r>
            <a:r>
              <a:rPr lang="en-US" altLang="zh-TW" dirty="0" smtClean="0"/>
              <a:t>POS</a:t>
            </a:r>
            <a:r>
              <a:rPr lang="zh-TW" altLang="en-US" dirty="0" smtClean="0"/>
              <a:t>中未使用的通道上形成網絡的能力。 在</a:t>
            </a:r>
            <a:r>
              <a:rPr lang="en-US" altLang="zh-TW" dirty="0" smtClean="0"/>
              <a:t>ZigBee</a:t>
            </a:r>
            <a:r>
              <a:rPr lang="zh-TW" altLang="en-US" dirty="0" smtClean="0"/>
              <a:t>的情況下，網絡是</a:t>
            </a:r>
            <a:r>
              <a:rPr lang="en-US" altLang="zh-TW" dirty="0" smtClean="0"/>
              <a:t>PAN</a:t>
            </a:r>
            <a:r>
              <a:rPr lang="zh-TW" altLang="en-US" dirty="0" smtClean="0"/>
              <a:t>。 加入是指加入</a:t>
            </a:r>
            <a:r>
              <a:rPr lang="en-US" altLang="zh-TW" dirty="0" smtClean="0"/>
              <a:t>POS</a:t>
            </a:r>
            <a:r>
              <a:rPr lang="zh-TW" altLang="en-US" dirty="0" smtClean="0"/>
              <a:t>內的網絡的能力。</a:t>
            </a:r>
          </a:p>
          <a:p>
            <a:r>
              <a:rPr lang="en-US" altLang="zh-TW" dirty="0" smtClean="0"/>
              <a:t>.</a:t>
            </a:r>
            <a:r>
              <a:rPr lang="zh-TW" altLang="en-US" dirty="0" smtClean="0"/>
              <a:t>設備發現：識別</a:t>
            </a:r>
            <a:r>
              <a:rPr lang="en-US" altLang="zh-TW" dirty="0" smtClean="0"/>
              <a:t>PAN</a:t>
            </a:r>
            <a:r>
              <a:rPr lang="zh-TW" altLang="en-US" dirty="0" smtClean="0"/>
              <a:t>中活動信道上的設備的能力。</a:t>
            </a:r>
          </a:p>
          <a:p>
            <a:r>
              <a:rPr lang="en-US" altLang="zh-TW" dirty="0" smtClean="0"/>
              <a:t>.</a:t>
            </a:r>
            <a:r>
              <a:rPr lang="zh-TW" altLang="en-US" dirty="0" smtClean="0"/>
              <a:t>服務發現：確定網絡中的設備上支持哪些功能或服務的能力。</a:t>
            </a:r>
          </a:p>
          <a:p>
            <a:r>
              <a:rPr lang="en-US" altLang="zh-TW" dirty="0" smtClean="0"/>
              <a:t>.</a:t>
            </a:r>
            <a:r>
              <a:rPr lang="zh-TW" altLang="en-US" dirty="0" smtClean="0"/>
              <a:t>綁定：在應用程序級別與網絡中的其他設備通信的能力。</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69</a:t>
            </a:fld>
            <a:endParaRPr lang="zh-TW" altLang="en-US"/>
          </a:p>
        </p:txBody>
      </p:sp>
    </p:spTree>
    <p:extLst>
      <p:ext uri="{BB962C8B-B14F-4D97-AF65-F5344CB8AC3E}">
        <p14:creationId xmlns:p14="http://schemas.microsoft.com/office/powerpoint/2010/main" val="3967933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353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smtClean="0"/>
              <a:t>裝置向協調者發出關聯請求</a:t>
            </a:r>
            <a:r>
              <a:rPr lang="en-US" altLang="zh-TW" b="1" i="1" dirty="0" smtClean="0">
                <a:solidFill>
                  <a:srgbClr val="0000FF"/>
                </a:solidFill>
                <a:latin typeface="Times New Roman" pitchFamily="18" charset="0"/>
                <a:cs typeface="Times New Roman" pitchFamily="18" charset="0"/>
              </a:rPr>
              <a:t>Association request</a:t>
            </a:r>
          </a:p>
          <a:p>
            <a:pPr eaLnBrk="1" hangingPunct="1">
              <a:spcBef>
                <a:spcPct val="0"/>
              </a:spcBef>
            </a:pPr>
            <a:r>
              <a:rPr lang="zh-TW" altLang="en-US" dirty="0" smtClean="0"/>
              <a:t>，而協調者回應關聯請求命令確認訊框 </a:t>
            </a:r>
            <a:r>
              <a:rPr lang="en-US" altLang="zh-TW" dirty="0" err="1" smtClean="0"/>
              <a:t>ack</a:t>
            </a:r>
            <a:r>
              <a:rPr lang="zh-TW" altLang="en-US" dirty="0" smtClean="0"/>
              <a:t>，假使裝置收到關聯請求回應命令確認訊框後</a:t>
            </a:r>
            <a:r>
              <a:rPr lang="en-US" altLang="zh-TW" dirty="0" err="1" smtClean="0"/>
              <a:t>ack</a:t>
            </a:r>
            <a:r>
              <a:rPr lang="zh-TW" altLang="en-US" dirty="0" smtClean="0"/>
              <a:t>，</a:t>
            </a:r>
            <a:r>
              <a:rPr lang="zh-TW" altLang="en-US" dirty="0" smtClean="0">
                <a:solidFill>
                  <a:srgbClr val="0000FF"/>
                </a:solidFill>
                <a:latin typeface="Times New Roman" pitchFamily="18" charset="0"/>
                <a:cs typeface="Times New Roman" pitchFamily="18" charset="0"/>
              </a:rPr>
              <a:t>裝置最多在</a:t>
            </a:r>
            <a:r>
              <a:rPr lang="en-US" altLang="zh-TW" i="1" dirty="0" err="1" smtClean="0">
                <a:solidFill>
                  <a:srgbClr val="0000FF"/>
                </a:solidFill>
                <a:latin typeface="Times New Roman" pitchFamily="18" charset="0"/>
                <a:cs typeface="Times New Roman" pitchFamily="18" charset="0"/>
              </a:rPr>
              <a:t>aResponseWaitTime</a:t>
            </a:r>
            <a:r>
              <a:rPr lang="zh-TW" altLang="en-US" dirty="0" smtClean="0">
                <a:solidFill>
                  <a:srgbClr val="0000FF"/>
                </a:solidFill>
                <a:latin typeface="Times New Roman" pitchFamily="18" charset="0"/>
                <a:cs typeface="Times New Roman" pitchFamily="18" charset="0"/>
              </a:rPr>
              <a:t>的時間</a:t>
            </a:r>
            <a:r>
              <a:rPr lang="en-US" altLang="zh-TW" dirty="0" smtClean="0">
                <a:solidFill>
                  <a:srgbClr val="0000FF"/>
                </a:solidFill>
                <a:latin typeface="Times New Roman" pitchFamily="18" charset="0"/>
                <a:cs typeface="Times New Roman" pitchFamily="18" charset="0"/>
              </a:rPr>
              <a:t>(</a:t>
            </a:r>
            <a:r>
              <a:rPr lang="zh-TW" altLang="en-US" dirty="0" smtClean="0">
                <a:solidFill>
                  <a:srgbClr val="0000FF"/>
                </a:solidFill>
                <a:latin typeface="Times New Roman" pitchFamily="18" charset="0"/>
                <a:cs typeface="Times New Roman" pitchFamily="18" charset="0"/>
              </a:rPr>
              <a:t>因為是競爭模式</a:t>
            </a:r>
            <a:r>
              <a:rPr lang="en-US" altLang="zh-TW" dirty="0" smtClean="0">
                <a:solidFill>
                  <a:srgbClr val="0000FF"/>
                </a:solidFill>
                <a:latin typeface="Times New Roman" pitchFamily="18" charset="0"/>
                <a:cs typeface="Times New Roman" pitchFamily="18" charset="0"/>
              </a:rPr>
              <a:t>)</a:t>
            </a:r>
          </a:p>
          <a:p>
            <a:pPr eaLnBrk="1" hangingPunct="1">
              <a:spcBef>
                <a:spcPct val="0"/>
              </a:spcBef>
            </a:pPr>
            <a:r>
              <a:rPr lang="zh-TW" altLang="en-US" dirty="0" smtClean="0">
                <a:solidFill>
                  <a:srgbClr val="0000FF"/>
                </a:solidFill>
                <a:latin typeface="Times New Roman" pitchFamily="18" charset="0"/>
                <a:cs typeface="Times New Roman" pitchFamily="18" charset="0"/>
              </a:rPr>
              <a:t>之後會嘗試向協調器要求關聯回應命令</a:t>
            </a:r>
            <a:r>
              <a:rPr lang="en-US" altLang="zh-TW" b="1" i="1" dirty="0" smtClean="0">
                <a:solidFill>
                  <a:srgbClr val="FF0000"/>
                </a:solidFill>
                <a:latin typeface="Times New Roman" pitchFamily="18" charset="0"/>
                <a:cs typeface="Times New Roman" pitchFamily="18" charset="0"/>
              </a:rPr>
              <a:t>Association response</a:t>
            </a:r>
          </a:p>
          <a:p>
            <a:pPr eaLnBrk="1" hangingPunct="1">
              <a:spcBef>
                <a:spcPct val="0"/>
              </a:spcBef>
            </a:pPr>
            <a:r>
              <a:rPr lang="zh-TW" altLang="en-US" dirty="0" smtClean="0">
                <a:solidFill>
                  <a:srgbClr val="0000FF"/>
                </a:solidFill>
                <a:latin typeface="Times New Roman" pitchFamily="18" charset="0"/>
                <a:cs typeface="Times New Roman" pitchFamily="18" charset="0"/>
              </a:rPr>
              <a:t>，如果裝置不能從協調器獲得關聯回應命令訊框</a:t>
            </a:r>
            <a:r>
              <a:rPr lang="en-US" altLang="zh-TW" b="1" i="1" dirty="0" smtClean="0">
                <a:solidFill>
                  <a:srgbClr val="FF0000"/>
                </a:solidFill>
                <a:latin typeface="Times New Roman" pitchFamily="18" charset="0"/>
                <a:cs typeface="Times New Roman" pitchFamily="18" charset="0"/>
              </a:rPr>
              <a:t>Association response</a:t>
            </a:r>
          </a:p>
          <a:p>
            <a:pPr eaLnBrk="1" hangingPunct="1">
              <a:spcBef>
                <a:spcPct val="0"/>
              </a:spcBef>
            </a:pPr>
            <a:r>
              <a:rPr lang="zh-TW" altLang="en-US" dirty="0" smtClean="0">
                <a:solidFill>
                  <a:srgbClr val="0000FF"/>
                </a:solidFill>
                <a:latin typeface="Times New Roman" pitchFamily="18" charset="0"/>
                <a:cs typeface="Times New Roman" pitchFamily="18" charset="0"/>
              </a:rPr>
              <a:t>，則關聯嘗試失敗。</a:t>
            </a:r>
            <a:endParaRPr lang="en-US" altLang="zh-TW" dirty="0" smtClean="0">
              <a:solidFill>
                <a:srgbClr val="0000FF"/>
              </a:solidFill>
              <a:latin typeface="Times New Roman" pitchFamily="18" charset="0"/>
              <a:cs typeface="Times New Roman" pitchFamily="18" charset="0"/>
            </a:endParaRPr>
          </a:p>
          <a:p>
            <a:pPr eaLnBrk="1" hangingPunct="1">
              <a:spcBef>
                <a:spcPct val="0"/>
              </a:spcBef>
            </a:pPr>
            <a:endParaRPr lang="en-US" altLang="zh-TW" dirty="0" smtClean="0">
              <a:solidFill>
                <a:srgbClr val="0000FF"/>
              </a:solidFill>
              <a:latin typeface="Times New Roman" pitchFamily="18" charset="0"/>
              <a:cs typeface="Times New Roman" pitchFamily="18" charset="0"/>
            </a:endParaRPr>
          </a:p>
          <a:p>
            <a:pPr eaLnBrk="1" hangingPunct="1">
              <a:spcBef>
                <a:spcPct val="0"/>
              </a:spcBef>
            </a:pPr>
            <a:r>
              <a:rPr lang="zh-TW" altLang="en-US" dirty="0" smtClean="0">
                <a:solidFill>
                  <a:srgbClr val="0000FF"/>
                </a:solidFill>
                <a:latin typeface="Times New Roman" pitchFamily="18" charset="0"/>
                <a:cs typeface="Times New Roman" pitchFamily="18" charset="0"/>
              </a:rPr>
              <a:t>資料來源</a:t>
            </a:r>
            <a:r>
              <a:rPr lang="en-US" altLang="zh-TW" dirty="0" smtClean="0">
                <a:solidFill>
                  <a:srgbClr val="0000FF"/>
                </a:solidFill>
                <a:latin typeface="Times New Roman" pitchFamily="18" charset="0"/>
                <a:cs typeface="Times New Roman" pitchFamily="18" charset="0"/>
              </a:rPr>
              <a:t>http://standards.ieee.org/getieee802/download/802.15.4-2003.pdf (p80)</a:t>
            </a:r>
          </a:p>
          <a:p>
            <a:pPr eaLnBrk="1" hangingPunct="1">
              <a:spcBef>
                <a:spcPct val="0"/>
              </a:spcBef>
            </a:pPr>
            <a:r>
              <a:rPr lang="en-US" altLang="zh-TW" dirty="0" smtClean="0"/>
              <a:t>An unassociated device shall initiate the association procedure by sending an associate request command</a:t>
            </a:r>
          </a:p>
          <a:p>
            <a:pPr eaLnBrk="1" hangingPunct="1">
              <a:spcBef>
                <a:spcPct val="0"/>
              </a:spcBef>
            </a:pPr>
            <a:r>
              <a:rPr lang="en-US" altLang="zh-TW" dirty="0" smtClean="0"/>
              <a:t>(see 7.3.1.1) to the coordinator of an existing PAN. If the association request command is received correctly,</a:t>
            </a:r>
          </a:p>
          <a:p>
            <a:pPr eaLnBrk="1" hangingPunct="1">
              <a:spcBef>
                <a:spcPct val="0"/>
              </a:spcBef>
            </a:pPr>
            <a:r>
              <a:rPr lang="en-US" altLang="zh-TW" dirty="0" smtClean="0"/>
              <a:t>the coordinator shall send an acknowledgment frame, thus confirming receipt.</a:t>
            </a:r>
          </a:p>
          <a:p>
            <a:pPr eaLnBrk="1" hangingPunct="1">
              <a:spcBef>
                <a:spcPct val="0"/>
              </a:spcBef>
            </a:pPr>
            <a:r>
              <a:rPr lang="en-US" altLang="zh-TW" dirty="0" smtClean="0"/>
              <a:t>The acknowledgment to an association request command does not mean that the device has associated. The</a:t>
            </a:r>
          </a:p>
          <a:p>
            <a:pPr eaLnBrk="1" hangingPunct="1">
              <a:spcBef>
                <a:spcPct val="0"/>
              </a:spcBef>
            </a:pPr>
            <a:r>
              <a:rPr lang="en-US" altLang="zh-TW" dirty="0" smtClean="0"/>
              <a:t>coordinator needs time to determine whether the current resources available on the PAN are sufficient to</a:t>
            </a:r>
          </a:p>
          <a:p>
            <a:pPr eaLnBrk="1" hangingPunct="1">
              <a:spcBef>
                <a:spcPct val="0"/>
              </a:spcBef>
            </a:pPr>
            <a:r>
              <a:rPr lang="en-US" altLang="zh-TW" dirty="0" smtClean="0"/>
              <a:t>allow another device to associate. The coordinator shall make this decision within  </a:t>
            </a:r>
            <a:r>
              <a:rPr lang="en-US" altLang="zh-TW" dirty="0" err="1" smtClean="0"/>
              <a:t>aResponseWaitTime</a:t>
            </a:r>
            <a:endParaRPr lang="en-US" altLang="zh-TW" dirty="0" smtClean="0"/>
          </a:p>
          <a:p>
            <a:pPr eaLnBrk="1" hangingPunct="1">
              <a:spcBef>
                <a:spcPct val="0"/>
              </a:spcBef>
            </a:pPr>
            <a:r>
              <a:rPr lang="en-US" altLang="zh-TW" dirty="0" smtClean="0"/>
              <a:t>symbols. If the coordinator finds that the device was previously associated on its PAN, all previously</a:t>
            </a:r>
          </a:p>
          <a:p>
            <a:pPr eaLnBrk="1" hangingPunct="1">
              <a:spcBef>
                <a:spcPct val="0"/>
              </a:spcBef>
            </a:pPr>
            <a:r>
              <a:rPr lang="en-US" altLang="zh-TW" dirty="0" smtClean="0"/>
              <a:t>obtained device-specific information shall be removed. If sufficient resources are available, the coordinator</a:t>
            </a:r>
          </a:p>
          <a:p>
            <a:pPr eaLnBrk="1" hangingPunct="1">
              <a:spcBef>
                <a:spcPct val="0"/>
              </a:spcBef>
            </a:pPr>
            <a:r>
              <a:rPr lang="en-US" altLang="zh-TW" dirty="0" smtClean="0"/>
              <a:t>shall allocate a short address to the device and generate an association response command (see 7.3.1.2)</a:t>
            </a:r>
          </a:p>
          <a:p>
            <a:pPr eaLnBrk="1" hangingPunct="1">
              <a:spcBef>
                <a:spcPct val="0"/>
              </a:spcBef>
            </a:pPr>
            <a:r>
              <a:rPr lang="en-US" altLang="zh-TW" dirty="0" smtClean="0"/>
              <a:t>containing the new address and a status indicating a successful association</a:t>
            </a:r>
            <a:endParaRPr lang="zh-TW" altLang="en-US" dirty="0" smtClean="0"/>
          </a:p>
        </p:txBody>
      </p:sp>
      <p:sp>
        <p:nvSpPr>
          <p:cNvPr id="15360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59A886-E08D-4D1C-B43A-CD3002691F65}" type="slidenum">
              <a:rPr lang="zh-TW" altLang="en-US" smtClean="0"/>
              <a:pPr fontAlgn="base">
                <a:spcBef>
                  <a:spcPct val="0"/>
                </a:spcBef>
                <a:spcAft>
                  <a:spcPct val="0"/>
                </a:spcAft>
                <a:defRPr/>
              </a:pPr>
              <a:t>71</a:t>
            </a:fld>
            <a:endParaRPr lang="zh-TW" altLang="en-US" smtClean="0"/>
          </a:p>
        </p:txBody>
      </p:sp>
    </p:spTree>
    <p:extLst>
      <p:ext uri="{BB962C8B-B14F-4D97-AF65-F5344CB8AC3E}">
        <p14:creationId xmlns:p14="http://schemas.microsoft.com/office/powerpoint/2010/main" val="29193967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6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smtClean="0"/>
              <a:t>而協調者回應關聯請求命令在</a:t>
            </a:r>
            <a:r>
              <a:rPr lang="en-US" altLang="zh-TW" smtClean="0"/>
              <a:t>beacon frames </a:t>
            </a:r>
            <a:r>
              <a:rPr lang="zh-TW" altLang="en-US" smtClean="0"/>
              <a:t>通過</a:t>
            </a:r>
            <a:r>
              <a:rPr lang="en-US" altLang="zh-TW" smtClean="0"/>
              <a:t>devices</a:t>
            </a:r>
            <a:r>
              <a:rPr lang="zh-TW" altLang="en-US" smtClean="0"/>
              <a:t>長位址</a:t>
            </a:r>
            <a:endParaRPr lang="en-US" altLang="zh-TW" smtClean="0"/>
          </a:p>
          <a:p>
            <a:pPr eaLnBrk="1" hangingPunct="1">
              <a:spcBef>
                <a:spcPct val="0"/>
              </a:spcBef>
            </a:pPr>
            <a:endParaRPr lang="en-US" altLang="zh-TW" smtClean="0"/>
          </a:p>
          <a:p>
            <a:pPr eaLnBrk="1" hangingPunct="1">
              <a:spcBef>
                <a:spcPct val="0"/>
              </a:spcBef>
            </a:pPr>
            <a:r>
              <a:rPr lang="zh-TW" altLang="zh-TW" smtClean="0"/>
              <a:t>關聯到一個</a:t>
            </a:r>
            <a:r>
              <a:rPr lang="zh-TW" altLang="en-US" smtClean="0"/>
              <a:t>協調者</a:t>
            </a:r>
            <a:r>
              <a:rPr lang="zh-TW" altLang="zh-TW" smtClean="0"/>
              <a:t>後，設備將被分配一個 16位的短</a:t>
            </a:r>
            <a:r>
              <a:rPr lang="zh-TW" altLang="en-US" smtClean="0"/>
              <a:t>位</a:t>
            </a:r>
            <a:r>
              <a:rPr lang="zh-TW" altLang="zh-TW" smtClean="0"/>
              <a:t>址</a:t>
            </a:r>
            <a:endParaRPr lang="en-US" altLang="zh-TW" smtClean="0"/>
          </a:p>
          <a:p>
            <a:pPr eaLnBrk="1" hangingPunct="1">
              <a:spcBef>
                <a:spcPct val="0"/>
              </a:spcBef>
            </a:pPr>
            <a:endParaRPr lang="zh-TW" altLang="en-US" smtClean="0"/>
          </a:p>
        </p:txBody>
      </p:sp>
      <p:sp>
        <p:nvSpPr>
          <p:cNvPr id="15360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4B615D-ADB1-4C86-B614-5F693E0246B7}" type="slidenum">
              <a:rPr lang="zh-TW" altLang="en-US" smtClean="0"/>
              <a:pPr fontAlgn="base">
                <a:spcBef>
                  <a:spcPct val="0"/>
                </a:spcBef>
                <a:spcAft>
                  <a:spcPct val="0"/>
                </a:spcAft>
                <a:defRPr/>
              </a:pPr>
              <a:t>72</a:t>
            </a:fld>
            <a:endParaRPr lang="zh-TW" altLang="en-US" smtClean="0"/>
          </a:p>
        </p:txBody>
      </p:sp>
    </p:spTree>
    <p:extLst>
      <p:ext uri="{BB962C8B-B14F-4D97-AF65-F5344CB8AC3E}">
        <p14:creationId xmlns:p14="http://schemas.microsoft.com/office/powerpoint/2010/main" val="2698448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 </a:t>
            </a:r>
            <a:r>
              <a:rPr lang="zh-TW" altLang="en-US" dirty="0" smtClean="0"/>
              <a:t>類比</a:t>
            </a:r>
            <a:r>
              <a:rPr lang="zh-TW" altLang="en-US" dirty="0"/>
              <a:t>霍爾感測器</a:t>
            </a:r>
            <a:r>
              <a:rPr lang="en-US" altLang="zh-TW" dirty="0"/>
              <a:t>.   </a:t>
            </a:r>
            <a:r>
              <a:rPr lang="zh-TW" altLang="en-US" dirty="0"/>
              <a:t>紅外線接收器</a:t>
            </a:r>
            <a:r>
              <a:rPr lang="en-US" altLang="zh-TW" dirty="0"/>
              <a:t>.      </a:t>
            </a:r>
            <a:r>
              <a:rPr lang="zh-TW" altLang="en-US" dirty="0"/>
              <a:t>光觸感測器</a:t>
            </a:r>
            <a:r>
              <a:rPr lang="en-US" altLang="zh-TW" dirty="0"/>
              <a:t>.      </a:t>
            </a:r>
            <a:r>
              <a:rPr lang="zh-TW" altLang="en-US" dirty="0"/>
              <a:t>彩色自動閃現燈</a:t>
            </a:r>
            <a:endParaRPr lang="en-US" altLang="zh-TW" dirty="0"/>
          </a:p>
          <a:p>
            <a:r>
              <a:rPr lang="en-US" altLang="zh-TW" dirty="0"/>
              <a:t>. </a:t>
            </a:r>
            <a:r>
              <a:rPr lang="zh-TW" altLang="en-US" dirty="0"/>
              <a:t>敲擊感測器</a:t>
            </a:r>
            <a:r>
              <a:rPr lang="en-US" altLang="zh-TW" dirty="0"/>
              <a:t>. 	        </a:t>
            </a:r>
            <a:r>
              <a:rPr lang="zh-TW" altLang="en-US" dirty="0"/>
              <a:t>被動蜂鳴器</a:t>
            </a:r>
            <a:r>
              <a:rPr lang="en-US" altLang="zh-TW" dirty="0"/>
              <a:t>.          </a:t>
            </a:r>
            <a:r>
              <a:rPr lang="zh-TW" altLang="en-US" dirty="0"/>
              <a:t>溫度感測器       傾斜開關</a:t>
            </a:r>
            <a:endParaRPr lang="en-US" altLang="zh-TW" dirty="0"/>
          </a:p>
          <a:p>
            <a:r>
              <a:rPr lang="en-US" altLang="zh-TW" dirty="0"/>
              <a:t>. </a:t>
            </a:r>
            <a:r>
              <a:rPr lang="zh-TW" altLang="en-US" dirty="0"/>
              <a:t>雷射指示器             按鈕                      主動蜂鳴器        紅外線傳送器</a:t>
            </a:r>
          </a:p>
        </p:txBody>
      </p:sp>
    </p:spTree>
    <p:extLst>
      <p:ext uri="{BB962C8B-B14F-4D97-AF65-F5344CB8AC3E}">
        <p14:creationId xmlns:p14="http://schemas.microsoft.com/office/powerpoint/2010/main" val="17453628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頻道掃描：</a:t>
            </a:r>
            <a:endParaRPr lang="en-US" altLang="zh-TW" dirty="0" smtClean="0"/>
          </a:p>
          <a:p>
            <a:r>
              <a:rPr lang="zh-TW" altLang="en-US" dirty="0" smtClean="0"/>
              <a:t>在開始建立或者加入一個ＰＡＮ前，會掃描所有的頻道，由小到大掃描．</a:t>
            </a:r>
            <a:endParaRPr lang="en-US" altLang="zh-TW" dirty="0" smtClean="0"/>
          </a:p>
          <a:p>
            <a:endParaRPr lang="en-US" altLang="zh-TW" dirty="0" smtClean="0"/>
          </a:p>
          <a:p>
            <a:r>
              <a:rPr lang="zh-TW" altLang="en-US" dirty="0" smtClean="0"/>
              <a:t>那些設備需要有哪些掃描的功能</a:t>
            </a:r>
            <a:endParaRPr lang="en-US" altLang="zh-TW" dirty="0" smtClean="0"/>
          </a:p>
          <a:p>
            <a:r>
              <a:rPr lang="zh-TW" altLang="en-US" dirty="0" smtClean="0"/>
              <a:t>ＦＦＤ　基本上四種都需要，ＲＦＤ因為功能較為簡單只需要其中的兩種功能，這些功能在後面幾張投影片會介紹．</a:t>
            </a:r>
            <a:endParaRPr lang="en-US" altLang="zh-TW" dirty="0" smtClean="0"/>
          </a:p>
          <a:p>
            <a:endParaRPr lang="en-US" altLang="zh-TW" dirty="0" smtClean="0"/>
          </a:p>
          <a:p>
            <a:r>
              <a:rPr lang="zh-TW" altLang="en-US" dirty="0" smtClean="0"/>
              <a:t>在頻道掃描的時候，裝置會暫停　</a:t>
            </a:r>
            <a:r>
              <a:rPr lang="en-US" altLang="zh-TW" sz="1200" dirty="0" smtClean="0"/>
              <a:t>beacon</a:t>
            </a:r>
            <a:r>
              <a:rPr lang="zh-TW" altLang="en-US" sz="1200" dirty="0" smtClean="0"/>
              <a:t>訊號的傳輸</a:t>
            </a:r>
            <a:endParaRPr lang="en-US" altLang="zh-TW" sz="1200" dirty="0" smtClean="0"/>
          </a:p>
          <a:p>
            <a:endParaRPr lang="en-US" altLang="zh-TW"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smtClean="0"/>
              <a:t>總結來說</a:t>
            </a:r>
            <a:r>
              <a:rPr lang="en-US" altLang="zh-TW" sz="1200" dirty="0" smtClean="0"/>
              <a:t>devices</a:t>
            </a:r>
            <a:r>
              <a:rPr lang="zh-TW" altLang="en-US" sz="1200" dirty="0" smtClean="0"/>
              <a:t>　不管事</a:t>
            </a:r>
            <a:r>
              <a:rPr lang="en-US" altLang="zh-TW" sz="1200" dirty="0" smtClean="0"/>
              <a:t>FFD</a:t>
            </a:r>
            <a:r>
              <a:rPr lang="zh-TW" altLang="en-US" sz="1200" dirty="0" smtClean="0"/>
              <a:t>或者</a:t>
            </a:r>
            <a:r>
              <a:rPr lang="en-US" altLang="zh-TW" sz="1200" dirty="0" smtClean="0"/>
              <a:t>RFD</a:t>
            </a:r>
            <a:r>
              <a:rPr lang="zh-TW" altLang="en-US" sz="1200" dirty="0" smtClean="0"/>
              <a:t>都一定要有</a:t>
            </a:r>
            <a:r>
              <a:rPr lang="en-US" altLang="zh-TW" sz="1200" dirty="0" smtClean="0">
                <a:solidFill>
                  <a:srgbClr val="0000FF"/>
                </a:solidFill>
              </a:rPr>
              <a:t>passive</a:t>
            </a:r>
            <a:r>
              <a:rPr lang="en-US" altLang="zh-TW" sz="1200" dirty="0" smtClean="0"/>
              <a:t> </a:t>
            </a:r>
            <a:r>
              <a:rPr lang="zh-TW" altLang="en-US" sz="1200" dirty="0" smtClean="0"/>
              <a:t>和</a:t>
            </a:r>
            <a:r>
              <a:rPr lang="en-US" altLang="zh-TW" sz="1200" dirty="0" smtClean="0"/>
              <a:t> </a:t>
            </a:r>
            <a:r>
              <a:rPr lang="en-US" altLang="zh-TW" sz="1200" dirty="0" smtClean="0">
                <a:solidFill>
                  <a:srgbClr val="0000FF"/>
                </a:solidFill>
              </a:rPr>
              <a:t>orphan</a:t>
            </a:r>
            <a:r>
              <a:rPr lang="en-US" altLang="zh-TW" sz="1200" dirty="0" smtClean="0"/>
              <a:t> scans</a:t>
            </a:r>
            <a:r>
              <a:rPr lang="zh-TW" altLang="en-US" sz="1200" dirty="0" smtClean="0"/>
              <a:t> 功能</a:t>
            </a:r>
            <a:endParaRPr lang="zh-TW" altLang="en-US" dirty="0"/>
          </a:p>
        </p:txBody>
      </p:sp>
      <p:sp>
        <p:nvSpPr>
          <p:cNvPr id="4" name="投影片編號版面配置區 3"/>
          <p:cNvSpPr>
            <a:spLocks noGrp="1"/>
          </p:cNvSpPr>
          <p:nvPr>
            <p:ph type="sldNum" sz="quarter" idx="10"/>
          </p:nvPr>
        </p:nvSpPr>
        <p:spPr/>
        <p:txBody>
          <a:bodyPr/>
          <a:lstStyle/>
          <a:p>
            <a:pPr>
              <a:defRPr/>
            </a:pPr>
            <a:fld id="{33D1B3A7-1C14-4D00-8CF3-7757FF317CE3}" type="slidenum">
              <a:rPr lang="zh-TW" altLang="en-US" smtClean="0"/>
              <a:pPr>
                <a:defRPr/>
              </a:pPr>
              <a:t>73</a:t>
            </a:fld>
            <a:endParaRPr lang="zh-TW" altLang="en-US"/>
          </a:p>
        </p:txBody>
      </p:sp>
    </p:spTree>
    <p:extLst>
      <p:ext uri="{BB962C8B-B14F-4D97-AF65-F5344CB8AC3E}">
        <p14:creationId xmlns:p14="http://schemas.microsoft.com/office/powerpoint/2010/main" val="27653320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主動頻道掃描</a:t>
            </a:r>
            <a:r>
              <a:rPr lang="en-US" altLang="zh-TW" dirty="0" smtClean="0"/>
              <a:t>:FFD</a:t>
            </a:r>
            <a:r>
              <a:rPr lang="zh-TW" altLang="en-US" dirty="0" smtClean="0"/>
              <a:t>用主動頻道掃瞄以發現在此區域中是否有已存在之</a:t>
            </a:r>
            <a:r>
              <a:rPr lang="en-US" altLang="zh-TW" sz="1200" dirty="0" smtClean="0">
                <a:solidFill>
                  <a:srgbClr val="FF0000"/>
                </a:solidFill>
              </a:rPr>
              <a:t>coordinator</a:t>
            </a:r>
          </a:p>
          <a:p>
            <a:r>
              <a:rPr lang="en-US" altLang="zh-TW" sz="1200" dirty="0" smtClean="0">
                <a:solidFill>
                  <a:srgbClr val="FF0000"/>
                </a:solidFill>
              </a:rPr>
              <a:t>	</a:t>
            </a:r>
            <a:r>
              <a:rPr lang="zh-TW" altLang="en-US" sz="1200" dirty="0" smtClean="0">
                <a:solidFill>
                  <a:srgbClr val="FF0000"/>
                </a:solidFill>
              </a:rPr>
              <a:t> </a:t>
            </a:r>
            <a:r>
              <a:rPr lang="en-US" altLang="zh-TW" sz="1200" dirty="0" smtClean="0">
                <a:solidFill>
                  <a:srgbClr val="FF0000"/>
                </a:solidFill>
              </a:rPr>
              <a:t>PAN</a:t>
            </a:r>
            <a:r>
              <a:rPr lang="zh-TW" altLang="en-US" sz="1200" dirty="0" smtClean="0">
                <a:solidFill>
                  <a:srgbClr val="FF0000"/>
                </a:solidFill>
              </a:rPr>
              <a:t> </a:t>
            </a:r>
            <a:r>
              <a:rPr lang="en-US" altLang="zh-TW" sz="1200" dirty="0" smtClean="0">
                <a:solidFill>
                  <a:srgbClr val="FF0000"/>
                </a:solidFill>
              </a:rPr>
              <a:t>coordinator</a:t>
            </a:r>
            <a:r>
              <a:rPr lang="zh-TW" altLang="en-US" sz="1200" dirty="0" smtClean="0">
                <a:solidFill>
                  <a:srgbClr val="FF0000"/>
                </a:solidFill>
              </a:rPr>
              <a:t>在開始一個</a:t>
            </a:r>
            <a:r>
              <a:rPr lang="en-US" altLang="zh-TW" sz="1200" dirty="0" smtClean="0">
                <a:solidFill>
                  <a:srgbClr val="FF0000"/>
                </a:solidFill>
              </a:rPr>
              <a:t>PAN</a:t>
            </a:r>
            <a:r>
              <a:rPr lang="zh-TW" altLang="en-US" sz="1200" dirty="0" smtClean="0">
                <a:solidFill>
                  <a:srgbClr val="FF0000"/>
                </a:solidFill>
              </a:rPr>
              <a:t>時也可以使</a:t>
            </a:r>
            <a:r>
              <a:rPr lang="zh-TW" altLang="en-US" dirty="0" smtClean="0"/>
              <a:t>用主動頻道掃瞄選擇</a:t>
            </a:r>
            <a:r>
              <a:rPr lang="en-US" altLang="zh-TW" sz="1200" dirty="0" smtClean="0">
                <a:solidFill>
                  <a:srgbClr val="FF0000"/>
                </a:solidFill>
              </a:rPr>
              <a:t>PAN identifier</a:t>
            </a:r>
            <a:r>
              <a:rPr lang="zh-TW" altLang="en-US" sz="1200" dirty="0" smtClean="0">
                <a:solidFill>
                  <a:srgbClr val="FF0000"/>
                </a:solidFill>
              </a:rPr>
              <a:t> </a:t>
            </a:r>
            <a:r>
              <a:rPr lang="en-US" altLang="zh-TW" sz="1200" dirty="0" smtClean="0">
                <a:solidFill>
                  <a:srgbClr val="FF0000"/>
                </a:solidFill>
              </a:rPr>
              <a:t>,</a:t>
            </a:r>
            <a:r>
              <a:rPr lang="zh-TW" altLang="en-US" sz="1200" dirty="0" smtClean="0">
                <a:solidFill>
                  <a:srgbClr val="FF0000"/>
                </a:solidFill>
              </a:rPr>
              <a:t> 且裝置可以以此種方法掃瞄後並要求加入</a:t>
            </a:r>
            <a:r>
              <a:rPr lang="en-US" altLang="zh-TW" sz="1200" dirty="0" smtClean="0">
                <a:solidFill>
                  <a:srgbClr val="FF0000"/>
                </a:solidFill>
              </a:rPr>
              <a:t>PAN</a:t>
            </a:r>
          </a:p>
          <a:p>
            <a:endParaRPr lang="en-US" altLang="zh-TW" sz="120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smtClean="0">
                <a:solidFill>
                  <a:srgbClr val="FF0000"/>
                </a:solidFill>
              </a:rPr>
              <a:t>被動頻道掃瞄</a:t>
            </a:r>
            <a:r>
              <a:rPr lang="en-US" altLang="zh-TW" sz="1200" dirty="0" smtClean="0">
                <a:solidFill>
                  <a:srgbClr val="FF0000"/>
                </a:solidFill>
              </a:rPr>
              <a:t>:</a:t>
            </a:r>
            <a:r>
              <a:rPr lang="zh-TW" altLang="en-US" sz="1200" dirty="0" smtClean="0">
                <a:solidFill>
                  <a:srgbClr val="FF0000"/>
                </a:solidFill>
              </a:rPr>
              <a:t>裝置使用被動頻道掃瞄以發現</a:t>
            </a:r>
            <a:r>
              <a:rPr lang="en-US" altLang="zh-TW" sz="1200" dirty="0" smtClean="0">
                <a:solidFill>
                  <a:srgbClr val="FF0000"/>
                </a:solidFill>
              </a:rPr>
              <a:t>coordinator</a:t>
            </a:r>
            <a:r>
              <a:rPr lang="zh-TW" altLang="en-US" sz="1200" dirty="0" smtClean="0">
                <a:solidFill>
                  <a:schemeClr val="tx1"/>
                </a:solidFill>
              </a:rPr>
              <a:t>所傳送之</a:t>
            </a:r>
            <a:r>
              <a:rPr lang="en-US" altLang="zh-TW" sz="1200" dirty="0" smtClean="0">
                <a:solidFill>
                  <a:srgbClr val="FF0000"/>
                </a:solidFill>
              </a:rPr>
              <a:t>beacon frame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solidFill>
                  <a:srgbClr val="FF0000"/>
                </a:solidFill>
              </a:rPr>
              <a:t>	</a:t>
            </a:r>
            <a:r>
              <a:rPr lang="zh-TW" altLang="en-US" sz="1200" baseline="0" dirty="0" smtClean="0">
                <a:solidFill>
                  <a:srgbClr val="FF0000"/>
                </a:solidFill>
              </a:rPr>
              <a:t> </a:t>
            </a:r>
            <a:r>
              <a:rPr lang="zh-TW" altLang="en-US" sz="1200" dirty="0" smtClean="0">
                <a:solidFill>
                  <a:srgbClr val="FF0000"/>
                </a:solidFill>
              </a:rPr>
              <a:t>裝置可以以此種方法掃瞄後並要求加入</a:t>
            </a:r>
            <a:r>
              <a:rPr lang="en-US" altLang="zh-TW" sz="1200" dirty="0" smtClean="0">
                <a:solidFill>
                  <a:srgbClr val="FF0000"/>
                </a:solidFill>
              </a:rPr>
              <a:t>PAN</a:t>
            </a:r>
          </a:p>
          <a:p>
            <a:endParaRPr lang="zh-TW" altLang="en-US" dirty="0"/>
          </a:p>
        </p:txBody>
      </p:sp>
      <p:sp>
        <p:nvSpPr>
          <p:cNvPr id="4" name="投影片編號版面配置區 3"/>
          <p:cNvSpPr>
            <a:spLocks noGrp="1"/>
          </p:cNvSpPr>
          <p:nvPr>
            <p:ph type="sldNum" sz="quarter" idx="10"/>
          </p:nvPr>
        </p:nvSpPr>
        <p:spPr/>
        <p:txBody>
          <a:bodyPr/>
          <a:lstStyle/>
          <a:p>
            <a:pPr>
              <a:defRPr/>
            </a:pPr>
            <a:fld id="{33D1B3A7-1C14-4D00-8CF3-7757FF317CE3}" type="slidenum">
              <a:rPr lang="zh-TW" altLang="en-US" smtClean="0"/>
              <a:pPr>
                <a:defRPr/>
              </a:pPr>
              <a:t>74</a:t>
            </a:fld>
            <a:endParaRPr lang="zh-TW" altLang="en-US"/>
          </a:p>
        </p:txBody>
      </p:sp>
    </p:spTree>
    <p:extLst>
      <p:ext uri="{BB962C8B-B14F-4D97-AF65-F5344CB8AC3E}">
        <p14:creationId xmlns:p14="http://schemas.microsoft.com/office/powerpoint/2010/main" val="11552186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ED</a:t>
            </a:r>
            <a:r>
              <a:rPr lang="zh-TW" altLang="en-US" dirty="0" smtClean="0"/>
              <a:t>頻道掃瞄</a:t>
            </a:r>
            <a:r>
              <a:rPr lang="en-US" altLang="zh-TW" dirty="0" smtClean="0"/>
              <a:t>:</a:t>
            </a:r>
            <a:r>
              <a:rPr lang="zh-TW" altLang="en-US" dirty="0" smtClean="0"/>
              <a:t>一個新創的</a:t>
            </a:r>
            <a:r>
              <a:rPr lang="en-US" altLang="zh-TW" dirty="0" smtClean="0"/>
              <a:t>PAN</a:t>
            </a:r>
            <a:r>
              <a:rPr lang="zh-TW" altLang="en-US" dirty="0" smtClean="0"/>
              <a:t> </a:t>
            </a:r>
            <a:r>
              <a:rPr lang="en-US" altLang="zh-TW" sz="1200" dirty="0" smtClean="0"/>
              <a:t>coordinator </a:t>
            </a:r>
            <a:r>
              <a:rPr lang="zh-TW" altLang="en-US" sz="1200" dirty="0" smtClean="0"/>
              <a:t>用以讓所有搜尋頻道的裝置能找到頻道上最高峰之能量</a:t>
            </a:r>
            <a:endParaRPr lang="en-US" altLang="zh-TW" sz="1200" dirty="0" smtClean="0"/>
          </a:p>
          <a:p>
            <a:endParaRPr lang="en-US" altLang="zh-TW" dirty="0" smtClean="0"/>
          </a:p>
          <a:p>
            <a:r>
              <a:rPr lang="en-US" altLang="zh-TW" dirty="0" smtClean="0"/>
              <a:t>Orphan</a:t>
            </a:r>
            <a:r>
              <a:rPr lang="zh-TW" altLang="en-US" dirty="0" smtClean="0"/>
              <a:t>頻道掃瞄</a:t>
            </a:r>
            <a:r>
              <a:rPr lang="en-US" altLang="zh-TW" dirty="0" smtClean="0"/>
              <a:t>:</a:t>
            </a:r>
            <a:r>
              <a:rPr lang="zh-TW" altLang="en-US" dirty="0" smtClean="0"/>
              <a:t>當裝置發成同步遺失時 </a:t>
            </a:r>
            <a:r>
              <a:rPr lang="en-US" altLang="zh-TW" dirty="0" smtClean="0"/>
              <a:t>,</a:t>
            </a:r>
            <a:r>
              <a:rPr lang="zh-TW" altLang="en-US" dirty="0" smtClean="0"/>
              <a:t> 搜尋所有的頻道來尋找以建立連線之父節點</a:t>
            </a:r>
          </a:p>
          <a:p>
            <a:endParaRPr lang="zh-TW" altLang="en-US" dirty="0"/>
          </a:p>
        </p:txBody>
      </p:sp>
      <p:sp>
        <p:nvSpPr>
          <p:cNvPr id="4" name="投影片編號版面配置區 3"/>
          <p:cNvSpPr>
            <a:spLocks noGrp="1"/>
          </p:cNvSpPr>
          <p:nvPr>
            <p:ph type="sldNum" sz="quarter" idx="10"/>
          </p:nvPr>
        </p:nvSpPr>
        <p:spPr/>
        <p:txBody>
          <a:bodyPr/>
          <a:lstStyle/>
          <a:p>
            <a:pPr>
              <a:defRPr/>
            </a:pPr>
            <a:fld id="{33D1B3A7-1C14-4D00-8CF3-7757FF317CE3}" type="slidenum">
              <a:rPr lang="zh-TW" altLang="en-US" smtClean="0"/>
              <a:pPr>
                <a:defRPr/>
              </a:pPr>
              <a:t>75</a:t>
            </a:fld>
            <a:endParaRPr lang="zh-TW" altLang="en-US"/>
          </a:p>
        </p:txBody>
      </p:sp>
    </p:spTree>
    <p:extLst>
      <p:ext uri="{BB962C8B-B14F-4D97-AF65-F5344CB8AC3E}">
        <p14:creationId xmlns:p14="http://schemas.microsoft.com/office/powerpoint/2010/main" val="36697308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zh-TW" altLang="zh-TW" dirty="0" smtClean="0"/>
              <a:t>在</a:t>
            </a:r>
            <a:r>
              <a:rPr lang="en-US" altLang="zh-TW" dirty="0" smtClean="0"/>
              <a:t>IEEE 802.15.4</a:t>
            </a:r>
            <a:r>
              <a:rPr lang="zh-TW" altLang="zh-TW" dirty="0" smtClean="0"/>
              <a:t>的規範中，</a:t>
            </a:r>
            <a:r>
              <a:rPr lang="en-US" altLang="zh-TW" dirty="0" err="1" smtClean="0"/>
              <a:t>Superframe</a:t>
            </a:r>
            <a:r>
              <a:rPr lang="zh-TW" altLang="zh-TW" dirty="0" smtClean="0"/>
              <a:t>的格式是由網路的協調者來定義的。</a:t>
            </a:r>
            <a:endParaRPr lang="en-US" altLang="zh-TW" dirty="0" smtClean="0"/>
          </a:p>
          <a:p>
            <a:pPr eaLnBrk="1" fontAlgn="auto" hangingPunct="1">
              <a:spcBef>
                <a:spcPts val="0"/>
              </a:spcBef>
              <a:spcAft>
                <a:spcPts val="0"/>
              </a:spcAft>
              <a:defRPr/>
            </a:pPr>
            <a:r>
              <a:rPr lang="en-US" altLang="zh-TW" dirty="0" err="1" smtClean="0"/>
              <a:t>Superframe</a:t>
            </a:r>
            <a:r>
              <a:rPr lang="zh-TW" altLang="zh-TW" dirty="0" smtClean="0"/>
              <a:t>的時間長短就是為協調者所發出的</a:t>
            </a:r>
            <a:r>
              <a:rPr lang="en-US" altLang="zh-TW" dirty="0" smtClean="0"/>
              <a:t>Beacon</a:t>
            </a:r>
            <a:r>
              <a:rPr lang="zh-TW" altLang="zh-TW" dirty="0" smtClean="0"/>
              <a:t>時間間隔</a:t>
            </a:r>
            <a:r>
              <a:rPr lang="en-US" altLang="zh-TW" dirty="0" smtClean="0"/>
              <a:t>(Beacon interval)</a:t>
            </a:r>
            <a:r>
              <a:rPr lang="zh-TW" altLang="zh-TW" dirty="0" smtClean="0"/>
              <a:t>，一個</a:t>
            </a:r>
            <a:r>
              <a:rPr lang="en-US" altLang="zh-TW" dirty="0" err="1" smtClean="0"/>
              <a:t>Superframe</a:t>
            </a:r>
            <a:r>
              <a:rPr lang="zh-TW" altLang="zh-TW" dirty="0" smtClean="0"/>
              <a:t>可以再細分為活動區間</a:t>
            </a:r>
            <a:r>
              <a:rPr lang="en-US" altLang="zh-TW" dirty="0" smtClean="0"/>
              <a:t>(Active portion)</a:t>
            </a:r>
            <a:r>
              <a:rPr lang="zh-TW" altLang="zh-TW" dirty="0" smtClean="0"/>
              <a:t>跟閒置區間</a:t>
            </a:r>
            <a:r>
              <a:rPr lang="en-US" altLang="zh-TW" dirty="0" smtClean="0"/>
              <a:t>(Inactive portion)</a:t>
            </a:r>
            <a:r>
              <a:rPr lang="zh-TW" altLang="zh-TW" dirty="0" smtClean="0"/>
              <a:t>，而活動區間又可以再細分為</a:t>
            </a:r>
            <a:r>
              <a:rPr lang="en-US" altLang="zh-TW" dirty="0" smtClean="0"/>
              <a:t>16</a:t>
            </a:r>
            <a:r>
              <a:rPr lang="zh-TW" altLang="zh-TW" dirty="0" smtClean="0"/>
              <a:t>個小的相同大小的時槽，並且這</a:t>
            </a:r>
            <a:r>
              <a:rPr lang="en-US" altLang="zh-TW" dirty="0" smtClean="0"/>
              <a:t>16</a:t>
            </a:r>
            <a:r>
              <a:rPr lang="zh-TW" altLang="zh-TW" dirty="0" smtClean="0"/>
              <a:t>個時槽又可以分為競爭區間</a:t>
            </a:r>
            <a:r>
              <a:rPr lang="en-US" altLang="zh-TW" dirty="0" smtClean="0"/>
              <a:t>(Contention-Access Period</a:t>
            </a:r>
            <a:r>
              <a:rPr lang="zh-TW" altLang="zh-TW" dirty="0" smtClean="0"/>
              <a:t>；</a:t>
            </a:r>
            <a:r>
              <a:rPr lang="en-US" altLang="zh-TW" dirty="0" smtClean="0"/>
              <a:t>CAP)</a:t>
            </a:r>
            <a:r>
              <a:rPr lang="zh-TW" altLang="zh-TW" dirty="0" smtClean="0"/>
              <a:t>以及免競爭區間</a:t>
            </a:r>
            <a:r>
              <a:rPr lang="en-US" altLang="zh-TW" dirty="0" smtClean="0"/>
              <a:t>(Contention-Free Period</a:t>
            </a:r>
            <a:r>
              <a:rPr lang="zh-TW" altLang="zh-TW" dirty="0" smtClean="0"/>
              <a:t>；</a:t>
            </a:r>
            <a:r>
              <a:rPr lang="en-US" altLang="zh-TW" dirty="0" smtClean="0"/>
              <a:t>CFP)</a:t>
            </a:r>
            <a:r>
              <a:rPr lang="zh-TW" altLang="zh-TW" dirty="0" smtClean="0"/>
              <a:t>，</a:t>
            </a:r>
            <a:endParaRPr lang="en-US" altLang="zh-TW" dirty="0" smtClean="0"/>
          </a:p>
          <a:p>
            <a:pPr eaLnBrk="1" fontAlgn="auto" hangingPunct="1">
              <a:spcBef>
                <a:spcPts val="0"/>
              </a:spcBef>
              <a:spcAft>
                <a:spcPts val="0"/>
              </a:spcAft>
              <a:defRPr/>
            </a:pPr>
            <a:r>
              <a:rPr lang="zh-TW" altLang="zh-TW" dirty="0" smtClean="0"/>
              <a:t>協調者只在活動區間和個人區域網路中的裝置互相收送資料，而在閒置區間則可以進入省電模式以減少電源消耗。</a:t>
            </a:r>
            <a:endParaRPr lang="en-US" altLang="zh-TW" dirty="0" smtClean="0"/>
          </a:p>
          <a:p>
            <a:pPr eaLnBrk="1" fontAlgn="auto" hangingPunct="1">
              <a:spcBef>
                <a:spcPts val="0"/>
              </a:spcBef>
              <a:spcAft>
                <a:spcPts val="0"/>
              </a:spcAft>
              <a:defRPr/>
            </a:pPr>
            <a:r>
              <a:rPr lang="zh-TW" altLang="zh-TW" dirty="0" smtClean="0"/>
              <a:t>對於協調者以外的裝置來說，它們在沒有資料要傳送時可以進入省電模式。</a:t>
            </a:r>
            <a:endParaRPr lang="en-US" altLang="zh-TW" dirty="0" smtClean="0"/>
          </a:p>
          <a:p>
            <a:pPr eaLnBrk="1" fontAlgn="auto" hangingPunct="1">
              <a:spcBef>
                <a:spcPts val="0"/>
              </a:spcBef>
              <a:spcAft>
                <a:spcPts val="0"/>
              </a:spcAft>
              <a:defRPr/>
            </a:pPr>
            <a:endParaRPr lang="en-US" altLang="zh-TW" dirty="0" smtClean="0"/>
          </a:p>
          <a:p>
            <a:pPr eaLnBrk="1" fontAlgn="auto" hangingPunct="1">
              <a:spcBef>
                <a:spcPts val="0"/>
              </a:spcBef>
              <a:spcAft>
                <a:spcPts val="0"/>
              </a:spcAft>
              <a:defRPr/>
            </a:pPr>
            <a:r>
              <a:rPr lang="en-US" altLang="zh-TW" dirty="0" smtClean="0"/>
              <a:t>Beacon</a:t>
            </a:r>
            <a:r>
              <a:rPr lang="zh-TW" altLang="zh-TW" dirty="0" smtClean="0"/>
              <a:t>訊框在第一個時槽傳送，</a:t>
            </a:r>
            <a:r>
              <a:rPr lang="en-US" altLang="zh-TW" dirty="0" smtClean="0"/>
              <a:t>Beacon</a:t>
            </a:r>
            <a:r>
              <a:rPr lang="zh-TW" altLang="zh-TW" dirty="0" smtClean="0"/>
              <a:t>訊框的目的有裝置同步、宣告</a:t>
            </a:r>
            <a:r>
              <a:rPr lang="en-US" altLang="zh-TW" dirty="0" smtClean="0"/>
              <a:t>PAN</a:t>
            </a:r>
            <a:r>
              <a:rPr lang="zh-TW" altLang="zh-TW" dirty="0" smtClean="0"/>
              <a:t>的存在、通知網路中的其他節點告知有暫存的封包存於網路協調者以及告知</a:t>
            </a:r>
            <a:r>
              <a:rPr lang="en-US" altLang="zh-TW" dirty="0" err="1" smtClean="0"/>
              <a:t>superframe</a:t>
            </a:r>
            <a:r>
              <a:rPr lang="zh-TW" altLang="zh-TW" dirty="0" smtClean="0"/>
              <a:t>的結構。</a:t>
            </a:r>
            <a:endParaRPr lang="en-US" altLang="zh-TW" dirty="0" smtClean="0"/>
          </a:p>
          <a:p>
            <a:pPr eaLnBrk="1" fontAlgn="auto" hangingPunct="1">
              <a:spcBef>
                <a:spcPts val="0"/>
              </a:spcBef>
              <a:spcAft>
                <a:spcPts val="0"/>
              </a:spcAft>
              <a:defRPr/>
            </a:pPr>
            <a:r>
              <a:rPr lang="zh-TW" altLang="zh-TW" dirty="0" smtClean="0"/>
              <a:t>當任何裝置欲在競爭區間跟協調者溝通必須使用時槽型之</a:t>
            </a:r>
            <a:r>
              <a:rPr lang="en-US" altLang="zh-TW" dirty="0" smtClean="0"/>
              <a:t>CSMA/CA</a:t>
            </a:r>
            <a:r>
              <a:rPr lang="zh-TW" altLang="zh-TW" dirty="0" smtClean="0"/>
              <a:t>的機制來爭取傳送的機會</a:t>
            </a:r>
            <a:r>
              <a:rPr lang="zh-TW" altLang="en-US" dirty="0" smtClean="0"/>
              <a:t>。</a:t>
            </a:r>
            <a:endParaRPr lang="en-US" altLang="zh-TW" dirty="0" smtClean="0"/>
          </a:p>
          <a:p>
            <a:pPr eaLnBrk="1" fontAlgn="auto" hangingPunct="1">
              <a:spcBef>
                <a:spcPts val="0"/>
              </a:spcBef>
              <a:spcAft>
                <a:spcPts val="0"/>
              </a:spcAft>
              <a:defRPr/>
            </a:pPr>
            <a:r>
              <a:rPr lang="en-US" altLang="zh-TW" dirty="0" err="1" smtClean="0"/>
              <a:t>Superframe</a:t>
            </a:r>
            <a:r>
              <a:rPr lang="zh-TW" altLang="zh-TW" dirty="0" smtClean="0"/>
              <a:t>的結構由</a:t>
            </a:r>
            <a:r>
              <a:rPr lang="en-US" altLang="zh-TW" dirty="0" smtClean="0"/>
              <a:t>Beacon</a:t>
            </a:r>
            <a:r>
              <a:rPr lang="zh-TW" altLang="zh-TW" dirty="0" smtClean="0"/>
              <a:t>訊框中包含的資訊來決定，</a:t>
            </a:r>
            <a:r>
              <a:rPr lang="en-US" altLang="zh-TW" dirty="0" smtClean="0"/>
              <a:t>Beacon Order(BO)</a:t>
            </a:r>
            <a:r>
              <a:rPr lang="zh-TW" altLang="zh-TW" dirty="0" smtClean="0"/>
              <a:t>決定</a:t>
            </a:r>
            <a:r>
              <a:rPr lang="en-US" altLang="zh-TW" dirty="0" smtClean="0"/>
              <a:t>Beacon</a:t>
            </a:r>
            <a:r>
              <a:rPr lang="zh-TW" altLang="zh-TW" dirty="0" smtClean="0"/>
              <a:t>發送的間隔，而</a:t>
            </a:r>
            <a:r>
              <a:rPr lang="en-US" altLang="zh-TW" dirty="0" err="1" smtClean="0"/>
              <a:t>Superframe</a:t>
            </a:r>
            <a:r>
              <a:rPr lang="en-US" altLang="zh-TW" dirty="0" smtClean="0"/>
              <a:t> Order(SO)</a:t>
            </a:r>
            <a:r>
              <a:rPr lang="zh-TW" altLang="zh-TW" dirty="0" smtClean="0"/>
              <a:t>則決定活動區間的長短，</a:t>
            </a:r>
            <a:r>
              <a:rPr lang="en-US" altLang="zh-TW" dirty="0" smtClean="0"/>
              <a:t>SO</a:t>
            </a:r>
            <a:r>
              <a:rPr lang="zh-TW" altLang="zh-TW" dirty="0" smtClean="0"/>
              <a:t>及</a:t>
            </a:r>
            <a:r>
              <a:rPr lang="en-US" altLang="zh-TW" dirty="0" smtClean="0"/>
              <a:t>BO</a:t>
            </a:r>
            <a:r>
              <a:rPr lang="zh-TW" altLang="zh-TW" dirty="0" smtClean="0"/>
              <a:t>的值皆為</a:t>
            </a:r>
            <a:r>
              <a:rPr lang="en-US" altLang="zh-TW" dirty="0" smtClean="0"/>
              <a:t>0</a:t>
            </a:r>
            <a:r>
              <a:rPr lang="zh-TW" altLang="zh-TW" dirty="0" smtClean="0"/>
              <a:t>到</a:t>
            </a:r>
            <a:r>
              <a:rPr lang="en-US" altLang="zh-TW" dirty="0" smtClean="0"/>
              <a:t>14</a:t>
            </a:r>
            <a:r>
              <a:rPr lang="zh-TW" altLang="zh-TW" dirty="0" smtClean="0"/>
              <a:t>之間的整數，且</a:t>
            </a:r>
            <a:r>
              <a:rPr lang="en-US" altLang="zh-TW" dirty="0" smtClean="0"/>
              <a:t>SO</a:t>
            </a:r>
            <a:r>
              <a:rPr lang="zh-TW" altLang="zh-TW" dirty="0" smtClean="0"/>
              <a:t>≦</a:t>
            </a:r>
            <a:r>
              <a:rPr lang="en-US" altLang="zh-TW" dirty="0" smtClean="0"/>
              <a:t>BO</a:t>
            </a:r>
            <a:r>
              <a:rPr lang="zh-TW" altLang="zh-TW" dirty="0" smtClean="0"/>
              <a:t>。</a:t>
            </a:r>
            <a:endParaRPr lang="en-US" altLang="zh-TW" dirty="0" smtClean="0"/>
          </a:p>
          <a:p>
            <a:pPr eaLnBrk="1" fontAlgn="auto" hangingPunct="1">
              <a:spcBef>
                <a:spcPts val="0"/>
              </a:spcBef>
              <a:spcAft>
                <a:spcPts val="0"/>
              </a:spcAft>
              <a:defRPr/>
            </a:pPr>
            <a:r>
              <a:rPr lang="zh-TW" altLang="zh-TW" dirty="0" smtClean="0"/>
              <a:t>活動區的長度被設定為</a:t>
            </a:r>
            <a:r>
              <a:rPr lang="en-US" altLang="zh-TW" dirty="0" smtClean="0"/>
              <a:t>:	</a:t>
            </a:r>
          </a:p>
          <a:p>
            <a:pPr eaLnBrk="1" fontAlgn="auto" hangingPunct="1">
              <a:spcBef>
                <a:spcPts val="0"/>
              </a:spcBef>
              <a:spcAft>
                <a:spcPts val="0"/>
              </a:spcAft>
              <a:defRPr/>
            </a:pPr>
            <a:endParaRPr lang="zh-TW" altLang="zh-TW" dirty="0" smtClean="0"/>
          </a:p>
          <a:p>
            <a:pPr eaLnBrk="1" fontAlgn="auto" hangingPunct="1">
              <a:spcBef>
                <a:spcPts val="0"/>
              </a:spcBef>
              <a:spcAft>
                <a:spcPts val="0"/>
              </a:spcAft>
              <a:defRPr/>
            </a:pPr>
            <a:r>
              <a:rPr lang="en-US" altLang="zh-TW" dirty="0" err="1" smtClean="0"/>
              <a:t>aBaseSuperframeDuration</a:t>
            </a:r>
            <a:r>
              <a:rPr lang="en-US" altLang="zh-TW" dirty="0" smtClean="0"/>
              <a:t> </a:t>
            </a:r>
            <a:r>
              <a:rPr lang="zh-TW" altLang="zh-TW" dirty="0" smtClean="0"/>
              <a:t>×</a:t>
            </a:r>
            <a:r>
              <a:rPr lang="en-US" altLang="zh-TW" dirty="0" smtClean="0"/>
              <a:t> 2</a:t>
            </a:r>
            <a:r>
              <a:rPr lang="en-US" altLang="zh-TW" baseline="30000" dirty="0" smtClean="0"/>
              <a:t>SO</a:t>
            </a:r>
            <a:r>
              <a:rPr lang="en-US" altLang="zh-TW" dirty="0" smtClean="0"/>
              <a:t> symbols</a:t>
            </a:r>
          </a:p>
          <a:p>
            <a:pPr eaLnBrk="1" fontAlgn="auto" hangingPunct="1">
              <a:spcBef>
                <a:spcPts val="0"/>
              </a:spcBef>
              <a:spcAft>
                <a:spcPts val="0"/>
              </a:spcAft>
              <a:defRPr/>
            </a:pPr>
            <a:endParaRPr lang="zh-TW" altLang="zh-TW" dirty="0" smtClean="0"/>
          </a:p>
          <a:p>
            <a:pPr eaLnBrk="1" fontAlgn="auto" hangingPunct="1">
              <a:spcBef>
                <a:spcPts val="0"/>
              </a:spcBef>
              <a:spcAft>
                <a:spcPts val="0"/>
              </a:spcAft>
              <a:defRPr/>
            </a:pPr>
            <a:r>
              <a:rPr lang="en-US" altLang="zh-TW" dirty="0" err="1" smtClean="0"/>
              <a:t>aBaseSuperframeDuration</a:t>
            </a:r>
            <a:r>
              <a:rPr lang="zh-TW" altLang="zh-TW" dirty="0" smtClean="0"/>
              <a:t>為</a:t>
            </a:r>
            <a:r>
              <a:rPr lang="en-US" altLang="zh-TW" dirty="0" smtClean="0"/>
              <a:t>IEEE 802.15.4</a:t>
            </a:r>
            <a:r>
              <a:rPr lang="zh-TW" altLang="zh-TW" dirty="0" smtClean="0"/>
              <a:t>預設參數。而一個</a:t>
            </a:r>
            <a:r>
              <a:rPr lang="en-US" altLang="zh-TW" dirty="0" err="1" smtClean="0"/>
              <a:t>Superframe</a:t>
            </a:r>
            <a:r>
              <a:rPr lang="zh-TW" altLang="zh-TW" dirty="0" smtClean="0"/>
              <a:t>的長度為</a:t>
            </a:r>
            <a:r>
              <a:rPr lang="en-US" altLang="zh-TW" dirty="0" smtClean="0"/>
              <a:t>:</a:t>
            </a:r>
          </a:p>
          <a:p>
            <a:pPr eaLnBrk="1" fontAlgn="auto" hangingPunct="1">
              <a:spcBef>
                <a:spcPts val="0"/>
              </a:spcBef>
              <a:spcAft>
                <a:spcPts val="0"/>
              </a:spcAft>
              <a:defRPr/>
            </a:pPr>
            <a:endParaRPr lang="zh-TW" altLang="zh-TW" dirty="0" smtClean="0"/>
          </a:p>
          <a:p>
            <a:pPr eaLnBrk="1" fontAlgn="auto" hangingPunct="1">
              <a:spcBef>
                <a:spcPts val="0"/>
              </a:spcBef>
              <a:spcAft>
                <a:spcPts val="0"/>
              </a:spcAft>
              <a:defRPr/>
            </a:pPr>
            <a:r>
              <a:rPr lang="en-US" altLang="zh-TW" dirty="0" err="1" smtClean="0"/>
              <a:t>aBaseSuperframeDuration</a:t>
            </a:r>
            <a:r>
              <a:rPr lang="en-US" altLang="zh-TW" dirty="0" smtClean="0"/>
              <a:t> </a:t>
            </a:r>
            <a:r>
              <a:rPr lang="zh-TW" altLang="zh-TW" dirty="0" smtClean="0"/>
              <a:t>×</a:t>
            </a:r>
            <a:r>
              <a:rPr lang="en-US" altLang="zh-TW" dirty="0" smtClean="0"/>
              <a:t> 2</a:t>
            </a:r>
            <a:r>
              <a:rPr lang="en-US" altLang="zh-TW" baseline="30000" dirty="0" smtClean="0"/>
              <a:t>BO </a:t>
            </a:r>
            <a:r>
              <a:rPr lang="en-US" altLang="zh-TW" dirty="0" smtClean="0"/>
              <a:t>symbols</a:t>
            </a:r>
          </a:p>
          <a:p>
            <a:pPr eaLnBrk="1" fontAlgn="auto" hangingPunct="1">
              <a:spcBef>
                <a:spcPts val="0"/>
              </a:spcBef>
              <a:spcAft>
                <a:spcPts val="0"/>
              </a:spcAft>
              <a:defRPr/>
            </a:pPr>
            <a:endParaRPr lang="zh-TW" altLang="zh-TW" dirty="0" smtClean="0"/>
          </a:p>
          <a:p>
            <a:pPr eaLnBrk="1" fontAlgn="auto" hangingPunct="1">
              <a:spcBef>
                <a:spcPts val="0"/>
              </a:spcBef>
              <a:spcAft>
                <a:spcPts val="0"/>
              </a:spcAft>
              <a:defRPr/>
            </a:pPr>
            <a:r>
              <a:rPr lang="zh-TW" altLang="zh-TW" dirty="0" smtClean="0"/>
              <a:t>當</a:t>
            </a:r>
            <a:r>
              <a:rPr lang="en-US" altLang="zh-TW" dirty="0" smtClean="0"/>
              <a:t>SO=15</a:t>
            </a:r>
            <a:r>
              <a:rPr lang="zh-TW" altLang="zh-TW" dirty="0" smtClean="0"/>
              <a:t>時，代表不使用</a:t>
            </a:r>
            <a:r>
              <a:rPr lang="en-US" altLang="zh-TW" dirty="0" err="1" smtClean="0"/>
              <a:t>superframe</a:t>
            </a:r>
            <a:r>
              <a:rPr lang="zh-TW" altLang="zh-TW" dirty="0" smtClean="0"/>
              <a:t>的架構。如果裝置有要求要使用固定時槽傳輸資料並且亦通過協調者的同意，在</a:t>
            </a:r>
            <a:r>
              <a:rPr lang="en-US" altLang="zh-TW" dirty="0" smtClean="0"/>
              <a:t>Beacon</a:t>
            </a:r>
            <a:r>
              <a:rPr lang="zh-TW" altLang="zh-TW" dirty="0" smtClean="0"/>
              <a:t>訊框裡亦會告知裝置他們可以使用的固定時槽。然而如果網路協調者不希望使用</a:t>
            </a:r>
            <a:r>
              <a:rPr lang="en-US" altLang="zh-TW" dirty="0" err="1" smtClean="0"/>
              <a:t>Superframe</a:t>
            </a:r>
            <a:r>
              <a:rPr lang="zh-TW" altLang="zh-TW" dirty="0" smtClean="0"/>
              <a:t>也可以不傳送</a:t>
            </a:r>
            <a:r>
              <a:rPr lang="en-US" altLang="zh-TW" dirty="0" smtClean="0"/>
              <a:t>Beacon</a:t>
            </a:r>
            <a:r>
              <a:rPr lang="zh-TW" altLang="zh-TW" dirty="0" smtClean="0"/>
              <a:t>訊框，此時網路中的裝置將會使用非時槽型的</a:t>
            </a:r>
            <a:r>
              <a:rPr lang="en-US" altLang="zh-TW" dirty="0" smtClean="0"/>
              <a:t>CSMA/CA</a:t>
            </a:r>
            <a:r>
              <a:rPr lang="zh-TW" altLang="zh-TW" dirty="0" smtClean="0"/>
              <a:t>機制來爭取傳送機會。</a:t>
            </a:r>
          </a:p>
          <a:p>
            <a:pPr eaLnBrk="1" fontAlgn="auto" hangingPunct="1">
              <a:spcBef>
                <a:spcPts val="0"/>
              </a:spcBef>
              <a:spcAft>
                <a:spcPts val="0"/>
              </a:spcAft>
              <a:defRPr/>
            </a:pPr>
            <a:endParaRPr lang="en-US" altLang="zh-TW" dirty="0" smtClean="0"/>
          </a:p>
          <a:p>
            <a:pPr eaLnBrk="1" fontAlgn="auto" hangingPunct="1">
              <a:spcBef>
                <a:spcPts val="0"/>
              </a:spcBef>
              <a:spcAft>
                <a:spcPts val="0"/>
              </a:spcAft>
              <a:defRPr/>
            </a:pPr>
            <a:r>
              <a:rPr lang="en-US" altLang="zh-TW" dirty="0" smtClean="0"/>
              <a:t>	</a:t>
            </a:r>
            <a:endParaRPr lang="zh-TW" altLang="en-US" dirty="0"/>
          </a:p>
        </p:txBody>
      </p:sp>
      <p:sp>
        <p:nvSpPr>
          <p:cNvPr id="15667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BD4CA6-F51F-4820-804E-4811F65A2948}" type="slidenum">
              <a:rPr lang="zh-TW" altLang="en-US" smtClean="0"/>
              <a:pPr fontAlgn="base">
                <a:spcBef>
                  <a:spcPct val="0"/>
                </a:spcBef>
                <a:spcAft>
                  <a:spcPct val="0"/>
                </a:spcAft>
                <a:defRPr/>
              </a:pPr>
              <a:t>78</a:t>
            </a:fld>
            <a:endParaRPr lang="zh-TW" altLang="en-US" smtClean="0"/>
          </a:p>
        </p:txBody>
      </p:sp>
    </p:spTree>
    <p:extLst>
      <p:ext uri="{BB962C8B-B14F-4D97-AF65-F5344CB8AC3E}">
        <p14:creationId xmlns:p14="http://schemas.microsoft.com/office/powerpoint/2010/main" val="5487370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normAutofit/>
          </a:bodyPr>
          <a:lstStyle/>
          <a:p>
            <a:pPr eaLnBrk="1" fontAlgn="auto" hangingPunct="1">
              <a:spcBef>
                <a:spcPts val="0"/>
              </a:spcBef>
              <a:spcAft>
                <a:spcPts val="0"/>
              </a:spcAft>
              <a:defRPr/>
            </a:pPr>
            <a:endParaRPr lang="zh-TW" altLang="en-US" dirty="0"/>
          </a:p>
        </p:txBody>
      </p:sp>
      <p:sp>
        <p:nvSpPr>
          <p:cNvPr id="15667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22FA2D-B054-45F2-B878-A552A49CEFD6}" type="slidenum">
              <a:rPr lang="zh-TW" altLang="en-US" smtClean="0"/>
              <a:pPr fontAlgn="base">
                <a:spcBef>
                  <a:spcPct val="0"/>
                </a:spcBef>
                <a:spcAft>
                  <a:spcPct val="0"/>
                </a:spcAft>
                <a:defRPr/>
              </a:pPr>
              <a:t>79</a:t>
            </a:fld>
            <a:endParaRPr lang="zh-TW" altLang="en-US" smtClean="0"/>
          </a:p>
        </p:txBody>
      </p:sp>
    </p:spTree>
    <p:extLst>
      <p:ext uri="{BB962C8B-B14F-4D97-AF65-F5344CB8AC3E}">
        <p14:creationId xmlns:p14="http://schemas.microsoft.com/office/powerpoint/2010/main" val="24793823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normAutofit/>
          </a:bodyPr>
          <a:lstStyle/>
          <a:p>
            <a:pPr eaLnBrk="1" fontAlgn="auto" hangingPunct="1">
              <a:spcBef>
                <a:spcPts val="0"/>
              </a:spcBef>
              <a:spcAft>
                <a:spcPts val="0"/>
              </a:spcAft>
              <a:defRPr/>
            </a:pPr>
            <a:r>
              <a:rPr lang="en-US" altLang="zh-TW" dirty="0" err="1" smtClean="0"/>
              <a:t>Superframe</a:t>
            </a:r>
            <a:r>
              <a:rPr lang="zh-TW" altLang="en-US" dirty="0" smtClean="0"/>
              <a:t>會把</a:t>
            </a:r>
            <a:r>
              <a:rPr lang="en-US" altLang="zh-TW" dirty="0" smtClean="0"/>
              <a:t>SD</a:t>
            </a:r>
            <a:r>
              <a:rPr lang="zh-TW" altLang="en-US" dirty="0" smtClean="0"/>
              <a:t>的時間平均分成</a:t>
            </a:r>
            <a:r>
              <a:rPr lang="en-US" altLang="zh-TW" dirty="0" smtClean="0"/>
              <a:t>16</a:t>
            </a:r>
            <a:r>
              <a:rPr lang="zh-TW" altLang="en-US" dirty="0" smtClean="0"/>
              <a:t>個</a:t>
            </a:r>
            <a:r>
              <a:rPr lang="en-US" altLang="zh-TW" dirty="0" smtClean="0"/>
              <a:t>time slots</a:t>
            </a:r>
            <a:r>
              <a:rPr lang="zh-TW" altLang="en-US" dirty="0" smtClean="0"/>
              <a:t>。所以每個</a:t>
            </a:r>
            <a:r>
              <a:rPr lang="en-US" altLang="zh-TW" dirty="0" smtClean="0"/>
              <a:t>time slot</a:t>
            </a:r>
            <a:r>
              <a:rPr lang="zh-TW" altLang="en-US" dirty="0" smtClean="0"/>
              <a:t>多長不一定，要看</a:t>
            </a:r>
            <a:r>
              <a:rPr lang="en-US" altLang="zh-TW" dirty="0" smtClean="0"/>
              <a:t>SD</a:t>
            </a:r>
            <a:r>
              <a:rPr lang="zh-TW" altLang="en-US" dirty="0" smtClean="0"/>
              <a:t>的設定。</a:t>
            </a:r>
            <a:endParaRPr lang="en-US" altLang="zh-TW" dirty="0" smtClean="0"/>
          </a:p>
          <a:p>
            <a:pPr eaLnBrk="1" fontAlgn="auto" hangingPunct="1">
              <a:spcBef>
                <a:spcPts val="0"/>
              </a:spcBef>
              <a:spcAft>
                <a:spcPts val="0"/>
              </a:spcAft>
              <a:defRPr/>
            </a:pPr>
            <a:r>
              <a:rPr lang="zh-TW" altLang="en-US" dirty="0" smtClean="0"/>
              <a:t>所以這裏的</a:t>
            </a:r>
            <a:r>
              <a:rPr lang="en-US" altLang="zh-TW" dirty="0" smtClean="0"/>
              <a:t>0~14</a:t>
            </a:r>
            <a:r>
              <a:rPr lang="zh-TW" altLang="en-US" dirty="0" smtClean="0"/>
              <a:t>跟</a:t>
            </a:r>
            <a:r>
              <a:rPr lang="en-US" altLang="zh-TW" dirty="0" err="1" smtClean="0"/>
              <a:t>superframe</a:t>
            </a:r>
            <a:r>
              <a:rPr lang="zh-TW" altLang="en-US" dirty="0" smtClean="0"/>
              <a:t>的</a:t>
            </a:r>
            <a:r>
              <a:rPr lang="en-US" altLang="zh-TW" dirty="0" smtClean="0"/>
              <a:t>16</a:t>
            </a:r>
            <a:r>
              <a:rPr lang="zh-TW" altLang="en-US" dirty="0" smtClean="0"/>
              <a:t>個</a:t>
            </a:r>
            <a:r>
              <a:rPr lang="en-US" altLang="zh-TW" dirty="0" smtClean="0"/>
              <a:t>time slots</a:t>
            </a:r>
            <a:r>
              <a:rPr lang="zh-TW" altLang="en-US" dirty="0" smtClean="0"/>
              <a:t>無關，不要搞混了。</a:t>
            </a:r>
            <a:r>
              <a:rPr lang="en-US" altLang="zh-TW" dirty="0" smtClean="0"/>
              <a:t>BO=15</a:t>
            </a:r>
            <a:r>
              <a:rPr lang="zh-TW" altLang="en-US" dirty="0" smtClean="0"/>
              <a:t>也是跟</a:t>
            </a:r>
            <a:r>
              <a:rPr lang="en-US" altLang="zh-TW" dirty="0" err="1" smtClean="0"/>
              <a:t>superframe</a:t>
            </a:r>
            <a:r>
              <a:rPr lang="zh-TW" altLang="en-US" dirty="0" smtClean="0"/>
              <a:t>有</a:t>
            </a:r>
            <a:r>
              <a:rPr lang="en-US" altLang="zh-TW" dirty="0" smtClean="0"/>
              <a:t>16</a:t>
            </a:r>
            <a:r>
              <a:rPr lang="zh-TW" altLang="en-US" dirty="0" smtClean="0"/>
              <a:t>個</a:t>
            </a:r>
            <a:r>
              <a:rPr lang="en-US" altLang="zh-TW" dirty="0" smtClean="0"/>
              <a:t>time slots</a:t>
            </a:r>
            <a:r>
              <a:rPr lang="zh-TW" altLang="en-US" dirty="0" smtClean="0"/>
              <a:t>無關。</a:t>
            </a:r>
            <a:endParaRPr lang="zh-TW" altLang="en-US" dirty="0"/>
          </a:p>
        </p:txBody>
      </p:sp>
      <p:sp>
        <p:nvSpPr>
          <p:cNvPr id="15667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16C0E7-013B-4461-AE72-18FD1A1D2782}" type="slidenum">
              <a:rPr lang="zh-TW" altLang="en-US" smtClean="0"/>
              <a:pPr fontAlgn="base">
                <a:spcBef>
                  <a:spcPct val="0"/>
                </a:spcBef>
                <a:spcAft>
                  <a:spcPct val="0"/>
                </a:spcAft>
                <a:defRPr/>
              </a:pPr>
              <a:t>80</a:t>
            </a:fld>
            <a:endParaRPr lang="zh-TW" altLang="en-US" smtClean="0"/>
          </a:p>
        </p:txBody>
      </p:sp>
    </p:spTree>
    <p:extLst>
      <p:ext uri="{BB962C8B-B14F-4D97-AF65-F5344CB8AC3E}">
        <p14:creationId xmlns:p14="http://schemas.microsoft.com/office/powerpoint/2010/main" val="1391728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normAutofit/>
          </a:bodyPr>
          <a:lstStyle/>
          <a:p>
            <a:pPr eaLnBrk="1" fontAlgn="auto" hangingPunct="1">
              <a:spcBef>
                <a:spcPts val="0"/>
              </a:spcBef>
              <a:spcAft>
                <a:spcPts val="0"/>
              </a:spcAft>
              <a:defRPr/>
            </a:pPr>
            <a:r>
              <a:rPr lang="en-US" altLang="zh-TW" sz="1200" i="1" dirty="0" err="1" smtClean="0"/>
              <a:t>aBaseSuperframeDuration</a:t>
            </a:r>
            <a:r>
              <a:rPr lang="en-US" altLang="zh-TW" sz="1200" i="1" dirty="0" smtClean="0"/>
              <a:t> = 960symbols</a:t>
            </a:r>
          </a:p>
          <a:p>
            <a:pPr eaLnBrk="1" fontAlgn="auto" hangingPunct="1">
              <a:spcBef>
                <a:spcPts val="0"/>
              </a:spcBef>
              <a:spcAft>
                <a:spcPts val="0"/>
              </a:spcAft>
              <a:defRPr/>
            </a:pPr>
            <a:r>
              <a:rPr lang="en-US" altLang="zh-TW" sz="1200" i="1" dirty="0" smtClean="0"/>
              <a:t>1symbol=16us</a:t>
            </a:r>
          </a:p>
          <a:p>
            <a:pPr eaLnBrk="1" fontAlgn="auto" hangingPunct="1">
              <a:spcBef>
                <a:spcPts val="0"/>
              </a:spcBef>
              <a:spcAft>
                <a:spcPts val="0"/>
              </a:spcAft>
              <a:defRPr/>
            </a:pPr>
            <a:r>
              <a:rPr lang="en-US" altLang="zh-TW" sz="1200" i="1" dirty="0" smtClean="0"/>
              <a:t>960*16us=15.36ms</a:t>
            </a:r>
            <a:endParaRPr lang="zh-TW" altLang="en-US" dirty="0"/>
          </a:p>
        </p:txBody>
      </p:sp>
      <p:sp>
        <p:nvSpPr>
          <p:cNvPr id="15667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7B7B9A-C9AB-406C-BC33-EB94DA5280C4}" type="slidenum">
              <a:rPr lang="zh-TW" altLang="en-US" smtClean="0"/>
              <a:pPr fontAlgn="base">
                <a:spcBef>
                  <a:spcPct val="0"/>
                </a:spcBef>
                <a:spcAft>
                  <a:spcPct val="0"/>
                </a:spcAft>
                <a:defRPr/>
              </a:pPr>
              <a:t>81</a:t>
            </a:fld>
            <a:endParaRPr lang="zh-TW" altLang="en-US" smtClean="0"/>
          </a:p>
        </p:txBody>
      </p:sp>
    </p:spTree>
    <p:extLst>
      <p:ext uri="{BB962C8B-B14F-4D97-AF65-F5344CB8AC3E}">
        <p14:creationId xmlns:p14="http://schemas.microsoft.com/office/powerpoint/2010/main" val="3239280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eaLnBrk="1" fontAlgn="auto" hangingPunct="1">
              <a:spcBef>
                <a:spcPts val="0"/>
              </a:spcBef>
              <a:spcAft>
                <a:spcPts val="0"/>
              </a:spcAft>
              <a:defRPr/>
            </a:pPr>
            <a:r>
              <a:rPr lang="en-US" altLang="zh-TW" dirty="0" smtClean="0"/>
              <a:t>	</a:t>
            </a:r>
            <a:endParaRPr lang="en-US" altLang="zh-TW" dirty="0" smtClean="0">
              <a:latin typeface="+mj-ea"/>
            </a:endParaRPr>
          </a:p>
        </p:txBody>
      </p:sp>
      <p:sp>
        <p:nvSpPr>
          <p:cNvPr id="1730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B0CF46-FDB3-4D75-864E-261CD06A3659}" type="slidenum">
              <a:rPr lang="zh-TW" altLang="en-US" smtClean="0"/>
              <a:pPr fontAlgn="base">
                <a:spcBef>
                  <a:spcPct val="0"/>
                </a:spcBef>
                <a:spcAft>
                  <a:spcPct val="0"/>
                </a:spcAft>
                <a:defRPr/>
              </a:pPr>
              <a:t>84</a:t>
            </a:fld>
            <a:endParaRPr lang="zh-TW" altLang="en-US" smtClean="0"/>
          </a:p>
        </p:txBody>
      </p:sp>
    </p:spTree>
    <p:extLst>
      <p:ext uri="{BB962C8B-B14F-4D97-AF65-F5344CB8AC3E}">
        <p14:creationId xmlns:p14="http://schemas.microsoft.com/office/powerpoint/2010/main" val="25326393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eaLnBrk="1" fontAlgn="auto" hangingPunct="1">
              <a:spcBef>
                <a:spcPts val="0"/>
              </a:spcBef>
              <a:spcAft>
                <a:spcPts val="0"/>
              </a:spcAft>
              <a:defRPr/>
            </a:pPr>
            <a:r>
              <a:rPr lang="en-US" altLang="zh-TW" dirty="0" smtClean="0"/>
              <a:t>	</a:t>
            </a:r>
            <a:endParaRPr lang="en-US" altLang="zh-TW" dirty="0" smtClean="0">
              <a:latin typeface="+mj-ea"/>
            </a:endParaRPr>
          </a:p>
        </p:txBody>
      </p:sp>
      <p:sp>
        <p:nvSpPr>
          <p:cNvPr id="1730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9D8DC3-5B53-4A0D-8B6D-31D01C625653}" type="slidenum">
              <a:rPr lang="zh-TW" altLang="en-US" smtClean="0"/>
              <a:pPr fontAlgn="base">
                <a:spcBef>
                  <a:spcPct val="0"/>
                </a:spcBef>
                <a:spcAft>
                  <a:spcPct val="0"/>
                </a:spcAft>
                <a:defRPr/>
              </a:pPr>
              <a:t>85</a:t>
            </a:fld>
            <a:endParaRPr lang="zh-TW" altLang="en-US" smtClean="0"/>
          </a:p>
        </p:txBody>
      </p:sp>
    </p:spTree>
    <p:extLst>
      <p:ext uri="{BB962C8B-B14F-4D97-AF65-F5344CB8AC3E}">
        <p14:creationId xmlns:p14="http://schemas.microsoft.com/office/powerpoint/2010/main" val="16650608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1197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smtClean="0">
                <a:latin typeface="Times New Roman" pitchFamily="18" charset="0"/>
                <a:cs typeface="Times New Roman" pitchFamily="18" charset="0"/>
              </a:rPr>
              <a:t>使用</a:t>
            </a:r>
            <a:r>
              <a:rPr lang="en-US" altLang="zh-TW" dirty="0" smtClean="0">
                <a:latin typeface="Times New Roman" pitchFamily="18" charset="0"/>
                <a:cs typeface="Times New Roman" pitchFamily="18" charset="0"/>
              </a:rPr>
              <a:t>Beacon-enable</a:t>
            </a:r>
            <a:r>
              <a:rPr lang="zh-TW" altLang="zh-TW" dirty="0" smtClean="0"/>
              <a:t>網路裡之時槽型</a:t>
            </a:r>
            <a:r>
              <a:rPr lang="en-US" altLang="zh-TW" dirty="0" smtClean="0"/>
              <a:t>CSMA/CA</a:t>
            </a:r>
            <a:r>
              <a:rPr lang="zh-TW" altLang="zh-TW" dirty="0" smtClean="0"/>
              <a:t>機制</a:t>
            </a:r>
            <a:r>
              <a:rPr lang="zh-TW" altLang="en-US" dirty="0" smtClean="0"/>
              <a:t>時</a:t>
            </a:r>
            <a:r>
              <a:rPr lang="zh-TW" altLang="zh-TW" dirty="0" smtClean="0"/>
              <a:t>，當裝置們收到網路協調者所發出的</a:t>
            </a:r>
            <a:r>
              <a:rPr lang="en-US" altLang="zh-TW" dirty="0" smtClean="0"/>
              <a:t>Beacon</a:t>
            </a:r>
            <a:r>
              <a:rPr lang="zh-TW" altLang="zh-TW" dirty="0" smtClean="0"/>
              <a:t>後，他們會將退後時槽</a:t>
            </a:r>
            <a:r>
              <a:rPr lang="en-US" altLang="zh-TW" dirty="0" smtClean="0"/>
              <a:t>(</a:t>
            </a:r>
            <a:r>
              <a:rPr lang="en-US" altLang="zh-TW" dirty="0" err="1" smtClean="0"/>
              <a:t>backoff</a:t>
            </a:r>
            <a:r>
              <a:rPr lang="en-US" altLang="zh-TW" dirty="0" smtClean="0"/>
              <a:t> slot)</a:t>
            </a:r>
            <a:r>
              <a:rPr lang="zh-TW" altLang="zh-TW" dirty="0" smtClean="0"/>
              <a:t>對準</a:t>
            </a:r>
            <a:r>
              <a:rPr lang="en-US" altLang="zh-TW" dirty="0" smtClean="0"/>
              <a:t>Beacon</a:t>
            </a:r>
            <a:r>
              <a:rPr lang="zh-TW" altLang="zh-TW" dirty="0" smtClean="0"/>
              <a:t>發出的時間。</a:t>
            </a:r>
            <a:endParaRPr lang="en-US" altLang="zh-TW" dirty="0" smtClean="0"/>
          </a:p>
          <a:p>
            <a:pPr eaLnBrk="1" hangingPunct="1">
              <a:spcBef>
                <a:spcPct val="0"/>
              </a:spcBef>
            </a:pPr>
            <a:r>
              <a:rPr lang="zh-TW" altLang="zh-TW" dirty="0" smtClean="0"/>
              <a:t>在競爭區間中每當一個裝置有資料訊框要傳送時，它必須先</a:t>
            </a:r>
            <a:r>
              <a:rPr lang="zh-TW" altLang="en-US" dirty="0" smtClean="0"/>
              <a:t>等到</a:t>
            </a:r>
            <a:r>
              <a:rPr lang="zh-TW" altLang="zh-TW" dirty="0" smtClean="0"/>
              <a:t>下一個時槽的起始邊界，然後等待隨機產生的若干個退後時槽時間，當等待的時間結束後，如果這時候頻道是忙碌的，根據</a:t>
            </a:r>
            <a:r>
              <a:rPr lang="en-US" altLang="zh-TW" dirty="0" smtClean="0"/>
              <a:t>random </a:t>
            </a:r>
            <a:r>
              <a:rPr lang="en-US" altLang="zh-TW" dirty="0" err="1" smtClean="0"/>
              <a:t>backoff</a:t>
            </a:r>
            <a:r>
              <a:rPr lang="zh-TW" altLang="zh-TW" dirty="0" smtClean="0"/>
              <a:t>機制，該裝置必須再次等待另一隨機產生的若干個退後時槽時間；如果這時頻道沒有被使用，則裝置可在下一個退後時槽的起始邊界開始傳送資料訊框。</a:t>
            </a:r>
            <a:endParaRPr lang="en-US" altLang="zh-TW" dirty="0" smtClean="0"/>
          </a:p>
          <a:p>
            <a:pPr eaLnBrk="1" hangingPunct="1">
              <a:spcBef>
                <a:spcPct val="0"/>
              </a:spcBef>
            </a:pPr>
            <a:endParaRPr lang="zh-TW" altLang="zh-TW" dirty="0" smtClean="0"/>
          </a:p>
        </p:txBody>
      </p:sp>
      <p:sp>
        <p:nvSpPr>
          <p:cNvPr id="16896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BF8406-7217-4978-91CF-84CDAFE4962C}" type="slidenum">
              <a:rPr lang="zh-TW" altLang="en-US" smtClean="0"/>
              <a:pPr fontAlgn="base">
                <a:spcBef>
                  <a:spcPct val="0"/>
                </a:spcBef>
                <a:spcAft>
                  <a:spcPct val="0"/>
                </a:spcAft>
                <a:defRPr/>
              </a:pPr>
              <a:t>86</a:t>
            </a:fld>
            <a:endParaRPr lang="zh-TW" altLang="en-US" smtClean="0"/>
          </a:p>
        </p:txBody>
      </p:sp>
    </p:spTree>
    <p:extLst>
      <p:ext uri="{BB962C8B-B14F-4D97-AF65-F5344CB8AC3E}">
        <p14:creationId xmlns:p14="http://schemas.microsoft.com/office/powerpoint/2010/main" val="3602761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 </a:t>
            </a:r>
            <a:r>
              <a:rPr lang="zh-TW" altLang="en-US" dirty="0" smtClean="0"/>
              <a:t>磁環</a:t>
            </a:r>
            <a:r>
              <a:rPr lang="zh-TW" altLang="en-US" dirty="0"/>
              <a:t>感測器</a:t>
            </a:r>
            <a:r>
              <a:rPr lang="en-US" altLang="zh-TW" dirty="0"/>
              <a:t>.            </a:t>
            </a:r>
            <a:r>
              <a:rPr lang="zh-TW" altLang="en-US" dirty="0"/>
              <a:t>旋轉編碼器</a:t>
            </a:r>
            <a:r>
              <a:rPr lang="en-US" altLang="zh-TW" dirty="0"/>
              <a:t>.         </a:t>
            </a:r>
            <a:r>
              <a:rPr lang="zh-TW" altLang="en-US" dirty="0"/>
              <a:t>魔術鈴          </a:t>
            </a:r>
            <a:r>
              <a:rPr lang="en-US" altLang="zh-TW" dirty="0"/>
              <a:t>      </a:t>
            </a:r>
            <a:r>
              <a:rPr lang="zh-TW" altLang="en-US" dirty="0"/>
              <a:t>手指脈衝感測器</a:t>
            </a:r>
            <a:endParaRPr lang="en-US" altLang="zh-TW" dirty="0"/>
          </a:p>
          <a:p>
            <a:r>
              <a:rPr lang="en-US" altLang="zh-TW" dirty="0"/>
              <a:t>. </a:t>
            </a:r>
            <a:r>
              <a:rPr lang="zh-TW" altLang="en-US" dirty="0"/>
              <a:t>類比溫度感測器</a:t>
            </a:r>
            <a:r>
              <a:rPr lang="en-US" altLang="zh-TW" dirty="0"/>
              <a:t>     </a:t>
            </a:r>
            <a:r>
              <a:rPr lang="zh-TW" altLang="en-US" dirty="0"/>
              <a:t>汞開關</a:t>
            </a:r>
            <a:r>
              <a:rPr lang="en-US" altLang="zh-TW" dirty="0"/>
              <a:t>.                 </a:t>
            </a:r>
            <a:r>
              <a:rPr lang="zh-TW" altLang="en-US" dirty="0"/>
              <a:t>雙色共陰極</a:t>
            </a:r>
            <a:r>
              <a:rPr lang="en-US" altLang="zh-TW" dirty="0"/>
              <a:t>LED       </a:t>
            </a:r>
            <a:r>
              <a:rPr lang="zh-TW" altLang="en-US" dirty="0"/>
              <a:t>光敏電阻</a:t>
            </a:r>
            <a:endParaRPr lang="en-US" altLang="zh-TW" dirty="0"/>
          </a:p>
          <a:p>
            <a:r>
              <a:rPr lang="en-US" altLang="zh-TW" dirty="0"/>
              <a:t>. </a:t>
            </a:r>
            <a:r>
              <a:rPr lang="zh-TW" altLang="en-US" dirty="0"/>
              <a:t>共陰極 紅綠</a:t>
            </a:r>
            <a:r>
              <a:rPr lang="en-US" altLang="zh-TW" dirty="0"/>
              <a:t>LED     </a:t>
            </a:r>
            <a:r>
              <a:rPr lang="zh-TW" altLang="en-US" dirty="0"/>
              <a:t>霍爾感測器          溫濕度感測器       衝擊開關</a:t>
            </a:r>
          </a:p>
        </p:txBody>
      </p:sp>
    </p:spTree>
    <p:extLst>
      <p:ext uri="{BB962C8B-B14F-4D97-AF65-F5344CB8AC3E}">
        <p14:creationId xmlns:p14="http://schemas.microsoft.com/office/powerpoint/2010/main" val="27024369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1197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smtClean="0">
                <a:latin typeface="Times New Roman" pitchFamily="18" charset="0"/>
                <a:cs typeface="Times New Roman" pitchFamily="18" charset="0"/>
              </a:rPr>
              <a:t>使用</a:t>
            </a:r>
            <a:r>
              <a:rPr lang="en-US" altLang="zh-TW" smtClean="0">
                <a:latin typeface="Times New Roman" pitchFamily="18" charset="0"/>
                <a:cs typeface="Times New Roman" pitchFamily="18" charset="0"/>
              </a:rPr>
              <a:t>Beacon-enable</a:t>
            </a:r>
            <a:r>
              <a:rPr lang="zh-TW" altLang="zh-TW" smtClean="0"/>
              <a:t>網路裡之時槽型</a:t>
            </a:r>
            <a:r>
              <a:rPr lang="en-US" altLang="zh-TW" smtClean="0"/>
              <a:t>CSMA/CA</a:t>
            </a:r>
            <a:r>
              <a:rPr lang="zh-TW" altLang="zh-TW" smtClean="0"/>
              <a:t>機制</a:t>
            </a:r>
            <a:r>
              <a:rPr lang="zh-TW" altLang="en-US" smtClean="0"/>
              <a:t>時</a:t>
            </a:r>
            <a:r>
              <a:rPr lang="zh-TW" altLang="zh-TW" smtClean="0"/>
              <a:t>，當裝置們收到網路協調者所發出的</a:t>
            </a:r>
            <a:r>
              <a:rPr lang="en-US" altLang="zh-TW" smtClean="0"/>
              <a:t>Beacon</a:t>
            </a:r>
            <a:r>
              <a:rPr lang="zh-TW" altLang="zh-TW" smtClean="0"/>
              <a:t>後，他們會將退後時槽</a:t>
            </a:r>
            <a:r>
              <a:rPr lang="en-US" altLang="zh-TW" smtClean="0"/>
              <a:t>(backoff slot)</a:t>
            </a:r>
            <a:r>
              <a:rPr lang="zh-TW" altLang="zh-TW" smtClean="0"/>
              <a:t>對準</a:t>
            </a:r>
            <a:r>
              <a:rPr lang="en-US" altLang="zh-TW" smtClean="0"/>
              <a:t>Beacon</a:t>
            </a:r>
            <a:r>
              <a:rPr lang="zh-TW" altLang="zh-TW" smtClean="0"/>
              <a:t>發出的時間。</a:t>
            </a:r>
            <a:endParaRPr lang="en-US" altLang="zh-TW" smtClean="0"/>
          </a:p>
          <a:p>
            <a:pPr eaLnBrk="1" hangingPunct="1">
              <a:spcBef>
                <a:spcPct val="0"/>
              </a:spcBef>
            </a:pPr>
            <a:r>
              <a:rPr lang="zh-TW" altLang="zh-TW" smtClean="0"/>
              <a:t>在競爭區間中每當一個裝置有資料訊框要傳送時，它必須先</a:t>
            </a:r>
            <a:r>
              <a:rPr lang="zh-TW" altLang="en-US" smtClean="0"/>
              <a:t>等到</a:t>
            </a:r>
            <a:r>
              <a:rPr lang="zh-TW" altLang="zh-TW" smtClean="0"/>
              <a:t>下一個時槽的起始邊界，然後等待隨機產生的若干個退後時槽時間，當等待的時間結束後，如果這時候頻道是忙碌的，根據</a:t>
            </a:r>
            <a:r>
              <a:rPr lang="en-US" altLang="zh-TW" smtClean="0"/>
              <a:t>random backoff</a:t>
            </a:r>
            <a:r>
              <a:rPr lang="zh-TW" altLang="zh-TW" smtClean="0"/>
              <a:t>機制，該裝置必須再次等待另一隨機產生的若干個退後時槽時間；如果這時頻道沒有被使用，則裝置可在下一個退後時槽的起始邊界開始傳送資料訊框。</a:t>
            </a:r>
            <a:endParaRPr lang="en-US" altLang="zh-TW" smtClean="0"/>
          </a:p>
          <a:p>
            <a:pPr eaLnBrk="1" hangingPunct="1">
              <a:spcBef>
                <a:spcPct val="0"/>
              </a:spcBef>
            </a:pPr>
            <a:endParaRPr lang="zh-TW" altLang="zh-TW" smtClean="0"/>
          </a:p>
        </p:txBody>
      </p:sp>
      <p:sp>
        <p:nvSpPr>
          <p:cNvPr id="16896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BF8406-7217-4978-91CF-84CDAFE4962C}" type="slidenum">
              <a:rPr lang="zh-TW" altLang="en-US" smtClean="0"/>
              <a:pPr fontAlgn="base">
                <a:spcBef>
                  <a:spcPct val="0"/>
                </a:spcBef>
                <a:spcAft>
                  <a:spcPct val="0"/>
                </a:spcAft>
                <a:defRPr/>
              </a:pPr>
              <a:t>87</a:t>
            </a:fld>
            <a:endParaRPr lang="zh-TW" altLang="en-US" smtClean="0"/>
          </a:p>
        </p:txBody>
      </p:sp>
    </p:spTree>
    <p:extLst>
      <p:ext uri="{BB962C8B-B14F-4D97-AF65-F5344CB8AC3E}">
        <p14:creationId xmlns:p14="http://schemas.microsoft.com/office/powerpoint/2010/main" val="27586368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eaLnBrk="1" fontAlgn="auto" hangingPunct="1">
              <a:spcBef>
                <a:spcPts val="0"/>
              </a:spcBef>
              <a:spcAft>
                <a:spcPts val="0"/>
              </a:spcAft>
              <a:defRPr/>
            </a:pPr>
            <a:r>
              <a:rPr lang="zh-TW" altLang="en-US" dirty="0" smtClean="0"/>
              <a:t>此為</a:t>
            </a:r>
            <a:r>
              <a:rPr lang="en-US" altLang="zh-TW" dirty="0" smtClean="0"/>
              <a:t>CSMA/CA</a:t>
            </a:r>
            <a:r>
              <a:rPr lang="zh-TW" altLang="en-US" dirty="0" smtClean="0"/>
              <a:t>演算法每個設備在每次嘗試傳輸時都需要維護的三個變數</a:t>
            </a:r>
            <a:r>
              <a:rPr lang="en-US" altLang="zh-TW" dirty="0" smtClean="0"/>
              <a:t>︰NB</a:t>
            </a:r>
            <a:r>
              <a:rPr lang="zh-TW" altLang="en-US" dirty="0" smtClean="0"/>
              <a:t>、</a:t>
            </a:r>
            <a:r>
              <a:rPr lang="en-US" altLang="zh-TW" dirty="0" smtClean="0"/>
              <a:t>CW</a:t>
            </a:r>
            <a:r>
              <a:rPr lang="zh-TW" altLang="en-US" dirty="0" smtClean="0"/>
              <a:t>和</a:t>
            </a:r>
            <a:r>
              <a:rPr lang="en-US" altLang="zh-TW" dirty="0" smtClean="0"/>
              <a:t>BE</a:t>
            </a:r>
            <a:r>
              <a:rPr lang="zh-TW" altLang="en-US" dirty="0" smtClean="0"/>
              <a:t>。</a:t>
            </a:r>
            <a:endParaRPr lang="en-US" altLang="zh-TW" dirty="0" smtClean="0"/>
          </a:p>
          <a:p>
            <a:pPr eaLnBrk="1" fontAlgn="auto" hangingPunct="1">
              <a:spcBef>
                <a:spcPts val="0"/>
              </a:spcBef>
              <a:spcAft>
                <a:spcPts val="0"/>
              </a:spcAft>
              <a:defRPr/>
            </a:pPr>
            <a:r>
              <a:rPr lang="zh-TW" altLang="en-US" dirty="0" smtClean="0"/>
              <a:t>變數</a:t>
            </a:r>
            <a:r>
              <a:rPr lang="en-US" altLang="zh-TW" dirty="0" smtClean="0"/>
              <a:t>NB</a:t>
            </a:r>
            <a:r>
              <a:rPr lang="zh-TW" altLang="en-US" dirty="0" smtClean="0"/>
              <a:t>是嘗試當前訊框</a:t>
            </a:r>
            <a:r>
              <a:rPr lang="en-US" altLang="zh-TW" dirty="0" smtClean="0"/>
              <a:t>(Frame)</a:t>
            </a:r>
            <a:r>
              <a:rPr lang="zh-TW" altLang="en-US" dirty="0" smtClean="0"/>
              <a:t>發送過程中</a:t>
            </a:r>
            <a:r>
              <a:rPr lang="en-US" altLang="zh-TW" dirty="0" smtClean="0"/>
              <a:t>CSMA/CA</a:t>
            </a:r>
            <a:r>
              <a:rPr lang="zh-TW" altLang="en-US" dirty="0" smtClean="0"/>
              <a:t>演算法執行</a:t>
            </a:r>
            <a:r>
              <a:rPr lang="en-US" altLang="zh-TW" dirty="0" smtClean="0"/>
              <a:t>random </a:t>
            </a:r>
            <a:r>
              <a:rPr lang="en-US" altLang="zh-TW" dirty="0" err="1" smtClean="0"/>
              <a:t>backoff</a:t>
            </a:r>
            <a:r>
              <a:rPr lang="zh-TW" altLang="en-US" dirty="0" smtClean="0"/>
              <a:t>的次數，在每個新的傳輸嘗試之前</a:t>
            </a:r>
            <a:r>
              <a:rPr lang="en-US" altLang="zh-TW" dirty="0" smtClean="0"/>
              <a:t>NB</a:t>
            </a:r>
            <a:r>
              <a:rPr lang="zh-TW" altLang="en-US" dirty="0" smtClean="0"/>
              <a:t>應初始化為</a:t>
            </a:r>
            <a:r>
              <a:rPr lang="en-US" altLang="zh-TW" dirty="0" smtClean="0"/>
              <a:t>0</a:t>
            </a:r>
            <a:r>
              <a:rPr lang="zh-TW" altLang="en-US" dirty="0" smtClean="0"/>
              <a:t>。</a:t>
            </a:r>
            <a:endParaRPr lang="en-US" altLang="zh-TW" dirty="0" smtClean="0"/>
          </a:p>
          <a:p>
            <a:pPr eaLnBrk="1" fontAlgn="auto" hangingPunct="1">
              <a:spcBef>
                <a:spcPts val="0"/>
              </a:spcBef>
              <a:spcAft>
                <a:spcPts val="0"/>
              </a:spcAft>
              <a:defRPr/>
            </a:pPr>
            <a:r>
              <a:rPr lang="zh-TW" altLang="en-US" dirty="0" smtClean="0"/>
              <a:t>變數</a:t>
            </a:r>
            <a:r>
              <a:rPr lang="en-US" altLang="zh-TW" dirty="0" smtClean="0"/>
              <a:t>BE</a:t>
            </a:r>
            <a:r>
              <a:rPr lang="zh-TW" altLang="en-US" dirty="0" smtClean="0"/>
              <a:t>是</a:t>
            </a:r>
            <a:r>
              <a:rPr lang="en-US" altLang="zh-TW" dirty="0" err="1" smtClean="0"/>
              <a:t>backoff</a:t>
            </a:r>
            <a:r>
              <a:rPr lang="en-US" altLang="zh-TW" dirty="0" smtClean="0"/>
              <a:t> </a:t>
            </a:r>
            <a:r>
              <a:rPr lang="zh-TW" altLang="en-US" dirty="0" smtClean="0"/>
              <a:t>指數，設備試圖評估通道前</a:t>
            </a:r>
            <a:r>
              <a:rPr lang="en-US" altLang="zh-TW" dirty="0" err="1" smtClean="0"/>
              <a:t>backoff</a:t>
            </a:r>
            <a:r>
              <a:rPr lang="zh-TW" altLang="en-US" dirty="0" smtClean="0"/>
              <a:t>的時間與</a:t>
            </a:r>
            <a:r>
              <a:rPr lang="en-US" altLang="zh-TW" dirty="0" smtClean="0"/>
              <a:t>BE</a:t>
            </a:r>
            <a:r>
              <a:rPr lang="zh-TW" altLang="en-US" dirty="0" smtClean="0"/>
              <a:t>有關。</a:t>
            </a:r>
            <a:endParaRPr lang="en-US" altLang="zh-TW" dirty="0" smtClean="0"/>
          </a:p>
          <a:p>
            <a:pPr eaLnBrk="1" fontAlgn="auto" hangingPunct="1">
              <a:spcBef>
                <a:spcPts val="0"/>
              </a:spcBef>
              <a:spcAft>
                <a:spcPts val="0"/>
              </a:spcAft>
              <a:defRPr/>
            </a:pPr>
            <a:r>
              <a:rPr lang="zh-TW" altLang="en-US" dirty="0" smtClean="0"/>
              <a:t>變數</a:t>
            </a:r>
            <a:r>
              <a:rPr lang="en-US" altLang="zh-TW" dirty="0" smtClean="0"/>
              <a:t>CW</a:t>
            </a:r>
            <a:r>
              <a:rPr lang="zh-TW" altLang="en-US" dirty="0" smtClean="0"/>
              <a:t>是</a:t>
            </a:r>
            <a:r>
              <a:rPr lang="en-US" altLang="zh-TW" dirty="0" smtClean="0"/>
              <a:t>Contention Window</a:t>
            </a:r>
            <a:r>
              <a:rPr lang="zh-TW" altLang="en-US" dirty="0" smtClean="0"/>
              <a:t>的長度，它表示允許發送前要求通道連續空閒的時間，每次發送嘗試之前</a:t>
            </a:r>
            <a:r>
              <a:rPr lang="en-US" altLang="zh-TW" dirty="0" smtClean="0"/>
              <a:t>CW</a:t>
            </a:r>
            <a:r>
              <a:rPr lang="zh-TW" altLang="en-US" dirty="0" smtClean="0"/>
              <a:t>初始化為</a:t>
            </a:r>
            <a:r>
              <a:rPr lang="en-US" altLang="zh-TW" dirty="0" smtClean="0"/>
              <a:t>2</a:t>
            </a:r>
            <a:r>
              <a:rPr lang="zh-TW" altLang="en-US" dirty="0" smtClean="0"/>
              <a:t>，並且每次探測到通道忙碌時也重定為</a:t>
            </a:r>
            <a:r>
              <a:rPr lang="en-US" altLang="zh-TW" dirty="0" smtClean="0"/>
              <a:t>2</a:t>
            </a:r>
            <a:r>
              <a:rPr lang="zh-TW" altLang="en-US" dirty="0" smtClean="0"/>
              <a:t>，變數</a:t>
            </a:r>
            <a:r>
              <a:rPr lang="en-US" altLang="zh-TW" dirty="0" smtClean="0"/>
              <a:t>CW</a:t>
            </a:r>
            <a:r>
              <a:rPr lang="zh-TW" altLang="en-US" dirty="0" smtClean="0"/>
              <a:t>只用於</a:t>
            </a:r>
            <a:r>
              <a:rPr lang="en-US" altLang="zh-TW" dirty="0" smtClean="0"/>
              <a:t>CSMA/CA</a:t>
            </a:r>
            <a:r>
              <a:rPr lang="zh-TW" altLang="en-US" dirty="0" smtClean="0"/>
              <a:t>演算法。</a:t>
            </a:r>
            <a:endParaRPr lang="en-US" altLang="zh-TW" dirty="0" smtClean="0"/>
          </a:p>
          <a:p>
            <a:pPr eaLnBrk="1" fontAlgn="auto" hangingPunct="1">
              <a:spcBef>
                <a:spcPts val="0"/>
              </a:spcBef>
              <a:spcAft>
                <a:spcPts val="0"/>
              </a:spcAft>
              <a:defRPr/>
            </a:pPr>
            <a:endParaRPr lang="zh-TW" altLang="en-US" dirty="0" smtClean="0"/>
          </a:p>
          <a:p>
            <a:pPr eaLnBrk="1" fontAlgn="auto" hangingPunct="1">
              <a:spcBef>
                <a:spcPts val="0"/>
              </a:spcBef>
              <a:spcAft>
                <a:spcPts val="0"/>
              </a:spcAft>
              <a:defRPr/>
            </a:pPr>
            <a:r>
              <a:rPr lang="zh-TW" altLang="en-US" dirty="0" smtClean="0"/>
              <a:t>在時槽式的</a:t>
            </a:r>
            <a:r>
              <a:rPr lang="en-US" altLang="zh-TW" dirty="0" smtClean="0"/>
              <a:t>CSMA/CA</a:t>
            </a:r>
            <a:r>
              <a:rPr lang="zh-TW" altLang="en-US" dirty="0" smtClean="0"/>
              <a:t>演算法中，</a:t>
            </a:r>
            <a:endParaRPr lang="en-US" altLang="zh-TW" dirty="0" smtClean="0"/>
          </a:p>
          <a:p>
            <a:pPr eaLnBrk="1" fontAlgn="auto" hangingPunct="1">
              <a:spcBef>
                <a:spcPts val="0"/>
              </a:spcBef>
              <a:spcAft>
                <a:spcPts val="0"/>
              </a:spcAft>
              <a:defRPr/>
            </a:pPr>
            <a:r>
              <a:rPr lang="en-US" altLang="zh-TW" dirty="0" smtClean="0"/>
              <a:t>MAC</a:t>
            </a:r>
            <a:r>
              <a:rPr lang="zh-TW" altLang="en-US" dirty="0" smtClean="0"/>
              <a:t>層首先（</a:t>
            </a:r>
            <a:r>
              <a:rPr lang="en-US" altLang="zh-TW" dirty="0" smtClean="0"/>
              <a:t>1</a:t>
            </a:r>
            <a:r>
              <a:rPr lang="zh-TW" altLang="en-US" dirty="0" smtClean="0"/>
              <a:t>）初始化變數</a:t>
            </a:r>
            <a:r>
              <a:rPr lang="en-US" altLang="zh-TW" dirty="0" smtClean="0"/>
              <a:t>NB</a:t>
            </a:r>
            <a:r>
              <a:rPr lang="zh-TW" altLang="en-US" dirty="0" smtClean="0"/>
              <a:t>、</a:t>
            </a:r>
            <a:r>
              <a:rPr lang="en-US" altLang="zh-TW" dirty="0" smtClean="0"/>
              <a:t>CW</a:t>
            </a:r>
            <a:r>
              <a:rPr lang="zh-TW" altLang="en-US" dirty="0" smtClean="0"/>
              <a:t>和</a:t>
            </a:r>
            <a:r>
              <a:rPr lang="en-US" altLang="zh-TW" dirty="0" smtClean="0"/>
              <a:t>BE</a:t>
            </a:r>
            <a:r>
              <a:rPr lang="zh-TW" altLang="en-US" dirty="0" smtClean="0"/>
              <a:t>，</a:t>
            </a:r>
            <a:endParaRPr lang="en-US" altLang="zh-TW" dirty="0" smtClean="0"/>
          </a:p>
          <a:p>
            <a:pPr eaLnBrk="1" fontAlgn="auto" hangingPunct="1">
              <a:spcBef>
                <a:spcPts val="0"/>
              </a:spcBef>
              <a:spcAft>
                <a:spcPts val="0"/>
              </a:spcAft>
              <a:defRPr/>
            </a:pPr>
            <a:r>
              <a:rPr lang="zh-TW" altLang="en-US" dirty="0" smtClean="0"/>
              <a:t>然後（</a:t>
            </a:r>
            <a:r>
              <a:rPr lang="en-US" altLang="zh-TW" dirty="0" smtClean="0"/>
              <a:t>2</a:t>
            </a:r>
            <a:r>
              <a:rPr lang="zh-TW" altLang="en-US" dirty="0" smtClean="0"/>
              <a:t>）對準下一個</a:t>
            </a:r>
            <a:r>
              <a:rPr lang="en-US" altLang="zh-TW" dirty="0" err="1" smtClean="0"/>
              <a:t>backoff</a:t>
            </a:r>
            <a:r>
              <a:rPr lang="en-US" altLang="zh-TW" dirty="0" smtClean="0"/>
              <a:t> period</a:t>
            </a:r>
            <a:r>
              <a:rPr lang="zh-TW" altLang="en-US" dirty="0" smtClean="0"/>
              <a:t>的邊界，</a:t>
            </a:r>
            <a:endParaRPr lang="en-US" altLang="zh-TW" dirty="0" smtClean="0"/>
          </a:p>
          <a:p>
            <a:pPr eaLnBrk="1" fontAlgn="auto" hangingPunct="1">
              <a:spcBef>
                <a:spcPts val="0"/>
              </a:spcBef>
              <a:spcAft>
                <a:spcPts val="0"/>
              </a:spcAft>
              <a:defRPr/>
            </a:pPr>
            <a:r>
              <a:rPr lang="zh-TW" altLang="en-US" dirty="0" smtClean="0"/>
              <a:t>（</a:t>
            </a:r>
            <a:r>
              <a:rPr lang="en-US" altLang="zh-TW" dirty="0" smtClean="0"/>
              <a:t>3</a:t>
            </a:r>
            <a:r>
              <a:rPr lang="zh-TW" altLang="en-US" dirty="0" smtClean="0"/>
              <a:t>）</a:t>
            </a:r>
            <a:r>
              <a:rPr lang="en-US" altLang="zh-TW" dirty="0" smtClean="0"/>
              <a:t>MAC</a:t>
            </a:r>
            <a:r>
              <a:rPr lang="zh-TW" altLang="en-US" dirty="0" smtClean="0"/>
              <a:t>層隨機延遲隨機個完整</a:t>
            </a:r>
            <a:r>
              <a:rPr lang="en-US" altLang="zh-TW" dirty="0" err="1" smtClean="0">
                <a:latin typeface="+mj-ea"/>
              </a:rPr>
              <a:t>backoff</a:t>
            </a:r>
            <a:r>
              <a:rPr lang="en-US" altLang="zh-TW" dirty="0" smtClean="0">
                <a:latin typeface="+mj-ea"/>
              </a:rPr>
              <a:t> period </a:t>
            </a:r>
            <a:r>
              <a:rPr lang="zh-TW" altLang="en-US" dirty="0" smtClean="0">
                <a:latin typeface="+mj-ea"/>
              </a:rPr>
              <a:t>後，</a:t>
            </a:r>
            <a:endParaRPr lang="en-US" altLang="zh-TW" dirty="0" smtClean="0">
              <a:latin typeface="+mj-ea"/>
            </a:endParaRPr>
          </a:p>
          <a:p>
            <a:pPr eaLnBrk="1" fontAlgn="auto" hangingPunct="1">
              <a:spcBef>
                <a:spcPts val="0"/>
              </a:spcBef>
              <a:spcAft>
                <a:spcPts val="0"/>
              </a:spcAft>
              <a:defRPr/>
            </a:pPr>
            <a:r>
              <a:rPr lang="zh-TW" altLang="en-US" dirty="0" smtClean="0">
                <a:latin typeface="+mj-ea"/>
              </a:rPr>
              <a:t>（</a:t>
            </a:r>
            <a:r>
              <a:rPr lang="en-US" altLang="zh-TW" dirty="0" smtClean="0">
                <a:latin typeface="+mj-ea"/>
              </a:rPr>
              <a:t>4</a:t>
            </a:r>
            <a:r>
              <a:rPr lang="zh-TW" altLang="en-US" dirty="0" smtClean="0">
                <a:latin typeface="+mj-ea"/>
              </a:rPr>
              <a:t>）請求物理層執行通道評估</a:t>
            </a:r>
            <a:r>
              <a:rPr lang="en-US" altLang="zh-TW" dirty="0" smtClean="0">
                <a:latin typeface="+mj-ea"/>
              </a:rPr>
              <a:t>(CCA)</a:t>
            </a:r>
            <a:r>
              <a:rPr lang="zh-TW" altLang="en-US" dirty="0" smtClean="0">
                <a:latin typeface="+mj-ea"/>
              </a:rPr>
              <a:t>，</a:t>
            </a:r>
            <a:r>
              <a:rPr lang="en-US" altLang="zh-TW" dirty="0" err="1" smtClean="0"/>
              <a:t>backoof</a:t>
            </a:r>
            <a:r>
              <a:rPr lang="en-US" altLang="zh-TW" dirty="0" smtClean="0"/>
              <a:t> period </a:t>
            </a:r>
            <a:r>
              <a:rPr lang="zh-TW" altLang="en-US" dirty="0" smtClean="0"/>
              <a:t>亂數的取值範圍是</a:t>
            </a:r>
            <a:r>
              <a:rPr lang="en-US" altLang="zh-TW" dirty="0" smtClean="0"/>
              <a:t>0</a:t>
            </a:r>
            <a:r>
              <a:rPr lang="zh-TW" altLang="en-US" dirty="0" smtClean="0"/>
              <a:t>～ </a:t>
            </a:r>
            <a:r>
              <a:rPr lang="en-US" altLang="zh-TW" dirty="0" smtClean="0">
                <a:latin typeface="+mj-ea"/>
              </a:rPr>
              <a:t>2</a:t>
            </a:r>
            <a:r>
              <a:rPr lang="en-US" altLang="zh-TW" baseline="30000" dirty="0" smtClean="0">
                <a:latin typeface="+mj-ea"/>
              </a:rPr>
              <a:t>BE</a:t>
            </a:r>
            <a:r>
              <a:rPr lang="en-US" altLang="zh-TW" dirty="0" smtClean="0">
                <a:latin typeface="+mj-ea"/>
              </a:rPr>
              <a:t>-1</a:t>
            </a:r>
            <a:r>
              <a:rPr lang="zh-TW" altLang="en-US" dirty="0" smtClean="0">
                <a:latin typeface="+mj-ea"/>
              </a:rPr>
              <a:t>。</a:t>
            </a:r>
            <a:endParaRPr lang="en-US" altLang="zh-TW" dirty="0" smtClean="0">
              <a:latin typeface="+mj-ea"/>
            </a:endParaRPr>
          </a:p>
          <a:p>
            <a:pPr eaLnBrk="1" fontAlgn="auto" hangingPunct="1">
              <a:spcBef>
                <a:spcPts val="0"/>
              </a:spcBef>
              <a:spcAft>
                <a:spcPts val="0"/>
              </a:spcAft>
              <a:defRPr/>
            </a:pPr>
            <a:endParaRPr lang="en-US" altLang="zh-TW" dirty="0" smtClean="0">
              <a:latin typeface="+mj-ea"/>
            </a:endParaRPr>
          </a:p>
          <a:p>
            <a:pPr eaLnBrk="1" fontAlgn="auto" hangingPunct="1">
              <a:spcBef>
                <a:spcPts val="0"/>
              </a:spcBef>
              <a:spcAft>
                <a:spcPts val="0"/>
              </a:spcAft>
              <a:defRPr/>
            </a:pPr>
            <a:r>
              <a:rPr lang="zh-TW" altLang="en-US" dirty="0" smtClean="0">
                <a:latin typeface="+mj-ea"/>
              </a:rPr>
              <a:t>在時槽式</a:t>
            </a:r>
            <a:r>
              <a:rPr lang="en-US" altLang="zh-TW" dirty="0" smtClean="0">
                <a:latin typeface="+mj-ea"/>
              </a:rPr>
              <a:t>CSMA/CA</a:t>
            </a:r>
            <a:r>
              <a:rPr lang="zh-TW" altLang="en-US" dirty="0" smtClean="0">
                <a:latin typeface="+mj-ea"/>
              </a:rPr>
              <a:t>演算法中，</a:t>
            </a:r>
            <a:r>
              <a:rPr lang="en-US" altLang="zh-TW" dirty="0" smtClean="0">
                <a:latin typeface="+mj-ea"/>
              </a:rPr>
              <a:t>CCA</a:t>
            </a:r>
            <a:r>
              <a:rPr lang="zh-TW" altLang="en-US" dirty="0" smtClean="0">
                <a:latin typeface="+mj-ea"/>
              </a:rPr>
              <a:t>在</a:t>
            </a:r>
            <a:r>
              <a:rPr lang="en-US" altLang="zh-TW" dirty="0" err="1" smtClean="0"/>
              <a:t>backoof</a:t>
            </a:r>
            <a:r>
              <a:rPr lang="en-US" altLang="zh-TW" dirty="0" smtClean="0"/>
              <a:t> period  </a:t>
            </a:r>
            <a:r>
              <a:rPr lang="zh-TW" altLang="en-US" dirty="0" smtClean="0"/>
              <a:t>的邊界處開始執行，而在非時槽式的</a:t>
            </a:r>
            <a:r>
              <a:rPr lang="en-US" altLang="zh-TW" dirty="0" smtClean="0"/>
              <a:t>CSMA/CA</a:t>
            </a:r>
            <a:r>
              <a:rPr lang="zh-TW" altLang="en-US" dirty="0" smtClean="0"/>
              <a:t>演算法中，</a:t>
            </a:r>
            <a:r>
              <a:rPr lang="en-US" altLang="zh-TW" dirty="0" smtClean="0"/>
              <a:t>CCA</a:t>
            </a:r>
            <a:r>
              <a:rPr lang="zh-TW" altLang="en-US" dirty="0" smtClean="0"/>
              <a:t>立即開始執行。</a:t>
            </a:r>
            <a:endParaRPr lang="en-US" altLang="zh-TW" dirty="0" smtClean="0"/>
          </a:p>
          <a:p>
            <a:pPr eaLnBrk="1" fontAlgn="auto" hangingPunct="1">
              <a:spcBef>
                <a:spcPts val="0"/>
              </a:spcBef>
              <a:spcAft>
                <a:spcPts val="0"/>
              </a:spcAft>
              <a:defRPr/>
            </a:pPr>
            <a:r>
              <a:rPr lang="zh-TW" altLang="en-US" dirty="0" smtClean="0"/>
              <a:t>如果通道評估為忙碌，則變數</a:t>
            </a:r>
            <a:r>
              <a:rPr lang="en-US" altLang="zh-TW" dirty="0" smtClean="0"/>
              <a:t>NB</a:t>
            </a:r>
            <a:r>
              <a:rPr lang="zh-TW" altLang="en-US" dirty="0" smtClean="0"/>
              <a:t>和</a:t>
            </a:r>
            <a:r>
              <a:rPr lang="en-US" altLang="zh-TW" dirty="0" smtClean="0"/>
              <a:t>BE</a:t>
            </a:r>
            <a:r>
              <a:rPr lang="zh-TW" altLang="en-US" dirty="0" smtClean="0"/>
              <a:t>都加</a:t>
            </a:r>
            <a:r>
              <a:rPr lang="en-US" altLang="zh-TW" dirty="0" smtClean="0"/>
              <a:t>1</a:t>
            </a:r>
            <a:r>
              <a:rPr lang="zh-TW" altLang="en-US" dirty="0" smtClean="0"/>
              <a:t>。</a:t>
            </a:r>
            <a:endParaRPr lang="en-US" altLang="zh-TW" dirty="0" smtClean="0"/>
          </a:p>
          <a:p>
            <a:pPr eaLnBrk="1" fontAlgn="auto" hangingPunct="1">
              <a:spcBef>
                <a:spcPts val="0"/>
              </a:spcBef>
              <a:spcAft>
                <a:spcPts val="0"/>
              </a:spcAft>
              <a:defRPr/>
            </a:pPr>
            <a:r>
              <a:rPr lang="zh-TW" altLang="en-US" dirty="0" smtClean="0"/>
              <a:t>在時槽式的</a:t>
            </a:r>
            <a:r>
              <a:rPr lang="en-US" altLang="zh-TW" dirty="0" smtClean="0">
                <a:latin typeface="+mj-ea"/>
              </a:rPr>
              <a:t>CSMA/CA</a:t>
            </a:r>
            <a:r>
              <a:rPr lang="zh-TW" altLang="en-US" dirty="0" smtClean="0">
                <a:latin typeface="+mj-ea"/>
              </a:rPr>
              <a:t>演算法中還要把變數</a:t>
            </a:r>
            <a:r>
              <a:rPr lang="en-US" altLang="zh-TW" dirty="0" smtClean="0">
                <a:latin typeface="+mj-ea"/>
              </a:rPr>
              <a:t>CW</a:t>
            </a:r>
            <a:r>
              <a:rPr lang="zh-TW" altLang="en-US" dirty="0" smtClean="0">
                <a:latin typeface="+mj-ea"/>
              </a:rPr>
              <a:t>設為</a:t>
            </a:r>
            <a:r>
              <a:rPr lang="en-US" altLang="zh-TW" dirty="0" smtClean="0">
                <a:latin typeface="+mj-ea"/>
              </a:rPr>
              <a:t>2</a:t>
            </a:r>
            <a:r>
              <a:rPr lang="zh-TW" altLang="en-US" dirty="0" smtClean="0">
                <a:latin typeface="+mj-ea"/>
              </a:rPr>
              <a:t>，如果變數</a:t>
            </a:r>
            <a:r>
              <a:rPr lang="en-US" altLang="zh-TW" dirty="0" smtClean="0">
                <a:latin typeface="+mj-ea"/>
              </a:rPr>
              <a:t>NB</a:t>
            </a:r>
            <a:r>
              <a:rPr lang="zh-TW" altLang="en-US" dirty="0" smtClean="0">
                <a:latin typeface="+mj-ea"/>
              </a:rPr>
              <a:t>的值小於或等於屬性 </a:t>
            </a:r>
            <a:r>
              <a:rPr lang="en-US" altLang="zh-TW" dirty="0" err="1" smtClean="0"/>
              <a:t>macMaxCSMABackoffs</a:t>
            </a:r>
            <a:r>
              <a:rPr lang="en-US" altLang="zh-TW" dirty="0" smtClean="0"/>
              <a:t> </a:t>
            </a:r>
            <a:r>
              <a:rPr lang="zh-TW" altLang="en-US" dirty="0" smtClean="0"/>
              <a:t>的值，則演算法跳轉到（</a:t>
            </a:r>
            <a:r>
              <a:rPr lang="en-US" altLang="zh-TW" dirty="0" smtClean="0"/>
              <a:t>3</a:t>
            </a:r>
            <a:r>
              <a:rPr lang="zh-TW" altLang="en-US" dirty="0" smtClean="0"/>
              <a:t>）隨機延遲隨機個完整</a:t>
            </a:r>
            <a:r>
              <a:rPr lang="en-US" altLang="zh-TW" dirty="0" err="1" smtClean="0">
                <a:latin typeface="+mj-ea"/>
              </a:rPr>
              <a:t>backoff</a:t>
            </a:r>
            <a:r>
              <a:rPr lang="en-US" altLang="zh-TW" dirty="0" smtClean="0">
                <a:latin typeface="+mj-ea"/>
              </a:rPr>
              <a:t> period </a:t>
            </a:r>
            <a:r>
              <a:rPr lang="zh-TW" altLang="en-US" dirty="0" smtClean="0">
                <a:latin typeface="+mj-ea"/>
              </a:rPr>
              <a:t>之步驟重新執行，如果變數</a:t>
            </a:r>
            <a:r>
              <a:rPr lang="en-US" altLang="zh-TW" dirty="0" smtClean="0">
                <a:latin typeface="+mj-ea"/>
              </a:rPr>
              <a:t>NB</a:t>
            </a:r>
            <a:r>
              <a:rPr lang="zh-TW" altLang="en-US" dirty="0" smtClean="0">
                <a:latin typeface="+mj-ea"/>
              </a:rPr>
              <a:t>的值大於屬性 </a:t>
            </a:r>
            <a:r>
              <a:rPr lang="en-US" altLang="zh-TW" dirty="0" err="1" smtClean="0"/>
              <a:t>macMaxCSMABackoffs</a:t>
            </a:r>
            <a:r>
              <a:rPr lang="en-US" altLang="zh-TW" dirty="0" smtClean="0"/>
              <a:t> </a:t>
            </a:r>
            <a:r>
              <a:rPr lang="zh-TW" altLang="en-US" dirty="0" smtClean="0"/>
              <a:t>的值，則</a:t>
            </a:r>
            <a:r>
              <a:rPr lang="en-US" altLang="zh-TW" dirty="0" smtClean="0"/>
              <a:t>CSMA/CA</a:t>
            </a:r>
            <a:r>
              <a:rPr lang="zh-TW" altLang="en-US" dirty="0" smtClean="0"/>
              <a:t>演算法結束，通道存取失敗。</a:t>
            </a:r>
            <a:endParaRPr lang="en-US" altLang="zh-TW" dirty="0" smtClean="0"/>
          </a:p>
          <a:p>
            <a:pPr eaLnBrk="1" fontAlgn="auto" hangingPunct="1">
              <a:spcBef>
                <a:spcPts val="0"/>
              </a:spcBef>
              <a:spcAft>
                <a:spcPts val="0"/>
              </a:spcAft>
              <a:defRPr/>
            </a:pPr>
            <a:endParaRPr lang="en-US" altLang="zh-TW" dirty="0" smtClean="0"/>
          </a:p>
          <a:p>
            <a:pPr eaLnBrk="1" fontAlgn="auto" hangingPunct="1">
              <a:spcBef>
                <a:spcPts val="0"/>
              </a:spcBef>
              <a:spcAft>
                <a:spcPts val="0"/>
              </a:spcAft>
              <a:defRPr/>
            </a:pPr>
            <a:r>
              <a:rPr lang="zh-TW" altLang="en-US" dirty="0" smtClean="0"/>
              <a:t>在本圖中，以第一個時槽為第</a:t>
            </a:r>
            <a:r>
              <a:rPr lang="en-US" altLang="zh-TW" dirty="0" smtClean="0"/>
              <a:t>0</a:t>
            </a:r>
            <a:r>
              <a:rPr lang="zh-TW" altLang="en-US" dirty="0" smtClean="0"/>
              <a:t>個時槽來說，</a:t>
            </a:r>
            <a:r>
              <a:rPr lang="en-US" altLang="zh-TW" dirty="0" smtClean="0"/>
              <a:t>STA2</a:t>
            </a:r>
            <a:r>
              <a:rPr lang="zh-TW" altLang="en-US" dirty="0" smtClean="0"/>
              <a:t>在第</a:t>
            </a:r>
            <a:r>
              <a:rPr lang="en-US" altLang="zh-TW" dirty="0" smtClean="0"/>
              <a:t>2</a:t>
            </a:r>
            <a:r>
              <a:rPr lang="zh-TW" altLang="en-US" dirty="0" smtClean="0"/>
              <a:t>個時槽欲存取頻道，執行時槽式的</a:t>
            </a:r>
            <a:r>
              <a:rPr lang="en-US" altLang="zh-TW" dirty="0" smtClean="0"/>
              <a:t>CSMA/CA</a:t>
            </a:r>
            <a:r>
              <a:rPr lang="zh-TW" altLang="en-US" dirty="0" smtClean="0"/>
              <a:t>演算法（</a:t>
            </a:r>
            <a:r>
              <a:rPr lang="en-US" altLang="zh-TW" dirty="0" smtClean="0"/>
              <a:t>1</a:t>
            </a:r>
            <a:r>
              <a:rPr lang="zh-TW" altLang="en-US" dirty="0" smtClean="0"/>
              <a:t>）初始化變數</a:t>
            </a:r>
            <a:r>
              <a:rPr lang="en-US" altLang="zh-TW" dirty="0" smtClean="0"/>
              <a:t>NB</a:t>
            </a:r>
            <a:r>
              <a:rPr lang="zh-TW" altLang="en-US" dirty="0" smtClean="0"/>
              <a:t>、</a:t>
            </a:r>
            <a:r>
              <a:rPr lang="en-US" altLang="zh-TW" dirty="0" smtClean="0"/>
              <a:t>CW</a:t>
            </a:r>
            <a:r>
              <a:rPr lang="zh-TW" altLang="en-US" dirty="0" smtClean="0"/>
              <a:t>和</a:t>
            </a:r>
            <a:r>
              <a:rPr lang="en-US" altLang="zh-TW" dirty="0" smtClean="0"/>
              <a:t>BE</a:t>
            </a:r>
            <a:r>
              <a:rPr lang="zh-TW" altLang="en-US" dirty="0" smtClean="0"/>
              <a:t>，（</a:t>
            </a:r>
            <a:r>
              <a:rPr lang="en-US" altLang="zh-TW" dirty="0" smtClean="0"/>
              <a:t>2</a:t>
            </a:r>
            <a:r>
              <a:rPr lang="zh-TW" altLang="en-US" dirty="0" smtClean="0"/>
              <a:t>）對準下一個</a:t>
            </a:r>
            <a:r>
              <a:rPr lang="en-US" altLang="zh-TW" dirty="0" err="1" smtClean="0"/>
              <a:t>backoff</a:t>
            </a:r>
            <a:r>
              <a:rPr lang="en-US" altLang="zh-TW" dirty="0" smtClean="0"/>
              <a:t> period</a:t>
            </a:r>
            <a:r>
              <a:rPr lang="zh-TW" altLang="en-US" dirty="0" smtClean="0"/>
              <a:t>的邊界（</a:t>
            </a:r>
            <a:r>
              <a:rPr lang="en-US" altLang="zh-TW" dirty="0" smtClean="0"/>
              <a:t>3</a:t>
            </a:r>
            <a:r>
              <a:rPr lang="zh-TW" altLang="en-US" dirty="0" smtClean="0"/>
              <a:t>）</a:t>
            </a:r>
            <a:r>
              <a:rPr lang="en-US" altLang="zh-TW" dirty="0" smtClean="0"/>
              <a:t>MAC</a:t>
            </a:r>
            <a:r>
              <a:rPr lang="zh-TW" altLang="en-US" dirty="0" smtClean="0"/>
              <a:t>層隨機延遲隨機個完整</a:t>
            </a:r>
            <a:r>
              <a:rPr lang="en-US" altLang="zh-TW" dirty="0" err="1" smtClean="0">
                <a:latin typeface="+mj-ea"/>
              </a:rPr>
              <a:t>backoff</a:t>
            </a:r>
            <a:r>
              <a:rPr lang="en-US" altLang="zh-TW" dirty="0" smtClean="0">
                <a:latin typeface="+mj-ea"/>
              </a:rPr>
              <a:t> period</a:t>
            </a:r>
            <a:r>
              <a:rPr lang="zh-TW" altLang="en-US" dirty="0" smtClean="0"/>
              <a:t>，得到的</a:t>
            </a:r>
            <a:r>
              <a:rPr lang="en-US" altLang="zh-TW" dirty="0" smtClean="0"/>
              <a:t>BC</a:t>
            </a:r>
            <a:r>
              <a:rPr lang="zh-TW" altLang="en-US" dirty="0" smtClean="0"/>
              <a:t>值為</a:t>
            </a:r>
            <a:r>
              <a:rPr lang="en-US" altLang="zh-TW" dirty="0" smtClean="0"/>
              <a:t>1</a:t>
            </a:r>
            <a:r>
              <a:rPr lang="zh-TW" altLang="en-US" dirty="0" smtClean="0"/>
              <a:t>，也就是在</a:t>
            </a:r>
            <a:r>
              <a:rPr lang="en-US" altLang="zh-TW" dirty="0" smtClean="0"/>
              <a:t>1</a:t>
            </a:r>
            <a:r>
              <a:rPr lang="zh-TW" altLang="en-US" dirty="0" smtClean="0"/>
              <a:t>個時槽後會執行（</a:t>
            </a:r>
            <a:r>
              <a:rPr lang="en-US" altLang="zh-TW" dirty="0" smtClean="0"/>
              <a:t>4</a:t>
            </a:r>
            <a:r>
              <a:rPr lang="zh-TW" altLang="en-US" dirty="0" smtClean="0"/>
              <a:t>）</a:t>
            </a:r>
            <a:r>
              <a:rPr lang="zh-TW" altLang="en-US" dirty="0" smtClean="0">
                <a:latin typeface="+mj-ea"/>
              </a:rPr>
              <a:t>物理層執行通道評估</a:t>
            </a:r>
            <a:r>
              <a:rPr lang="en-US" altLang="zh-TW" dirty="0" smtClean="0">
                <a:latin typeface="+mj-ea"/>
              </a:rPr>
              <a:t>(CCA)</a:t>
            </a:r>
            <a:r>
              <a:rPr lang="zh-TW" altLang="en-US" dirty="0" smtClean="0"/>
              <a:t>，如果通道評估的結果為閒置，在時槽式</a:t>
            </a:r>
            <a:r>
              <a:rPr lang="en-US" altLang="zh-TW" dirty="0" smtClean="0"/>
              <a:t>CSMA/CA</a:t>
            </a:r>
            <a:r>
              <a:rPr lang="zh-TW" altLang="en-US" dirty="0" smtClean="0"/>
              <a:t>演算法中</a:t>
            </a:r>
            <a:r>
              <a:rPr lang="en-US" altLang="zh-TW" dirty="0" smtClean="0"/>
              <a:t>MAC</a:t>
            </a:r>
            <a:r>
              <a:rPr lang="zh-TW" altLang="en-US" dirty="0" smtClean="0"/>
              <a:t>層要確保在</a:t>
            </a:r>
            <a:r>
              <a:rPr lang="en-US" altLang="zh-TW" dirty="0" smtClean="0"/>
              <a:t>Contention Window </a:t>
            </a:r>
            <a:r>
              <a:rPr lang="zh-TW" altLang="en-US" dirty="0" smtClean="0"/>
              <a:t>（</a:t>
            </a:r>
            <a:r>
              <a:rPr lang="en-US" altLang="zh-TW" dirty="0" smtClean="0"/>
              <a:t>P.60</a:t>
            </a:r>
            <a:r>
              <a:rPr lang="zh-TW" altLang="en-US" dirty="0" smtClean="0"/>
              <a:t>）之後才開始傳輸資料訊框</a:t>
            </a:r>
            <a:r>
              <a:rPr lang="en-US" altLang="zh-TW" dirty="0" smtClean="0"/>
              <a:t>(Frame)</a:t>
            </a:r>
            <a:r>
              <a:rPr lang="zh-TW" altLang="en-US" dirty="0" smtClean="0"/>
              <a:t>。</a:t>
            </a:r>
            <a:endParaRPr lang="en-US" altLang="zh-TW" dirty="0" smtClean="0"/>
          </a:p>
          <a:p>
            <a:pPr eaLnBrk="1" fontAlgn="auto" hangingPunct="1">
              <a:spcBef>
                <a:spcPts val="0"/>
              </a:spcBef>
              <a:spcAft>
                <a:spcPts val="0"/>
              </a:spcAft>
              <a:defRPr/>
            </a:pPr>
            <a:r>
              <a:rPr lang="zh-TW" altLang="en-US" dirty="0" smtClean="0"/>
              <a:t>為了達到這目的，演算法把</a:t>
            </a:r>
            <a:r>
              <a:rPr lang="en-US" altLang="zh-TW" dirty="0" smtClean="0"/>
              <a:t>CW</a:t>
            </a:r>
            <a:r>
              <a:rPr lang="zh-TW" altLang="en-US" dirty="0" smtClean="0"/>
              <a:t>減</a:t>
            </a:r>
            <a:r>
              <a:rPr lang="en-US" altLang="zh-TW" dirty="0" smtClean="0"/>
              <a:t>1</a:t>
            </a:r>
            <a:r>
              <a:rPr lang="zh-TW" altLang="en-US" dirty="0" smtClean="0"/>
              <a:t>並判斷是否為</a:t>
            </a:r>
            <a:r>
              <a:rPr lang="en-US" altLang="zh-TW" dirty="0" smtClean="0"/>
              <a:t>0</a:t>
            </a:r>
            <a:r>
              <a:rPr lang="zh-TW" altLang="en-US" dirty="0" smtClean="0"/>
              <a:t>，如果</a:t>
            </a:r>
            <a:r>
              <a:rPr lang="en-US" altLang="zh-TW" dirty="0" smtClean="0"/>
              <a:t>CW</a:t>
            </a:r>
            <a:r>
              <a:rPr lang="zh-TW" altLang="en-US" dirty="0" smtClean="0"/>
              <a:t>不為</a:t>
            </a:r>
            <a:r>
              <a:rPr lang="en-US" altLang="zh-TW" dirty="0" smtClean="0"/>
              <a:t>0</a:t>
            </a:r>
            <a:r>
              <a:rPr lang="zh-TW" altLang="en-US" dirty="0" smtClean="0"/>
              <a:t>，則演算法跳轉到（</a:t>
            </a:r>
            <a:r>
              <a:rPr lang="en-US" altLang="zh-TW" dirty="0" smtClean="0"/>
              <a:t>4</a:t>
            </a:r>
            <a:r>
              <a:rPr lang="zh-TW" altLang="en-US" dirty="0" smtClean="0"/>
              <a:t>）</a:t>
            </a:r>
            <a:r>
              <a:rPr lang="zh-TW" altLang="en-US" dirty="0" smtClean="0">
                <a:latin typeface="+mj-ea"/>
              </a:rPr>
              <a:t>請求物理層執行通道評估</a:t>
            </a:r>
            <a:r>
              <a:rPr lang="en-US" altLang="zh-TW" dirty="0" smtClean="0">
                <a:latin typeface="+mj-ea"/>
              </a:rPr>
              <a:t>(CCA)</a:t>
            </a:r>
            <a:r>
              <a:rPr lang="zh-TW" altLang="en-US" dirty="0" smtClean="0">
                <a:latin typeface="+mj-ea"/>
              </a:rPr>
              <a:t>之步驟重新執行，如果</a:t>
            </a:r>
            <a:r>
              <a:rPr lang="en-US" altLang="zh-TW" dirty="0" smtClean="0">
                <a:latin typeface="+mj-ea"/>
              </a:rPr>
              <a:t>CW</a:t>
            </a:r>
            <a:r>
              <a:rPr lang="zh-TW" altLang="en-US" dirty="0" smtClean="0">
                <a:latin typeface="+mj-ea"/>
              </a:rPr>
              <a:t>等於</a:t>
            </a:r>
            <a:r>
              <a:rPr lang="en-US" altLang="zh-TW" dirty="0" smtClean="0">
                <a:latin typeface="+mj-ea"/>
              </a:rPr>
              <a:t>0</a:t>
            </a:r>
            <a:r>
              <a:rPr lang="zh-TW" altLang="en-US" dirty="0" smtClean="0">
                <a:latin typeface="+mj-ea"/>
              </a:rPr>
              <a:t>，則</a:t>
            </a:r>
            <a:r>
              <a:rPr lang="en-US" altLang="zh-TW" dirty="0" smtClean="0">
                <a:latin typeface="+mj-ea"/>
              </a:rPr>
              <a:t>MAC</a:t>
            </a:r>
            <a:r>
              <a:rPr lang="zh-TW" altLang="en-US" dirty="0" smtClean="0">
                <a:latin typeface="+mj-ea"/>
              </a:rPr>
              <a:t>層在下一個</a:t>
            </a:r>
            <a:r>
              <a:rPr lang="en-US" altLang="zh-TW" dirty="0" err="1" smtClean="0">
                <a:latin typeface="+mj-ea"/>
              </a:rPr>
              <a:t>backoff</a:t>
            </a:r>
            <a:r>
              <a:rPr lang="en-US" altLang="zh-TW" dirty="0" smtClean="0">
                <a:latin typeface="+mj-ea"/>
              </a:rPr>
              <a:t> period </a:t>
            </a:r>
            <a:r>
              <a:rPr lang="zh-TW" altLang="en-US" dirty="0" smtClean="0">
                <a:latin typeface="+mj-ea"/>
              </a:rPr>
              <a:t>的邊界處開始發送資料訊框</a:t>
            </a:r>
            <a:r>
              <a:rPr lang="en-US" altLang="zh-TW" dirty="0" smtClean="0">
                <a:latin typeface="+mj-ea"/>
              </a:rPr>
              <a:t>(Data frame)</a:t>
            </a:r>
            <a:r>
              <a:rPr lang="zh-TW" altLang="en-US" dirty="0" smtClean="0">
                <a:latin typeface="+mj-ea"/>
              </a:rPr>
              <a:t>。</a:t>
            </a:r>
            <a:endParaRPr lang="en-US" altLang="zh-TW" dirty="0" smtClean="0">
              <a:latin typeface="+mj-ea"/>
            </a:endParaRPr>
          </a:p>
          <a:p>
            <a:pPr eaLnBrk="1" fontAlgn="auto" hangingPunct="1">
              <a:spcBef>
                <a:spcPts val="0"/>
              </a:spcBef>
              <a:spcAft>
                <a:spcPts val="0"/>
              </a:spcAft>
              <a:defRPr/>
            </a:pPr>
            <a:r>
              <a:rPr lang="zh-TW" altLang="en-US" dirty="0" smtClean="0">
                <a:latin typeface="+mj-ea"/>
              </a:rPr>
              <a:t>如果在非時槽式的</a:t>
            </a:r>
            <a:r>
              <a:rPr lang="en-US" altLang="zh-TW" dirty="0" smtClean="0"/>
              <a:t>CSMA/CA</a:t>
            </a:r>
            <a:r>
              <a:rPr lang="zh-TW" altLang="en-US" dirty="0" smtClean="0"/>
              <a:t>演算法中通道評估為閒置，則</a:t>
            </a:r>
            <a:r>
              <a:rPr lang="en-US" altLang="zh-TW" dirty="0" smtClean="0"/>
              <a:t>MAC</a:t>
            </a:r>
            <a:r>
              <a:rPr lang="zh-TW" altLang="en-US" dirty="0" smtClean="0"/>
              <a:t>層將立即開始發送</a:t>
            </a:r>
            <a:r>
              <a:rPr lang="zh-TW" altLang="en-US" dirty="0" smtClean="0">
                <a:latin typeface="+mj-ea"/>
              </a:rPr>
              <a:t>資料訊框</a:t>
            </a:r>
            <a:r>
              <a:rPr lang="en-US" altLang="zh-TW" dirty="0" smtClean="0">
                <a:latin typeface="+mj-ea"/>
              </a:rPr>
              <a:t>(Data frame)</a:t>
            </a:r>
            <a:r>
              <a:rPr lang="zh-TW" altLang="en-US" dirty="0" smtClean="0">
                <a:latin typeface="+mj-ea"/>
              </a:rPr>
              <a:t>。</a:t>
            </a:r>
            <a:endParaRPr lang="en-US" altLang="zh-TW" dirty="0" smtClean="0">
              <a:latin typeface="+mj-ea"/>
            </a:endParaRPr>
          </a:p>
          <a:p>
            <a:pPr eaLnBrk="1" fontAlgn="auto" hangingPunct="1">
              <a:spcBef>
                <a:spcPts val="0"/>
              </a:spcBef>
              <a:spcAft>
                <a:spcPts val="0"/>
              </a:spcAft>
              <a:defRPr/>
            </a:pPr>
            <a:endParaRPr lang="en-US" altLang="zh-TW" dirty="0" smtClean="0">
              <a:latin typeface="+mj-ea"/>
            </a:endParaRPr>
          </a:p>
          <a:p>
            <a:pPr eaLnBrk="1" fontAlgn="auto" hangingPunct="1">
              <a:spcBef>
                <a:spcPts val="0"/>
              </a:spcBef>
              <a:spcAft>
                <a:spcPts val="0"/>
              </a:spcAft>
              <a:defRPr/>
            </a:pPr>
            <a:r>
              <a:rPr lang="zh-TW" altLang="en-US" dirty="0" smtClean="0">
                <a:latin typeface="+mj-ea"/>
              </a:rPr>
              <a:t>而當第</a:t>
            </a:r>
            <a:r>
              <a:rPr lang="en-US" altLang="zh-TW" dirty="0" smtClean="0">
                <a:latin typeface="+mj-ea"/>
              </a:rPr>
              <a:t>4</a:t>
            </a:r>
            <a:r>
              <a:rPr lang="zh-TW" altLang="en-US" dirty="0" smtClean="0">
                <a:latin typeface="+mj-ea"/>
              </a:rPr>
              <a:t>個時槽時，</a:t>
            </a:r>
            <a:r>
              <a:rPr lang="en-US" altLang="zh-TW" dirty="0" smtClean="0">
                <a:latin typeface="+mj-ea"/>
              </a:rPr>
              <a:t>STA1</a:t>
            </a:r>
            <a:r>
              <a:rPr lang="zh-TW" altLang="en-US" dirty="0" smtClean="0">
                <a:latin typeface="+mj-ea"/>
              </a:rPr>
              <a:t>欲存取頻道，</a:t>
            </a:r>
            <a:r>
              <a:rPr lang="zh-TW" altLang="en-US" dirty="0" smtClean="0"/>
              <a:t>執行時槽式的</a:t>
            </a:r>
            <a:r>
              <a:rPr lang="en-US" altLang="zh-TW" dirty="0" smtClean="0"/>
              <a:t>CSMA/CA</a:t>
            </a:r>
            <a:r>
              <a:rPr lang="zh-TW" altLang="en-US" dirty="0" smtClean="0"/>
              <a:t>演算法（</a:t>
            </a:r>
            <a:r>
              <a:rPr lang="en-US" altLang="zh-TW" dirty="0" smtClean="0"/>
              <a:t>1</a:t>
            </a:r>
            <a:r>
              <a:rPr lang="zh-TW" altLang="en-US" dirty="0" smtClean="0"/>
              <a:t>）初始化變數</a:t>
            </a:r>
            <a:r>
              <a:rPr lang="en-US" altLang="zh-TW" dirty="0" smtClean="0"/>
              <a:t>NB</a:t>
            </a:r>
            <a:r>
              <a:rPr lang="zh-TW" altLang="en-US" dirty="0" smtClean="0"/>
              <a:t>、</a:t>
            </a:r>
            <a:r>
              <a:rPr lang="en-US" altLang="zh-TW" dirty="0" smtClean="0"/>
              <a:t>CW</a:t>
            </a:r>
            <a:r>
              <a:rPr lang="zh-TW" altLang="en-US" dirty="0" smtClean="0"/>
              <a:t>和</a:t>
            </a:r>
            <a:r>
              <a:rPr lang="en-US" altLang="zh-TW" dirty="0" smtClean="0"/>
              <a:t>BE</a:t>
            </a:r>
            <a:r>
              <a:rPr lang="zh-TW" altLang="en-US" dirty="0" smtClean="0"/>
              <a:t>，（</a:t>
            </a:r>
            <a:r>
              <a:rPr lang="en-US" altLang="zh-TW" dirty="0" smtClean="0"/>
              <a:t>2</a:t>
            </a:r>
            <a:r>
              <a:rPr lang="zh-TW" altLang="en-US" dirty="0" smtClean="0"/>
              <a:t>）對準下一個</a:t>
            </a:r>
            <a:r>
              <a:rPr lang="en-US" altLang="zh-TW" dirty="0" err="1" smtClean="0"/>
              <a:t>backoff</a:t>
            </a:r>
            <a:r>
              <a:rPr lang="en-US" altLang="zh-TW" dirty="0" smtClean="0"/>
              <a:t> period</a:t>
            </a:r>
            <a:r>
              <a:rPr lang="zh-TW" altLang="en-US" dirty="0" smtClean="0"/>
              <a:t>的邊界（</a:t>
            </a:r>
            <a:r>
              <a:rPr lang="en-US" altLang="zh-TW" dirty="0" smtClean="0"/>
              <a:t>3</a:t>
            </a:r>
            <a:r>
              <a:rPr lang="zh-TW" altLang="en-US" dirty="0" smtClean="0"/>
              <a:t>）</a:t>
            </a:r>
            <a:r>
              <a:rPr lang="en-US" altLang="zh-TW" dirty="0" smtClean="0"/>
              <a:t>MAC</a:t>
            </a:r>
            <a:r>
              <a:rPr lang="zh-TW" altLang="en-US" dirty="0" smtClean="0"/>
              <a:t>層隨機延遲隨機個完整</a:t>
            </a:r>
            <a:r>
              <a:rPr lang="en-US" altLang="zh-TW" dirty="0" err="1" smtClean="0">
                <a:latin typeface="+mj-ea"/>
              </a:rPr>
              <a:t>backoff</a:t>
            </a:r>
            <a:r>
              <a:rPr lang="en-US" altLang="zh-TW" dirty="0" smtClean="0">
                <a:latin typeface="+mj-ea"/>
              </a:rPr>
              <a:t> period</a:t>
            </a:r>
            <a:r>
              <a:rPr lang="zh-TW" altLang="en-US" dirty="0" smtClean="0"/>
              <a:t>，得到的</a:t>
            </a:r>
            <a:r>
              <a:rPr lang="en-US" altLang="zh-TW" dirty="0" smtClean="0"/>
              <a:t>BC</a:t>
            </a:r>
            <a:r>
              <a:rPr lang="zh-TW" altLang="en-US" dirty="0" smtClean="0"/>
              <a:t>值為</a:t>
            </a:r>
            <a:r>
              <a:rPr lang="en-US" altLang="zh-TW" dirty="0" smtClean="0"/>
              <a:t>3</a:t>
            </a:r>
            <a:r>
              <a:rPr lang="zh-TW" altLang="en-US" dirty="0" smtClean="0"/>
              <a:t>，代表在</a:t>
            </a:r>
            <a:r>
              <a:rPr lang="en-US" altLang="zh-TW" dirty="0" smtClean="0"/>
              <a:t>3</a:t>
            </a:r>
            <a:r>
              <a:rPr lang="zh-TW" altLang="en-US" dirty="0" smtClean="0"/>
              <a:t>個時槽後會執行（</a:t>
            </a:r>
            <a:r>
              <a:rPr lang="en-US" altLang="zh-TW" dirty="0" smtClean="0"/>
              <a:t>4</a:t>
            </a:r>
            <a:r>
              <a:rPr lang="zh-TW" altLang="en-US" dirty="0" smtClean="0"/>
              <a:t>）</a:t>
            </a:r>
            <a:r>
              <a:rPr lang="zh-TW" altLang="en-US" dirty="0" smtClean="0">
                <a:latin typeface="+mj-ea"/>
              </a:rPr>
              <a:t>物理層執行通道評估</a:t>
            </a:r>
            <a:r>
              <a:rPr lang="en-US" altLang="zh-TW" dirty="0" smtClean="0">
                <a:latin typeface="+mj-ea"/>
              </a:rPr>
              <a:t>(CCA)</a:t>
            </a:r>
            <a:r>
              <a:rPr lang="zh-TW" altLang="en-US" dirty="0" smtClean="0">
                <a:latin typeface="+mj-ea"/>
              </a:rPr>
              <a:t>，但這時</a:t>
            </a:r>
            <a:r>
              <a:rPr lang="en-US" altLang="zh-TW" dirty="0" smtClean="0">
                <a:latin typeface="+mj-ea"/>
              </a:rPr>
              <a:t>STA2</a:t>
            </a:r>
            <a:r>
              <a:rPr lang="zh-TW" altLang="en-US" dirty="0" smtClean="0">
                <a:latin typeface="+mj-ea"/>
              </a:rPr>
              <a:t>正在存取頻道，故通道評估</a:t>
            </a:r>
            <a:r>
              <a:rPr lang="en-US" altLang="zh-TW" dirty="0" smtClean="0">
                <a:latin typeface="+mj-ea"/>
              </a:rPr>
              <a:t>(CCA)</a:t>
            </a:r>
            <a:r>
              <a:rPr lang="zh-TW" altLang="en-US" dirty="0" smtClean="0">
                <a:latin typeface="+mj-ea"/>
              </a:rPr>
              <a:t>的結果為忙碌，</a:t>
            </a:r>
            <a:r>
              <a:rPr lang="zh-TW" altLang="en-US" dirty="0" smtClean="0"/>
              <a:t>則變數</a:t>
            </a:r>
            <a:r>
              <a:rPr lang="en-US" altLang="zh-TW" dirty="0" smtClean="0"/>
              <a:t>NB</a:t>
            </a:r>
            <a:r>
              <a:rPr lang="zh-TW" altLang="en-US" dirty="0" smtClean="0"/>
              <a:t>和</a:t>
            </a:r>
            <a:r>
              <a:rPr lang="en-US" altLang="zh-TW" dirty="0" smtClean="0"/>
              <a:t>BE</a:t>
            </a:r>
            <a:r>
              <a:rPr lang="zh-TW" altLang="en-US" dirty="0" smtClean="0"/>
              <a:t>都加</a:t>
            </a:r>
            <a:r>
              <a:rPr lang="en-US" altLang="zh-TW" dirty="0" smtClean="0"/>
              <a:t>1</a:t>
            </a:r>
            <a:r>
              <a:rPr lang="zh-TW" altLang="en-US" dirty="0" smtClean="0"/>
              <a:t>。並保證</a:t>
            </a:r>
            <a:r>
              <a:rPr lang="en-US" altLang="zh-TW" dirty="0" smtClean="0"/>
              <a:t>BE</a:t>
            </a:r>
            <a:r>
              <a:rPr lang="zh-TW" altLang="en-US" dirty="0" smtClean="0"/>
              <a:t>不超過常量</a:t>
            </a:r>
            <a:r>
              <a:rPr lang="en-US" altLang="zh-TW" dirty="0" err="1" smtClean="0">
                <a:cs typeface="Times New Roman" pitchFamily="18" charset="0"/>
              </a:rPr>
              <a:t>aMaxBE</a:t>
            </a:r>
            <a:r>
              <a:rPr lang="zh-TW" altLang="en-US" dirty="0" smtClean="0">
                <a:cs typeface="Times New Roman" pitchFamily="18" charset="0"/>
              </a:rPr>
              <a:t>。</a:t>
            </a:r>
            <a:endParaRPr lang="en-US" altLang="zh-TW" dirty="0" smtClean="0">
              <a:latin typeface="+mj-ea"/>
            </a:endParaRPr>
          </a:p>
          <a:p>
            <a:pPr eaLnBrk="1" fontAlgn="auto" hangingPunct="1">
              <a:spcBef>
                <a:spcPts val="0"/>
              </a:spcBef>
              <a:spcAft>
                <a:spcPts val="0"/>
              </a:spcAft>
              <a:defRPr/>
            </a:pPr>
            <a:endParaRPr lang="en-US" altLang="zh-TW" dirty="0" smtClean="0"/>
          </a:p>
        </p:txBody>
      </p:sp>
      <p:sp>
        <p:nvSpPr>
          <p:cNvPr id="16998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A93544-FA44-4015-BD89-11AE5378D8A7}" type="slidenum">
              <a:rPr lang="zh-TW" altLang="en-US" smtClean="0"/>
              <a:pPr fontAlgn="base">
                <a:spcBef>
                  <a:spcPct val="0"/>
                </a:spcBef>
                <a:spcAft>
                  <a:spcPct val="0"/>
                </a:spcAft>
                <a:defRPr/>
              </a:pPr>
              <a:t>88</a:t>
            </a:fld>
            <a:endParaRPr lang="zh-TW" altLang="en-US" smtClean="0"/>
          </a:p>
        </p:txBody>
      </p:sp>
    </p:spTree>
    <p:extLst>
      <p:ext uri="{BB962C8B-B14F-4D97-AF65-F5344CB8AC3E}">
        <p14:creationId xmlns:p14="http://schemas.microsoft.com/office/powerpoint/2010/main" val="1602997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74083" name="備忘稿版面配置區 2"/>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zh-TW" altLang="en-US" dirty="0" smtClean="0"/>
              <a:t>如果通道評估的結果為閒置，在時槽式</a:t>
            </a:r>
            <a:r>
              <a:rPr lang="en-US" altLang="zh-TW" dirty="0" smtClean="0"/>
              <a:t>CSMA/CA</a:t>
            </a:r>
            <a:r>
              <a:rPr lang="zh-TW" altLang="en-US" dirty="0" smtClean="0"/>
              <a:t>演算法中</a:t>
            </a:r>
            <a:r>
              <a:rPr lang="en-US" altLang="zh-TW" dirty="0" smtClean="0"/>
              <a:t>MAC</a:t>
            </a:r>
            <a:r>
              <a:rPr lang="zh-TW" altLang="en-US" dirty="0" smtClean="0"/>
              <a:t>層要確保在</a:t>
            </a:r>
            <a:r>
              <a:rPr lang="en-US" altLang="zh-TW" dirty="0" smtClean="0"/>
              <a:t>Contention Window </a:t>
            </a:r>
            <a:r>
              <a:rPr lang="zh-TW" altLang="en-US" dirty="0" smtClean="0"/>
              <a:t>之後才開始傳輸資料訊框</a:t>
            </a:r>
            <a:r>
              <a:rPr lang="en-US" altLang="zh-TW" dirty="0" smtClean="0"/>
              <a:t>(Frame)</a:t>
            </a:r>
            <a:r>
              <a:rPr lang="zh-TW" altLang="en-US" dirty="0" smtClean="0"/>
              <a:t>。</a:t>
            </a:r>
            <a:endParaRPr lang="en-US" altLang="zh-TW" dirty="0" smtClean="0"/>
          </a:p>
          <a:p>
            <a:pPr eaLnBrk="1" fontAlgn="auto" hangingPunct="1">
              <a:spcBef>
                <a:spcPts val="0"/>
              </a:spcBef>
              <a:spcAft>
                <a:spcPts val="0"/>
              </a:spcAft>
              <a:defRPr/>
            </a:pPr>
            <a:r>
              <a:rPr lang="zh-TW" altLang="en-US" dirty="0" smtClean="0"/>
              <a:t>為了達到這目的，演算法把</a:t>
            </a:r>
            <a:r>
              <a:rPr lang="en-US" altLang="zh-TW" dirty="0" smtClean="0"/>
              <a:t>CW</a:t>
            </a:r>
            <a:r>
              <a:rPr lang="zh-TW" altLang="en-US" dirty="0" smtClean="0"/>
              <a:t>減</a:t>
            </a:r>
            <a:r>
              <a:rPr lang="en-US" altLang="zh-TW" dirty="0" smtClean="0"/>
              <a:t>1</a:t>
            </a:r>
            <a:r>
              <a:rPr lang="zh-TW" altLang="en-US" dirty="0" smtClean="0"/>
              <a:t>並判斷是否為</a:t>
            </a:r>
            <a:r>
              <a:rPr lang="en-US" altLang="zh-TW" dirty="0" smtClean="0"/>
              <a:t>0</a:t>
            </a:r>
            <a:r>
              <a:rPr lang="zh-TW" altLang="en-US" dirty="0" smtClean="0"/>
              <a:t>，如果</a:t>
            </a:r>
            <a:r>
              <a:rPr lang="en-US" altLang="zh-TW" dirty="0" smtClean="0"/>
              <a:t>CW</a:t>
            </a:r>
            <a:r>
              <a:rPr lang="zh-TW" altLang="en-US" dirty="0" smtClean="0"/>
              <a:t>不為</a:t>
            </a:r>
            <a:r>
              <a:rPr lang="en-US" altLang="zh-TW" dirty="0" smtClean="0"/>
              <a:t>0</a:t>
            </a:r>
            <a:r>
              <a:rPr lang="zh-TW" altLang="en-US" dirty="0" smtClean="0"/>
              <a:t>，則演算法跳轉到（</a:t>
            </a:r>
            <a:r>
              <a:rPr lang="en-US" altLang="zh-TW" dirty="0" smtClean="0"/>
              <a:t>4</a:t>
            </a:r>
            <a:r>
              <a:rPr lang="zh-TW" altLang="en-US" dirty="0" smtClean="0"/>
              <a:t>）</a:t>
            </a:r>
            <a:r>
              <a:rPr lang="zh-TW" altLang="en-US" dirty="0" smtClean="0">
                <a:latin typeface="+mj-ea"/>
              </a:rPr>
              <a:t>請求物理層執行通道評估</a:t>
            </a:r>
            <a:r>
              <a:rPr lang="en-US" altLang="zh-TW" dirty="0" smtClean="0">
                <a:latin typeface="+mj-ea"/>
              </a:rPr>
              <a:t>(CCA)</a:t>
            </a:r>
            <a:r>
              <a:rPr lang="zh-TW" altLang="en-US" dirty="0" smtClean="0">
                <a:latin typeface="+mj-ea"/>
              </a:rPr>
              <a:t>之步驟重新執行，如果</a:t>
            </a:r>
            <a:r>
              <a:rPr lang="en-US" altLang="zh-TW" dirty="0" smtClean="0">
                <a:latin typeface="+mj-ea"/>
              </a:rPr>
              <a:t>CW</a:t>
            </a:r>
            <a:r>
              <a:rPr lang="zh-TW" altLang="en-US" dirty="0" smtClean="0">
                <a:latin typeface="+mj-ea"/>
              </a:rPr>
              <a:t>等於</a:t>
            </a:r>
            <a:r>
              <a:rPr lang="en-US" altLang="zh-TW" dirty="0" smtClean="0">
                <a:latin typeface="+mj-ea"/>
              </a:rPr>
              <a:t>0</a:t>
            </a:r>
            <a:r>
              <a:rPr lang="zh-TW" altLang="en-US" dirty="0" smtClean="0">
                <a:latin typeface="+mj-ea"/>
              </a:rPr>
              <a:t>，則</a:t>
            </a:r>
            <a:r>
              <a:rPr lang="en-US" altLang="zh-TW" dirty="0" smtClean="0">
                <a:latin typeface="+mj-ea"/>
              </a:rPr>
              <a:t>MAC</a:t>
            </a:r>
            <a:r>
              <a:rPr lang="zh-TW" altLang="en-US" dirty="0" smtClean="0">
                <a:latin typeface="+mj-ea"/>
              </a:rPr>
              <a:t>層在下一個</a:t>
            </a:r>
            <a:r>
              <a:rPr lang="en-US" altLang="zh-TW" dirty="0" err="1" smtClean="0">
                <a:latin typeface="+mj-ea"/>
              </a:rPr>
              <a:t>backoff</a:t>
            </a:r>
            <a:r>
              <a:rPr lang="en-US" altLang="zh-TW" dirty="0" smtClean="0">
                <a:latin typeface="+mj-ea"/>
              </a:rPr>
              <a:t> period </a:t>
            </a:r>
            <a:r>
              <a:rPr lang="zh-TW" altLang="en-US" dirty="0" smtClean="0">
                <a:latin typeface="+mj-ea"/>
              </a:rPr>
              <a:t>的邊界處開始發送資料訊框</a:t>
            </a:r>
            <a:r>
              <a:rPr lang="en-US" altLang="zh-TW" dirty="0" smtClean="0">
                <a:latin typeface="+mj-ea"/>
              </a:rPr>
              <a:t>(Data frame)</a:t>
            </a:r>
            <a:r>
              <a:rPr lang="zh-TW" altLang="en-US" dirty="0" smtClean="0">
                <a:latin typeface="+mj-ea"/>
              </a:rPr>
              <a:t>。</a:t>
            </a:r>
            <a:endParaRPr lang="en-US" altLang="zh-TW" dirty="0" smtClean="0">
              <a:latin typeface="+mj-ea"/>
            </a:endParaRPr>
          </a:p>
          <a:p>
            <a:pPr eaLnBrk="1" fontAlgn="auto" hangingPunct="1">
              <a:spcBef>
                <a:spcPts val="0"/>
              </a:spcBef>
              <a:spcAft>
                <a:spcPts val="0"/>
              </a:spcAft>
              <a:defRPr/>
            </a:pPr>
            <a:r>
              <a:rPr lang="zh-TW" altLang="en-US" dirty="0" smtClean="0">
                <a:latin typeface="+mj-ea"/>
              </a:rPr>
              <a:t>如果在非時槽式的</a:t>
            </a:r>
            <a:r>
              <a:rPr lang="en-US" altLang="zh-TW" dirty="0" smtClean="0"/>
              <a:t>CSMA/CA</a:t>
            </a:r>
            <a:r>
              <a:rPr lang="zh-TW" altLang="en-US" dirty="0" smtClean="0"/>
              <a:t>演算法中通道評估為閒置，則</a:t>
            </a:r>
            <a:r>
              <a:rPr lang="en-US" altLang="zh-TW" dirty="0" smtClean="0"/>
              <a:t>MAC</a:t>
            </a:r>
            <a:r>
              <a:rPr lang="zh-TW" altLang="en-US" dirty="0" smtClean="0"/>
              <a:t>層將立即開始發送</a:t>
            </a:r>
            <a:r>
              <a:rPr lang="zh-TW" altLang="en-US" dirty="0" smtClean="0">
                <a:latin typeface="+mj-ea"/>
              </a:rPr>
              <a:t>資料訊框</a:t>
            </a:r>
            <a:r>
              <a:rPr lang="en-US" altLang="zh-TW" dirty="0" smtClean="0">
                <a:latin typeface="+mj-ea"/>
              </a:rPr>
              <a:t>(Data frame)</a:t>
            </a:r>
            <a:r>
              <a:rPr lang="zh-TW" altLang="en-US" dirty="0" smtClean="0">
                <a:latin typeface="+mj-ea"/>
              </a:rPr>
              <a:t>。</a:t>
            </a:r>
            <a:endParaRPr lang="en-US" altLang="zh-TW" dirty="0" smtClean="0">
              <a:latin typeface="+mj-ea"/>
            </a:endParaRPr>
          </a:p>
          <a:p>
            <a:pPr eaLnBrk="1" fontAlgn="auto" hangingPunct="1">
              <a:spcBef>
                <a:spcPts val="0"/>
              </a:spcBef>
              <a:spcAft>
                <a:spcPts val="0"/>
              </a:spcAft>
              <a:defRPr/>
            </a:pPr>
            <a:endParaRPr lang="en-US" altLang="zh-TW" dirty="0" smtClean="0"/>
          </a:p>
          <a:p>
            <a:pPr eaLnBrk="1" hangingPunct="1">
              <a:spcBef>
                <a:spcPct val="0"/>
              </a:spcBef>
              <a:defRPr/>
            </a:pPr>
            <a:r>
              <a:rPr lang="en-US" altLang="zh-TW" dirty="0" smtClean="0"/>
              <a:t>IFS:MAC</a:t>
            </a:r>
            <a:r>
              <a:rPr lang="zh-TW" altLang="en-US" dirty="0" smtClean="0"/>
              <a:t>層需要時間處理來處理物理層的資料，所以訊框後面應預留一段空閒時間，</a:t>
            </a:r>
            <a:r>
              <a:rPr lang="en-US" altLang="zh-TW" dirty="0" smtClean="0"/>
              <a:t>IFS</a:t>
            </a:r>
            <a:r>
              <a:rPr lang="zh-TW" altLang="en-US" dirty="0" smtClean="0"/>
              <a:t>的長度與訊框的大小有關，訊框長度不超過</a:t>
            </a:r>
            <a:r>
              <a:rPr lang="en-US" altLang="zh-TW" dirty="0" err="1" smtClean="0"/>
              <a:t>aMaxIFSFrameSize</a:t>
            </a:r>
            <a:r>
              <a:rPr lang="zh-TW" altLang="en-US" dirty="0" smtClean="0"/>
              <a:t>時，使用短的</a:t>
            </a:r>
            <a:r>
              <a:rPr lang="en-US" altLang="zh-TW" dirty="0" smtClean="0"/>
              <a:t>IFS(SIFS)</a:t>
            </a:r>
            <a:r>
              <a:rPr lang="zh-TW" altLang="en-US" dirty="0" smtClean="0"/>
              <a:t>，如果訊框長度大於</a:t>
            </a:r>
            <a:r>
              <a:rPr lang="en-US" altLang="zh-TW" dirty="0" err="1" smtClean="0"/>
              <a:t>aMaxIFSFrameSize</a:t>
            </a:r>
            <a:r>
              <a:rPr lang="zh-TW" altLang="en-US" dirty="0" smtClean="0"/>
              <a:t>時，使用長的</a:t>
            </a:r>
            <a:r>
              <a:rPr lang="en-US" altLang="zh-TW" dirty="0" smtClean="0"/>
              <a:t>IFS(LIFS)</a:t>
            </a:r>
            <a:r>
              <a:rPr lang="zh-TW" altLang="en-US" dirty="0" smtClean="0"/>
              <a:t>。</a:t>
            </a:r>
          </a:p>
        </p:txBody>
      </p:sp>
      <p:sp>
        <p:nvSpPr>
          <p:cNvPr id="17101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F370B1-C892-4E8A-ABBC-6313F35005EF}" type="slidenum">
              <a:rPr lang="zh-TW" altLang="en-US" smtClean="0"/>
              <a:pPr fontAlgn="base">
                <a:spcBef>
                  <a:spcPct val="0"/>
                </a:spcBef>
                <a:spcAft>
                  <a:spcPct val="0"/>
                </a:spcAft>
                <a:defRPr/>
              </a:pPr>
              <a:t>89</a:t>
            </a:fld>
            <a:endParaRPr lang="zh-TW" altLang="en-US" smtClean="0"/>
          </a:p>
        </p:txBody>
      </p:sp>
    </p:spTree>
    <p:extLst>
      <p:ext uri="{BB962C8B-B14F-4D97-AF65-F5344CB8AC3E}">
        <p14:creationId xmlns:p14="http://schemas.microsoft.com/office/powerpoint/2010/main" val="36048899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eaLnBrk="1" fontAlgn="auto" hangingPunct="1">
              <a:spcBef>
                <a:spcPts val="0"/>
              </a:spcBef>
              <a:spcAft>
                <a:spcPts val="0"/>
              </a:spcAft>
              <a:defRPr/>
            </a:pPr>
            <a:r>
              <a:rPr lang="en-US" altLang="zh-TW" dirty="0" smtClean="0"/>
              <a:t>	</a:t>
            </a:r>
            <a:endParaRPr lang="en-US" altLang="zh-TW" dirty="0" smtClean="0">
              <a:latin typeface="+mj-ea"/>
            </a:endParaRPr>
          </a:p>
        </p:txBody>
      </p:sp>
      <p:sp>
        <p:nvSpPr>
          <p:cNvPr id="1730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ACCD81-35CD-4740-AF84-A3CC9608D7BC}" type="slidenum">
              <a:rPr lang="zh-TW" altLang="en-US" smtClean="0"/>
              <a:pPr fontAlgn="base">
                <a:spcBef>
                  <a:spcPct val="0"/>
                </a:spcBef>
                <a:spcAft>
                  <a:spcPct val="0"/>
                </a:spcAft>
                <a:defRPr/>
              </a:pPr>
              <a:t>90</a:t>
            </a:fld>
            <a:endParaRPr lang="zh-TW" altLang="en-US" smtClean="0"/>
          </a:p>
        </p:txBody>
      </p:sp>
    </p:spTree>
    <p:extLst>
      <p:ext uri="{BB962C8B-B14F-4D97-AF65-F5344CB8AC3E}">
        <p14:creationId xmlns:p14="http://schemas.microsoft.com/office/powerpoint/2010/main" val="9675851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設備針對其網絡功能進行了預先編程：</a:t>
            </a:r>
          </a:p>
          <a:p>
            <a:r>
              <a:rPr lang="en-US" altLang="zh-TW" dirty="0" smtClean="0"/>
              <a:t>	-</a:t>
            </a:r>
            <a:r>
              <a:rPr lang="zh-TW" altLang="en-US" dirty="0" smtClean="0"/>
              <a:t>協調器掃描以找到未使用的通道來啟動網絡。</a:t>
            </a:r>
          </a:p>
          <a:p>
            <a:r>
              <a:rPr lang="en-US" altLang="zh-TW" dirty="0" smtClean="0"/>
              <a:t>	-</a:t>
            </a:r>
            <a:r>
              <a:rPr lang="zh-TW" altLang="en-US" dirty="0" smtClean="0"/>
              <a:t>路由器（網絡中的網格設備）掃描以找到要加入的可用頻道，然後允許其他設備加入。</a:t>
            </a:r>
          </a:p>
          <a:p>
            <a:r>
              <a:rPr lang="en-US" altLang="zh-TW" dirty="0" smtClean="0"/>
              <a:t>	-</a:t>
            </a:r>
            <a:r>
              <a:rPr lang="zh-TW" altLang="en-US" dirty="0" smtClean="0"/>
              <a:t>終端設備將始終嘗試加入現有網絡。</a:t>
            </a:r>
          </a:p>
          <a:p>
            <a:r>
              <a:rPr lang="en-US" altLang="zh-TW" dirty="0" smtClean="0"/>
              <a:t>.</a:t>
            </a:r>
            <a:r>
              <a:rPr lang="zh-TW" altLang="en-US" dirty="0" smtClean="0"/>
              <a:t>設備發現網絡中的其他設備提供補充服務：</a:t>
            </a:r>
          </a:p>
          <a:p>
            <a:r>
              <a:rPr lang="en-US" altLang="zh-TW" dirty="0" smtClean="0"/>
              <a:t>	-</a:t>
            </a:r>
            <a:r>
              <a:rPr lang="zh-TW" altLang="en-US" dirty="0" smtClean="0"/>
              <a:t>服務發現可以從網絡內的任何設備發起或通過網絡從網絡外的設備執行</a:t>
            </a:r>
          </a:p>
          <a:p>
            <a:r>
              <a:rPr lang="en-US" altLang="zh-TW" dirty="0" smtClean="0"/>
              <a:t>.</a:t>
            </a:r>
            <a:r>
              <a:rPr lang="zh-TW" altLang="en-US" dirty="0" smtClean="0"/>
              <a:t>設備可以綁定到提供補充服務的其他設備：</a:t>
            </a:r>
          </a:p>
          <a:p>
            <a:r>
              <a:rPr lang="en-US" altLang="zh-TW" dirty="0" smtClean="0"/>
              <a:t>	-</a:t>
            </a:r>
            <a:r>
              <a:rPr lang="zh-TW" altLang="en-US" dirty="0" smtClean="0"/>
              <a:t>綁定為特定標識的設備提供命令和控制功能。</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91</a:t>
            </a:fld>
            <a:endParaRPr lang="zh-TW" altLang="en-US"/>
          </a:p>
        </p:txBody>
      </p:sp>
    </p:spTree>
    <p:extLst>
      <p:ext uri="{BB962C8B-B14F-4D97-AF65-F5344CB8AC3E}">
        <p14:creationId xmlns:p14="http://schemas.microsoft.com/office/powerpoint/2010/main" val="42289466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星形網絡 </a:t>
            </a:r>
            <a:r>
              <a:rPr lang="en-US" altLang="zh-TW" dirty="0" smtClean="0"/>
              <a:t>- </a:t>
            </a:r>
            <a:r>
              <a:rPr lang="zh-TW" altLang="en-US" dirty="0" smtClean="0"/>
              <a:t>一個協調器與一個或多個終端設備聯網</a:t>
            </a:r>
          </a:p>
          <a:p>
            <a:r>
              <a:rPr lang="zh-TW" altLang="en-US" dirty="0" smtClean="0"/>
              <a:t>集群樹狀 </a:t>
            </a:r>
            <a:r>
              <a:rPr lang="en-US" altLang="zh-TW" dirty="0" smtClean="0"/>
              <a:t>- </a:t>
            </a:r>
            <a:r>
              <a:rPr lang="zh-TW" altLang="en-US" dirty="0" smtClean="0"/>
              <a:t>設備從樹上分支，網絡骨幹。</a:t>
            </a:r>
          </a:p>
          <a:p>
            <a:r>
              <a:rPr lang="zh-TW" altLang="en-US" dirty="0" smtClean="0"/>
              <a:t>網絡網絡 </a:t>
            </a:r>
            <a:r>
              <a:rPr lang="en-US" altLang="zh-TW" dirty="0" smtClean="0"/>
              <a:t>- </a:t>
            </a:r>
            <a:r>
              <a:rPr lang="zh-TW" altLang="en-US" dirty="0" smtClean="0"/>
              <a:t>路由路徑不受集群樹拓撲中的約束。網狀網絡允許從任何源到任何目的地設備的路徑形成。</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92</a:t>
            </a:fld>
            <a:endParaRPr lang="zh-TW" altLang="en-US"/>
          </a:p>
        </p:txBody>
      </p:sp>
    </p:spTree>
    <p:extLst>
      <p:ext uri="{BB962C8B-B14F-4D97-AF65-F5344CB8AC3E}">
        <p14:creationId xmlns:p14="http://schemas.microsoft.com/office/powerpoint/2010/main" val="1919519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TextEdit="1"/>
          </p:cNvSpPr>
          <p:nvPr>
            <p:ph type="sldImg"/>
          </p:nvPr>
        </p:nvSpPr>
        <p:spPr bwMode="auto">
          <a:noFill/>
          <a:ln>
            <a:solidFill>
              <a:srgbClr val="000000"/>
            </a:solidFill>
            <a:miter lim="800000"/>
            <a:headEnd/>
            <a:tailEnd/>
          </a:ln>
        </p:spPr>
      </p:sp>
      <p:sp>
        <p:nvSpPr>
          <p:cNvPr id="241667"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在一個樹狀網路中，</a:t>
            </a:r>
            <a:r>
              <a:rPr lang="en-US" altLang="zh-TW" smtClean="0"/>
              <a:t>ZigBee</a:t>
            </a:r>
            <a:r>
              <a:rPr lang="zh-TW" altLang="en-US" smtClean="0"/>
              <a:t>協調者和路由器延著樹狀結構傳遞封包。</a:t>
            </a:r>
          </a:p>
          <a:p>
            <a:r>
              <a:rPr lang="zh-TW" altLang="en-US" smtClean="0"/>
              <a:t>當一個裝置 </a:t>
            </a:r>
            <a:r>
              <a:rPr lang="en-US" altLang="zh-TW" smtClean="0"/>
              <a:t>n </a:t>
            </a:r>
            <a:r>
              <a:rPr lang="zh-TW" altLang="en-US" smtClean="0"/>
              <a:t>接收到封包，首先會檢查他是否是目的地的節點或者他的一個小孩是否為目的地</a:t>
            </a:r>
            <a:r>
              <a:rPr lang="en-US" altLang="zh-TW" smtClean="0"/>
              <a:t>?</a:t>
            </a:r>
            <a:br>
              <a:rPr lang="en-US" altLang="zh-TW" smtClean="0"/>
            </a:br>
            <a:endParaRPr lang="en-US" altLang="zh-TW" smtClean="0"/>
          </a:p>
          <a:p>
            <a:r>
              <a:rPr lang="zh-TW" altLang="en-US" smtClean="0"/>
              <a:t>如果是，則裝置</a:t>
            </a:r>
            <a:r>
              <a:rPr lang="en-US" altLang="zh-TW" smtClean="0"/>
              <a:t>n</a:t>
            </a:r>
            <a:r>
              <a:rPr lang="zh-TW" altLang="en-US" smtClean="0"/>
              <a:t>將接受該封包或是將該封包傳送給指定小孩。</a:t>
            </a:r>
          </a:p>
          <a:p>
            <a:r>
              <a:rPr lang="zh-TW" altLang="en-US" smtClean="0"/>
              <a:t>否則，它將沿著樹轉送封包給它的小孩或是給它的父節點。</a:t>
            </a:r>
          </a:p>
          <a:p>
            <a:endParaRPr lang="zh-TW" altLang="en-US" smtClean="0"/>
          </a:p>
        </p:txBody>
      </p:sp>
    </p:spTree>
    <p:extLst>
      <p:ext uri="{BB962C8B-B14F-4D97-AF65-F5344CB8AC3E}">
        <p14:creationId xmlns:p14="http://schemas.microsoft.com/office/powerpoint/2010/main" val="310136688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TextEdit="1"/>
          </p:cNvSpPr>
          <p:nvPr>
            <p:ph type="sldImg"/>
          </p:nvPr>
        </p:nvSpPr>
        <p:spPr bwMode="auto">
          <a:noFill/>
          <a:ln>
            <a:solidFill>
              <a:srgbClr val="000000"/>
            </a:solidFill>
            <a:miter lim="800000"/>
            <a:headEnd/>
            <a:tailEnd/>
          </a:ln>
        </p:spPr>
      </p:sp>
      <p:sp>
        <p:nvSpPr>
          <p:cNvPr id="23552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9095837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TextEdit="1"/>
          </p:cNvSpPr>
          <p:nvPr>
            <p:ph type="sldImg"/>
          </p:nvPr>
        </p:nvSpPr>
        <p:spPr bwMode="auto">
          <a:noFill/>
          <a:ln>
            <a:solidFill>
              <a:srgbClr val="000000"/>
            </a:solidFill>
            <a:miter lim="800000"/>
            <a:headEnd/>
            <a:tailEnd/>
          </a:ln>
        </p:spPr>
      </p:sp>
      <p:sp>
        <p:nvSpPr>
          <p:cNvPr id="236547"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TW" smtClean="0"/>
              <a:t>ZigBee</a:t>
            </a:r>
            <a:r>
              <a:rPr lang="zh-TW" altLang="en-US" smtClean="0"/>
              <a:t>的網路位置長度。</a:t>
            </a:r>
          </a:p>
          <a:p>
            <a:r>
              <a:rPr lang="zh-TW" altLang="en-US" smtClean="0"/>
              <a:t>再加入網路時，每個節點會</a:t>
            </a:r>
          </a:p>
          <a:p>
            <a:r>
              <a:rPr lang="zh-TW" altLang="en-US" smtClean="0"/>
              <a:t>另外分配長度為</a:t>
            </a:r>
            <a:r>
              <a:rPr lang="en-US" altLang="zh-TW" smtClean="0"/>
              <a:t>16bits</a:t>
            </a:r>
            <a:r>
              <a:rPr lang="zh-TW" altLang="en-US" smtClean="0"/>
              <a:t>的位置。</a:t>
            </a:r>
          </a:p>
        </p:txBody>
      </p:sp>
    </p:spTree>
    <p:extLst>
      <p:ext uri="{BB962C8B-B14F-4D97-AF65-F5344CB8AC3E}">
        <p14:creationId xmlns:p14="http://schemas.microsoft.com/office/powerpoint/2010/main" val="29657446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noFill/>
          <a:ln>
            <a:solidFill>
              <a:srgbClr val="000000"/>
            </a:solidFill>
            <a:miter lim="800000"/>
            <a:headEnd/>
            <a:tailEnd/>
          </a:ln>
        </p:spPr>
      </p:sp>
      <p:sp>
        <p:nvSpPr>
          <p:cNvPr id="237571"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TW" smtClean="0"/>
              <a:t>ZigBee </a:t>
            </a:r>
            <a:r>
              <a:rPr lang="zh-TW" altLang="en-US" smtClean="0"/>
              <a:t>網路層的協定中規範了分散式網路位置分配的演算法，此演算法</a:t>
            </a:r>
          </a:p>
          <a:p>
            <a:r>
              <a:rPr lang="zh-TW" altLang="en-US" smtClean="0"/>
              <a:t>用來分配網路位置給加入該網路的裝置。</a:t>
            </a:r>
          </a:p>
          <a:p>
            <a:endParaRPr lang="en-US" altLang="zh-TW" smtClean="0"/>
          </a:p>
          <a:p>
            <a:r>
              <a:rPr lang="zh-TW" altLang="en-US" smtClean="0"/>
              <a:t>當網路行成時，</a:t>
            </a:r>
            <a:r>
              <a:rPr lang="en-US" altLang="zh-TW" smtClean="0"/>
              <a:t>ZigBee coordinator </a:t>
            </a:r>
            <a:r>
              <a:rPr lang="zh-TW" altLang="en-US" smtClean="0"/>
              <a:t>會先定義一個路由器最多可以容許連</a:t>
            </a:r>
          </a:p>
          <a:p>
            <a:r>
              <a:rPr lang="zh-TW" altLang="en-US" smtClean="0"/>
              <a:t>線的裝置各數</a:t>
            </a:r>
            <a:r>
              <a:rPr lang="en-US" altLang="zh-TW" smtClean="0"/>
              <a:t>(</a:t>
            </a:r>
            <a:r>
              <a:rPr lang="zh-TW" altLang="en-US" smtClean="0"/>
              <a:t>即</a:t>
            </a:r>
            <a:r>
              <a:rPr lang="en-US" altLang="zh-TW" smtClean="0"/>
              <a:t>Cm)</a:t>
            </a:r>
            <a:r>
              <a:rPr lang="zh-TW" altLang="en-US" smtClean="0"/>
              <a:t>和最多的子</a:t>
            </a:r>
            <a:r>
              <a:rPr lang="en-US" altLang="zh-TW" smtClean="0"/>
              <a:t>ZigBee router</a:t>
            </a:r>
            <a:r>
              <a:rPr lang="zh-TW" altLang="en-US" smtClean="0"/>
              <a:t>的數量</a:t>
            </a:r>
            <a:r>
              <a:rPr lang="en-US" altLang="zh-TW" smtClean="0"/>
              <a:t>(Rm)</a:t>
            </a:r>
            <a:r>
              <a:rPr lang="zh-TW" altLang="en-US" smtClean="0"/>
              <a:t>和網路的深度</a:t>
            </a:r>
            <a:r>
              <a:rPr lang="en-US" altLang="zh-TW" smtClean="0"/>
              <a:t>Lm</a:t>
            </a:r>
            <a:r>
              <a:rPr lang="zh-TW" altLang="en-US" smtClean="0"/>
              <a:t>。</a:t>
            </a:r>
          </a:p>
          <a:p>
            <a:endParaRPr lang="zh-TW" altLang="en-US" smtClean="0"/>
          </a:p>
          <a:p>
            <a:endParaRPr lang="zh-TW" altLang="en-US" smtClean="0"/>
          </a:p>
          <a:p>
            <a:endParaRPr lang="en-US" altLang="zh-TW" smtClean="0"/>
          </a:p>
          <a:p>
            <a:endParaRPr lang="en-US" altLang="zh-TW" smtClean="0"/>
          </a:p>
        </p:txBody>
      </p:sp>
    </p:spTree>
    <p:extLst>
      <p:ext uri="{BB962C8B-B14F-4D97-AF65-F5344CB8AC3E}">
        <p14:creationId xmlns:p14="http://schemas.microsoft.com/office/powerpoint/2010/main" val="3701837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mtClean="0"/>
              <a:t>. </a:t>
            </a:r>
            <a:r>
              <a:rPr lang="zh-TW" altLang="en-US" smtClean="0"/>
              <a:t>避障</a:t>
            </a:r>
            <a:r>
              <a:rPr lang="zh-TW" altLang="en-US"/>
              <a:t>感測器</a:t>
            </a:r>
            <a:r>
              <a:rPr lang="en-US" altLang="zh-TW"/>
              <a:t>.            </a:t>
            </a:r>
            <a:r>
              <a:rPr lang="zh-TW" altLang="en-US"/>
              <a:t>跟蹤感測器</a:t>
            </a:r>
            <a:r>
              <a:rPr lang="en-US" altLang="zh-TW"/>
              <a:t>.             </a:t>
            </a:r>
            <a:r>
              <a:rPr lang="zh-TW" altLang="en-US"/>
              <a:t>金屬觸碰感測器</a:t>
            </a:r>
            <a:endParaRPr lang="en-US" altLang="zh-TW"/>
          </a:p>
          <a:p>
            <a:r>
              <a:rPr lang="en-US" altLang="zh-TW"/>
              <a:t>. </a:t>
            </a:r>
            <a:r>
              <a:rPr lang="zh-TW" altLang="en-US"/>
              <a:t>麥克風感測器</a:t>
            </a:r>
            <a:r>
              <a:rPr lang="en-US" altLang="zh-TW"/>
              <a:t>         </a:t>
            </a:r>
            <a:r>
              <a:rPr lang="zh-TW" altLang="en-US"/>
              <a:t>數位溫度感測器</a:t>
            </a:r>
            <a:r>
              <a:rPr lang="en-US" altLang="zh-TW"/>
              <a:t>.     </a:t>
            </a:r>
            <a:r>
              <a:rPr lang="zh-TW" altLang="en-US"/>
              <a:t>火焰感測器</a:t>
            </a:r>
            <a:endParaRPr lang="en-US" altLang="zh-TW"/>
          </a:p>
          <a:p>
            <a:r>
              <a:rPr lang="en-US" altLang="zh-TW"/>
              <a:t>. </a:t>
            </a:r>
            <a:r>
              <a:rPr lang="zh-TW" altLang="en-US"/>
              <a:t>線性霍爾感測器     高感度聲音感測器   磁力彈簧</a:t>
            </a:r>
          </a:p>
        </p:txBody>
      </p:sp>
    </p:spTree>
    <p:extLst>
      <p:ext uri="{BB962C8B-B14F-4D97-AF65-F5344CB8AC3E}">
        <p14:creationId xmlns:p14="http://schemas.microsoft.com/office/powerpoint/2010/main" val="41933176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bwMode="auto">
          <a:noFill/>
          <a:ln>
            <a:solidFill>
              <a:srgbClr val="000000"/>
            </a:solidFill>
            <a:miter lim="800000"/>
            <a:headEnd/>
            <a:tailEnd/>
          </a:ln>
        </p:spPr>
      </p:sp>
      <p:sp>
        <p:nvSpPr>
          <p:cNvPr id="238595"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smtClean="0">
                <a:ea typeface="微軟正黑體" pitchFamily="34" charset="-120"/>
              </a:rPr>
              <a:t>算出每一層網路深度的</a:t>
            </a:r>
            <a:r>
              <a:rPr lang="en-US" altLang="zh-TW" smtClean="0">
                <a:ea typeface="微軟正黑體" pitchFamily="34" charset="-120"/>
              </a:rPr>
              <a:t>Cskip </a:t>
            </a:r>
            <a:r>
              <a:rPr lang="zh-TW" altLang="en-US" smtClean="0">
                <a:ea typeface="微軟正黑體" pitchFamily="34" charset="-120"/>
              </a:rPr>
              <a:t>函數。</a:t>
            </a:r>
          </a:p>
          <a:p>
            <a:r>
              <a:rPr lang="en-US" altLang="zh-TW" smtClean="0"/>
              <a:t>Cskip</a:t>
            </a:r>
            <a:r>
              <a:rPr lang="zh-TW" altLang="en-US" smtClean="0"/>
              <a:t>是指</a:t>
            </a:r>
            <a:r>
              <a:rPr lang="en-US" altLang="zh-TW" smtClean="0"/>
              <a:t>parent</a:t>
            </a:r>
            <a:r>
              <a:rPr lang="zh-TW" altLang="en-US" smtClean="0"/>
              <a:t>的一個</a:t>
            </a:r>
            <a:r>
              <a:rPr lang="en-US" altLang="zh-TW" smtClean="0"/>
              <a:t>subtree</a:t>
            </a:r>
            <a:r>
              <a:rPr lang="zh-TW" altLang="en-US" smtClean="0"/>
              <a:t>最大的</a:t>
            </a:r>
            <a:r>
              <a:rPr lang="en-US" altLang="zh-TW" smtClean="0"/>
              <a:t>node</a:t>
            </a:r>
            <a:r>
              <a:rPr lang="zh-TW" altLang="en-US" smtClean="0"/>
              <a:t>數</a:t>
            </a:r>
            <a:endParaRPr lang="zh-TW" altLang="en-US" smtClean="0">
              <a:ea typeface="微軟正黑體" pitchFamily="34" charset="-120"/>
            </a:endParaRPr>
          </a:p>
          <a:p>
            <a:endParaRPr lang="zh-TW" altLang="en-US" smtClean="0">
              <a:ea typeface="微軟正黑體" pitchFamily="34" charset="-120"/>
            </a:endParaRPr>
          </a:p>
          <a:p>
            <a:r>
              <a:rPr lang="en-US" altLang="zh-TW" smtClean="0">
                <a:ea typeface="微軟正黑體" pitchFamily="34" charset="-120"/>
              </a:rPr>
              <a:t>ZigBee </a:t>
            </a:r>
            <a:r>
              <a:rPr lang="zh-TW" altLang="en-US" smtClean="0">
                <a:ea typeface="微軟正黑體" pitchFamily="34" charset="-120"/>
              </a:rPr>
              <a:t>規定 </a:t>
            </a:r>
            <a:r>
              <a:rPr lang="en-US" altLang="zh-TW" smtClean="0">
                <a:ea typeface="微軟正黑體" pitchFamily="34" charset="-120"/>
              </a:rPr>
              <a:t>Cm&gt;=Rm</a:t>
            </a:r>
            <a:r>
              <a:rPr lang="zh-TW" altLang="en-US" smtClean="0">
                <a:ea typeface="微軟正黑體" pitchFamily="34" charset="-120"/>
              </a:rPr>
              <a:t>，所以一個</a:t>
            </a:r>
            <a:r>
              <a:rPr lang="en-US" altLang="zh-TW" smtClean="0">
                <a:ea typeface="微軟正黑體" pitchFamily="34" charset="-120"/>
              </a:rPr>
              <a:t>ZigBee</a:t>
            </a:r>
            <a:r>
              <a:rPr lang="zh-TW" altLang="en-US" smtClean="0">
                <a:ea typeface="微軟正黑體" pitchFamily="34" charset="-120"/>
              </a:rPr>
              <a:t>的路由器</a:t>
            </a:r>
          </a:p>
          <a:p>
            <a:r>
              <a:rPr lang="zh-TW" altLang="en-US" smtClean="0">
                <a:ea typeface="微軟正黑體" pitchFamily="34" charset="-120"/>
              </a:rPr>
              <a:t>至少可以提供</a:t>
            </a:r>
            <a:r>
              <a:rPr lang="en-US" altLang="zh-TW" smtClean="0">
                <a:ea typeface="微軟正黑體" pitchFamily="34" charset="-120"/>
              </a:rPr>
              <a:t>(Cm-Rm)</a:t>
            </a:r>
            <a:r>
              <a:rPr lang="zh-TW" altLang="en-US" smtClean="0">
                <a:ea typeface="微軟正黑體" pitchFamily="34" charset="-120"/>
              </a:rPr>
              <a:t>個終端設備連結上它。</a:t>
            </a:r>
          </a:p>
          <a:p>
            <a:endParaRPr lang="zh-TW" altLang="en-US" smtClean="0">
              <a:ea typeface="微軟正黑體" pitchFamily="34" charset="-120"/>
            </a:endParaRPr>
          </a:p>
        </p:txBody>
      </p:sp>
    </p:spTree>
    <p:extLst>
      <p:ext uri="{BB962C8B-B14F-4D97-AF65-F5344CB8AC3E}">
        <p14:creationId xmlns:p14="http://schemas.microsoft.com/office/powerpoint/2010/main" val="11476558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TextEdit="1"/>
          </p:cNvSpPr>
          <p:nvPr>
            <p:ph type="sldImg"/>
          </p:nvPr>
        </p:nvSpPr>
        <p:spPr bwMode="auto">
          <a:noFill/>
          <a:ln>
            <a:solidFill>
              <a:srgbClr val="000000"/>
            </a:solidFill>
            <a:miter lim="800000"/>
            <a:headEnd/>
            <a:tailEnd/>
          </a:ln>
        </p:spPr>
      </p:sp>
      <p:sp>
        <p:nvSpPr>
          <p:cNvPr id="239619"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dirty="0" smtClean="0"/>
              <a:t>舉例來說，</a:t>
            </a:r>
            <a:r>
              <a:rPr lang="en-US" altLang="zh-TW" dirty="0" smtClean="0"/>
              <a:t>A</a:t>
            </a:r>
            <a:r>
              <a:rPr lang="zh-TW" altLang="en-US" dirty="0" smtClean="0"/>
              <a:t>點的位址 是 </a:t>
            </a:r>
            <a:r>
              <a:rPr lang="en-US" altLang="zh-TW" dirty="0" smtClean="0"/>
              <a:t>0 + (2-1) * 31 + 1 = 32</a:t>
            </a:r>
            <a:r>
              <a:rPr lang="zh-TW" altLang="en-US" dirty="0" smtClean="0"/>
              <a:t>，</a:t>
            </a:r>
            <a:r>
              <a:rPr lang="en-US" altLang="zh-TW" dirty="0" smtClean="0"/>
              <a:t>0</a:t>
            </a:r>
            <a:r>
              <a:rPr lang="zh-TW" altLang="en-US" dirty="0" smtClean="0"/>
              <a:t>是</a:t>
            </a:r>
            <a:r>
              <a:rPr lang="en-US" altLang="zh-TW" dirty="0" smtClean="0"/>
              <a:t>parent node (C)</a:t>
            </a:r>
            <a:r>
              <a:rPr lang="zh-TW" altLang="en-US" dirty="0" smtClean="0"/>
              <a:t>的位址，</a:t>
            </a:r>
            <a:r>
              <a:rPr lang="en-US" altLang="zh-TW" dirty="0" smtClean="0"/>
              <a:t>2</a:t>
            </a:r>
            <a:r>
              <a:rPr lang="zh-TW" altLang="en-US" dirty="0" smtClean="0"/>
              <a:t>是指</a:t>
            </a:r>
            <a:r>
              <a:rPr lang="en-US" altLang="zh-TW" dirty="0" smtClean="0"/>
              <a:t>C</a:t>
            </a:r>
            <a:r>
              <a:rPr lang="zh-TW" altLang="en-US" dirty="0" smtClean="0"/>
              <a:t>第幾個子孫，</a:t>
            </a:r>
            <a:r>
              <a:rPr lang="en-US" altLang="zh-TW" dirty="0" smtClean="0"/>
              <a:t>31</a:t>
            </a:r>
            <a:r>
              <a:rPr lang="zh-TW" altLang="en-US" dirty="0" smtClean="0"/>
              <a:t>是指</a:t>
            </a:r>
            <a:r>
              <a:rPr lang="en-US" altLang="zh-TW" dirty="0" smtClean="0"/>
              <a:t>C</a:t>
            </a:r>
            <a:r>
              <a:rPr lang="zh-TW" altLang="en-US" dirty="0" smtClean="0"/>
              <a:t>的</a:t>
            </a:r>
            <a:r>
              <a:rPr lang="en-US" altLang="zh-TW" dirty="0" err="1" smtClean="0"/>
              <a:t>Cskip</a:t>
            </a:r>
            <a:r>
              <a:rPr lang="en-US" altLang="zh-TW" dirty="0" smtClean="0"/>
              <a:t>=(6-4-6*4^2+1)/(1-4)=31</a:t>
            </a:r>
          </a:p>
          <a:p>
            <a:endParaRPr lang="en-US" altLang="zh-TW" dirty="0" smtClean="0"/>
          </a:p>
          <a:p>
            <a:r>
              <a:rPr lang="zh-TW" altLang="en-US" dirty="0" smtClean="0"/>
              <a:t>上面那個點的位址則是 </a:t>
            </a:r>
            <a:r>
              <a:rPr lang="en-US" altLang="zh-TW" dirty="0" smtClean="0"/>
              <a:t>0 + 4 * 31 + 1 = 125</a:t>
            </a:r>
            <a:r>
              <a:rPr lang="zh-TW" altLang="en-US" dirty="0" smtClean="0"/>
              <a:t>，</a:t>
            </a:r>
            <a:r>
              <a:rPr lang="en-US" altLang="zh-TW" dirty="0" smtClean="0"/>
              <a:t>0</a:t>
            </a:r>
            <a:r>
              <a:rPr lang="zh-TW" altLang="en-US" dirty="0" smtClean="0"/>
              <a:t>是指</a:t>
            </a:r>
            <a:r>
              <a:rPr lang="en-US" altLang="zh-TW" dirty="0" smtClean="0"/>
              <a:t>parent node (C)</a:t>
            </a:r>
            <a:r>
              <a:rPr lang="zh-TW" altLang="en-US" dirty="0" smtClean="0"/>
              <a:t>的位址，</a:t>
            </a:r>
            <a:r>
              <a:rPr lang="en-US" altLang="zh-TW" dirty="0" smtClean="0"/>
              <a:t>4</a:t>
            </a:r>
            <a:r>
              <a:rPr lang="zh-TW" altLang="en-US" dirty="0" smtClean="0"/>
              <a:t>的是</a:t>
            </a:r>
            <a:r>
              <a:rPr lang="en-US" altLang="zh-TW" dirty="0" smtClean="0"/>
              <a:t>C</a:t>
            </a:r>
            <a:r>
              <a:rPr lang="zh-TW" altLang="en-US" dirty="0" smtClean="0"/>
              <a:t>的</a:t>
            </a:r>
            <a:r>
              <a:rPr lang="en-US" altLang="zh-TW" dirty="0" err="1" smtClean="0"/>
              <a:t>Rm</a:t>
            </a:r>
            <a:r>
              <a:rPr lang="zh-TW" altLang="en-US" dirty="0" smtClean="0"/>
              <a:t>數，</a:t>
            </a:r>
            <a:r>
              <a:rPr lang="en-US" altLang="zh-TW" dirty="0" smtClean="0"/>
              <a:t>31</a:t>
            </a:r>
            <a:r>
              <a:rPr lang="zh-TW" altLang="en-US" dirty="0" smtClean="0"/>
              <a:t>是指</a:t>
            </a:r>
            <a:r>
              <a:rPr lang="en-US" altLang="zh-TW" dirty="0" smtClean="0"/>
              <a:t>C</a:t>
            </a:r>
            <a:r>
              <a:rPr lang="zh-TW" altLang="en-US" dirty="0" smtClean="0"/>
              <a:t>的</a:t>
            </a:r>
            <a:r>
              <a:rPr lang="en-US" altLang="zh-TW" dirty="0" err="1" smtClean="0"/>
              <a:t>Cskip</a:t>
            </a:r>
            <a:r>
              <a:rPr lang="zh-TW" altLang="en-US" dirty="0" smtClean="0"/>
              <a:t>，</a:t>
            </a:r>
            <a:r>
              <a:rPr lang="en-US" altLang="zh-TW" dirty="0" smtClean="0"/>
              <a:t>1</a:t>
            </a:r>
            <a:r>
              <a:rPr lang="zh-TW" altLang="en-US" dirty="0" smtClean="0"/>
              <a:t>是指</a:t>
            </a:r>
            <a:r>
              <a:rPr lang="en-US" altLang="zh-TW" dirty="0" smtClean="0"/>
              <a:t>C</a:t>
            </a:r>
            <a:r>
              <a:rPr lang="zh-TW" altLang="en-US" dirty="0" smtClean="0"/>
              <a:t>第幾個子孫</a:t>
            </a:r>
          </a:p>
          <a:p>
            <a:endParaRPr lang="zh-TW" altLang="en-US" dirty="0" smtClean="0"/>
          </a:p>
        </p:txBody>
      </p:sp>
    </p:spTree>
    <p:extLst>
      <p:ext uri="{BB962C8B-B14F-4D97-AF65-F5344CB8AC3E}">
        <p14:creationId xmlns:p14="http://schemas.microsoft.com/office/powerpoint/2010/main" val="6272244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TextEdit="1"/>
          </p:cNvSpPr>
          <p:nvPr>
            <p:ph type="sldImg"/>
          </p:nvPr>
        </p:nvSpPr>
        <p:spPr bwMode="auto">
          <a:noFill/>
          <a:ln>
            <a:solidFill>
              <a:srgbClr val="000000"/>
            </a:solidFill>
            <a:miter lim="800000"/>
            <a:headEnd/>
            <a:tailEnd/>
          </a:ln>
        </p:spPr>
      </p:sp>
      <p:sp>
        <p:nvSpPr>
          <p:cNvPr id="241667"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dirty="0" smtClean="0"/>
              <a:t>在一個樹狀網路中，</a:t>
            </a:r>
            <a:r>
              <a:rPr lang="en-US" altLang="zh-TW" dirty="0" err="1" smtClean="0"/>
              <a:t>ZigBee</a:t>
            </a:r>
            <a:r>
              <a:rPr lang="zh-TW" altLang="en-US" dirty="0" smtClean="0"/>
              <a:t>協調者和路由器延著樹狀結構傳遞封包。</a:t>
            </a:r>
          </a:p>
          <a:p>
            <a:r>
              <a:rPr lang="zh-TW" altLang="en-US" dirty="0" smtClean="0"/>
              <a:t>當一個裝置 </a:t>
            </a:r>
            <a:r>
              <a:rPr lang="en-US" altLang="zh-TW" dirty="0" smtClean="0"/>
              <a:t>n </a:t>
            </a:r>
            <a:r>
              <a:rPr lang="zh-TW" altLang="en-US" dirty="0" smtClean="0"/>
              <a:t>接收到封包，首先會檢查他是否是目的地的節點或者他的一個小孩是否為目的地</a:t>
            </a:r>
            <a:r>
              <a:rPr lang="en-US" altLang="zh-TW" dirty="0" smtClean="0"/>
              <a:t>?</a:t>
            </a:r>
            <a:br>
              <a:rPr lang="en-US" altLang="zh-TW" dirty="0" smtClean="0"/>
            </a:br>
            <a:endParaRPr lang="en-US" altLang="zh-TW" dirty="0" smtClean="0"/>
          </a:p>
          <a:p>
            <a:r>
              <a:rPr lang="zh-TW" altLang="en-US" dirty="0" smtClean="0"/>
              <a:t>如果是，則裝置</a:t>
            </a:r>
            <a:r>
              <a:rPr lang="en-US" altLang="zh-TW" dirty="0" smtClean="0"/>
              <a:t>n</a:t>
            </a:r>
            <a:r>
              <a:rPr lang="zh-TW" altLang="en-US" dirty="0" smtClean="0"/>
              <a:t>將接受該封包或是將該封包傳送給指定小孩。</a:t>
            </a:r>
          </a:p>
          <a:p>
            <a:r>
              <a:rPr lang="zh-TW" altLang="en-US" dirty="0" smtClean="0"/>
              <a:t>否則，它將沿著樹轉送封包給它的小孩或是給它的父節點。</a:t>
            </a:r>
          </a:p>
          <a:p>
            <a:endParaRPr lang="zh-TW" altLang="en-US" dirty="0" smtClean="0"/>
          </a:p>
        </p:txBody>
      </p:sp>
    </p:spTree>
    <p:extLst>
      <p:ext uri="{BB962C8B-B14F-4D97-AF65-F5344CB8AC3E}">
        <p14:creationId xmlns:p14="http://schemas.microsoft.com/office/powerpoint/2010/main" val="24532384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TextEdit="1"/>
          </p:cNvSpPr>
          <p:nvPr>
            <p:ph type="sldImg"/>
          </p:nvPr>
        </p:nvSpPr>
        <p:spPr bwMode="auto">
          <a:noFill/>
          <a:ln>
            <a:solidFill>
              <a:srgbClr val="000000"/>
            </a:solidFill>
            <a:miter lim="800000"/>
            <a:headEnd/>
            <a:tailEnd/>
          </a:ln>
        </p:spPr>
      </p:sp>
      <p:sp>
        <p:nvSpPr>
          <p:cNvPr id="242691"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dirty="0" smtClean="0"/>
              <a:t>假設 </a:t>
            </a:r>
            <a:r>
              <a:rPr lang="en-US" altLang="zh-TW" dirty="0" smtClean="0"/>
              <a:t>n</a:t>
            </a:r>
            <a:r>
              <a:rPr lang="zh-TW" altLang="en-US" dirty="0" smtClean="0"/>
              <a:t>的位置是 </a:t>
            </a:r>
            <a:r>
              <a:rPr lang="en-US" altLang="zh-TW" dirty="0" smtClean="0"/>
              <a:t>An </a:t>
            </a:r>
            <a:r>
              <a:rPr lang="zh-TW" altLang="en-US" dirty="0" smtClean="0"/>
              <a:t>且深度是 </a:t>
            </a:r>
            <a:r>
              <a:rPr lang="en-US" altLang="zh-TW" dirty="0" smtClean="0"/>
              <a:t>d</a:t>
            </a:r>
            <a:r>
              <a:rPr lang="zh-TW" altLang="en-US" dirty="0" smtClean="0"/>
              <a:t>， </a:t>
            </a:r>
            <a:r>
              <a:rPr lang="en-US" altLang="zh-TW" dirty="0" smtClean="0"/>
              <a:t>n</a:t>
            </a:r>
            <a:r>
              <a:rPr lang="zh-TW" altLang="en-US" dirty="0" smtClean="0"/>
              <a:t>將此一封包轉送給其他小孩 </a:t>
            </a:r>
            <a:r>
              <a:rPr lang="en-US" altLang="zh-TW" dirty="0" smtClean="0"/>
              <a:t>(</a:t>
            </a:r>
            <a:r>
              <a:rPr lang="zh-TW" altLang="en-US" dirty="0" smtClean="0"/>
              <a:t>假設此封包目的地是</a:t>
            </a:r>
            <a:r>
              <a:rPr lang="en-US" altLang="zh-TW" dirty="0" err="1" smtClean="0"/>
              <a:t>Adest</a:t>
            </a:r>
            <a:r>
              <a:rPr lang="en-US" altLang="zh-TW" dirty="0" smtClean="0"/>
              <a:t>)</a:t>
            </a:r>
          </a:p>
          <a:p>
            <a:r>
              <a:rPr lang="zh-TW" altLang="en-US" dirty="0" smtClean="0"/>
              <a:t>則以下條件會滿足 </a:t>
            </a:r>
            <a:r>
              <a:rPr lang="en-US" altLang="zh-TW" dirty="0" smtClean="0"/>
              <a:t>=&gt;</a:t>
            </a:r>
          </a:p>
          <a:p>
            <a:r>
              <a:rPr lang="en-US" altLang="zh-TW" dirty="0" smtClean="0"/>
              <a:t>                                     An &lt; </a:t>
            </a:r>
            <a:r>
              <a:rPr lang="en-US" altLang="zh-TW" dirty="0" err="1" smtClean="0"/>
              <a:t>Adest</a:t>
            </a:r>
            <a:r>
              <a:rPr lang="en-US" altLang="zh-TW" dirty="0" smtClean="0"/>
              <a:t> &lt; </a:t>
            </a:r>
            <a:r>
              <a:rPr lang="en-US" altLang="zh-TW" dirty="0" err="1" smtClean="0"/>
              <a:t>An+Cskip</a:t>
            </a:r>
            <a:r>
              <a:rPr lang="en-US" altLang="zh-TW" dirty="0" smtClean="0"/>
              <a:t> + (d-1)</a:t>
            </a:r>
            <a:br>
              <a:rPr lang="en-US" altLang="zh-TW" dirty="0" smtClean="0"/>
            </a:br>
            <a:r>
              <a:rPr lang="en-US" altLang="zh-TW" dirty="0" smtClean="0"/>
              <a:t/>
            </a:r>
            <a:br>
              <a:rPr lang="en-US" altLang="zh-TW" dirty="0" smtClean="0"/>
            </a:br>
            <a:r>
              <a:rPr lang="zh-TW" altLang="en-US" dirty="0" smtClean="0"/>
              <a:t>且此封包會轉送給位置為 </a:t>
            </a:r>
            <a:r>
              <a:rPr lang="en-US" altLang="zh-TW" dirty="0" smtClean="0"/>
              <a:t>=&gt;  </a:t>
            </a:r>
            <a:r>
              <a:rPr lang="en-US" altLang="zh-TW" dirty="0" err="1" smtClean="0"/>
              <a:t>Ar</a:t>
            </a:r>
            <a:r>
              <a:rPr lang="en-US" altLang="zh-TW" dirty="0" smtClean="0"/>
              <a:t> = A+1+{ [</a:t>
            </a:r>
            <a:r>
              <a:rPr lang="en-US" altLang="zh-TW" dirty="0" err="1" smtClean="0"/>
              <a:t>Adest</a:t>
            </a:r>
            <a:r>
              <a:rPr lang="en-US" altLang="zh-TW" dirty="0" smtClean="0"/>
              <a:t>-(A+1)]/</a:t>
            </a:r>
            <a:r>
              <a:rPr lang="en-US" altLang="zh-TW" dirty="0" err="1" smtClean="0"/>
              <a:t>Cskip</a:t>
            </a:r>
            <a:r>
              <a:rPr lang="en-US" altLang="zh-TW" dirty="0" smtClean="0"/>
              <a:t>(d)}(</a:t>
            </a:r>
            <a:r>
              <a:rPr lang="zh-TW" altLang="en-US" dirty="0" smtClean="0"/>
              <a:t>取下界</a:t>
            </a:r>
            <a:r>
              <a:rPr lang="en-US" altLang="zh-TW" dirty="0" smtClean="0"/>
              <a:t>) * </a:t>
            </a:r>
            <a:r>
              <a:rPr lang="en-US" altLang="zh-TW" dirty="0" err="1" smtClean="0"/>
              <a:t>Cskip</a:t>
            </a:r>
            <a:r>
              <a:rPr lang="en-US" altLang="zh-TW" dirty="0" smtClean="0"/>
              <a:t>(d)  </a:t>
            </a:r>
          </a:p>
          <a:p>
            <a:r>
              <a:rPr lang="zh-TW" altLang="en-US" dirty="0" smtClean="0"/>
              <a:t>的小孩  。如果目的地位置 </a:t>
            </a:r>
            <a:r>
              <a:rPr lang="en-US" altLang="zh-TW" dirty="0" err="1" smtClean="0"/>
              <a:t>Adest</a:t>
            </a:r>
            <a:r>
              <a:rPr lang="zh-TW" altLang="en-US" dirty="0" smtClean="0"/>
              <a:t>並非裝置</a:t>
            </a:r>
            <a:r>
              <a:rPr lang="en-US" altLang="zh-TW" dirty="0" smtClean="0"/>
              <a:t>n</a:t>
            </a:r>
            <a:r>
              <a:rPr lang="zh-TW" altLang="en-US" dirty="0" smtClean="0"/>
              <a:t>的 後代，則</a:t>
            </a:r>
            <a:r>
              <a:rPr lang="en-US" altLang="zh-TW" dirty="0" smtClean="0"/>
              <a:t>n</a:t>
            </a:r>
            <a:r>
              <a:rPr lang="zh-TW" altLang="en-US" dirty="0" smtClean="0"/>
              <a:t>將該封包轉送給其父節點 </a:t>
            </a:r>
          </a:p>
          <a:p>
            <a:endParaRPr lang="zh-TW" altLang="en-US" dirty="0" smtClean="0"/>
          </a:p>
        </p:txBody>
      </p:sp>
    </p:spTree>
    <p:extLst>
      <p:ext uri="{BB962C8B-B14F-4D97-AF65-F5344CB8AC3E}">
        <p14:creationId xmlns:p14="http://schemas.microsoft.com/office/powerpoint/2010/main" val="239533661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配置文件：配置文件用於定義設備的應用程序功能並驅動應用程序詳細信息。 配置文件的示例將是家庭控制燈光。</a:t>
            </a:r>
          </a:p>
          <a:p>
            <a:r>
              <a:rPr lang="en-US" altLang="zh-TW" dirty="0" smtClean="0"/>
              <a:t>.</a:t>
            </a:r>
            <a:r>
              <a:rPr lang="zh-TW" altLang="en-US" dirty="0" smtClean="0"/>
              <a:t>端點：端點是添加到</a:t>
            </a:r>
            <a:r>
              <a:rPr lang="en-US" altLang="zh-TW" dirty="0" smtClean="0"/>
              <a:t>ZigBee</a:t>
            </a:r>
            <a:r>
              <a:rPr lang="zh-TW" altLang="en-US" dirty="0" smtClean="0"/>
              <a:t>設備的實體尺寸，允許多個應用程序支持，由端點號（</a:t>
            </a:r>
            <a:r>
              <a:rPr lang="en-US" altLang="zh-TW" dirty="0" smtClean="0"/>
              <a:t>0-31</a:t>
            </a:r>
            <a:r>
              <a:rPr lang="zh-TW" altLang="en-US" dirty="0" smtClean="0"/>
              <a:t>）尋址。</a:t>
            </a:r>
          </a:p>
          <a:p>
            <a:r>
              <a:rPr lang="en-US" altLang="zh-TW" dirty="0" smtClean="0"/>
              <a:t>.</a:t>
            </a:r>
            <a:r>
              <a:rPr lang="zh-TW" altLang="en-US" dirty="0" smtClean="0"/>
              <a:t>接口：每個端點定義接口，並允許額外的專有能力擴展和向後兼容性。</a:t>
            </a:r>
          </a:p>
          <a:p>
            <a:r>
              <a:rPr lang="en-US" altLang="zh-TW" dirty="0" smtClean="0"/>
              <a:t>.</a:t>
            </a:r>
            <a:r>
              <a:rPr lang="zh-TW" altLang="en-US" dirty="0" smtClean="0"/>
              <a:t>關鍵關係：</a:t>
            </a:r>
          </a:p>
          <a:p>
            <a:r>
              <a:rPr lang="en-US" altLang="zh-TW" dirty="0" smtClean="0"/>
              <a:t>	&gt;</a:t>
            </a:r>
            <a:r>
              <a:rPr lang="zh-TW" altLang="en-US" dirty="0" smtClean="0"/>
              <a:t>每個</a:t>
            </a:r>
            <a:r>
              <a:rPr lang="en-US" altLang="zh-TW" dirty="0" smtClean="0"/>
              <a:t>ZigBee</a:t>
            </a:r>
            <a:r>
              <a:rPr lang="zh-TW" altLang="en-US" dirty="0" smtClean="0"/>
              <a:t>設備最多</a:t>
            </a:r>
            <a:r>
              <a:rPr lang="en-US" altLang="zh-TW" dirty="0" smtClean="0"/>
              <a:t>30</a:t>
            </a:r>
            <a:r>
              <a:rPr lang="zh-TW" altLang="en-US" dirty="0" smtClean="0"/>
              <a:t>個端點（</a:t>
            </a:r>
            <a:r>
              <a:rPr lang="en-US" altLang="zh-TW" dirty="0" smtClean="0"/>
              <a:t>0</a:t>
            </a:r>
            <a:r>
              <a:rPr lang="zh-TW" altLang="en-US" dirty="0" smtClean="0"/>
              <a:t>用於描述設備本身，</a:t>
            </a:r>
            <a:r>
              <a:rPr lang="en-US" altLang="zh-TW" dirty="0" smtClean="0"/>
              <a:t>31</a:t>
            </a:r>
            <a:r>
              <a:rPr lang="zh-TW" altLang="en-US" dirty="0" smtClean="0"/>
              <a:t>用於廣播消息到所有端點）</a:t>
            </a:r>
          </a:p>
          <a:p>
            <a:r>
              <a:rPr lang="en-US" altLang="zh-TW" dirty="0" smtClean="0"/>
              <a:t>	&gt;</a:t>
            </a:r>
            <a:r>
              <a:rPr lang="zh-TW" altLang="en-US" dirty="0" smtClean="0"/>
              <a:t>每個端點最多</a:t>
            </a:r>
            <a:r>
              <a:rPr lang="en-US" altLang="zh-TW" dirty="0" smtClean="0"/>
              <a:t>8</a:t>
            </a:r>
            <a:r>
              <a:rPr lang="zh-TW" altLang="en-US" dirty="0" smtClean="0"/>
              <a:t>個接口</a:t>
            </a:r>
          </a:p>
          <a:p>
            <a:r>
              <a:rPr lang="en-US" altLang="zh-TW" dirty="0" smtClean="0"/>
              <a:t>	&gt;</a:t>
            </a:r>
            <a:r>
              <a:rPr lang="zh-TW" altLang="en-US" dirty="0" smtClean="0"/>
              <a:t>每個接口描述一個配置文件</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102</a:t>
            </a:fld>
            <a:endParaRPr lang="zh-TW" altLang="en-US"/>
          </a:p>
        </p:txBody>
      </p:sp>
    </p:spTree>
    <p:extLst>
      <p:ext uri="{BB962C8B-B14F-4D97-AF65-F5344CB8AC3E}">
        <p14:creationId xmlns:p14="http://schemas.microsoft.com/office/powerpoint/2010/main" val="20731372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129487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 </a:t>
            </a:r>
            <a:r>
              <a:rPr lang="zh-TW" altLang="en-US" dirty="0" smtClean="0"/>
              <a:t>藍牙是用於建立個人局域網（</a:t>
            </a:r>
            <a:r>
              <a:rPr lang="en-US" altLang="zh-TW" dirty="0" smtClean="0"/>
              <a:t>PAN</a:t>
            </a:r>
            <a:r>
              <a:rPr lang="zh-TW" altLang="en-US" dirty="0" smtClean="0"/>
              <a:t>）的無線技術標準。</a:t>
            </a:r>
          </a:p>
          <a:p>
            <a:r>
              <a:rPr lang="en-US" altLang="zh-TW" dirty="0" smtClean="0"/>
              <a:t>. </a:t>
            </a:r>
            <a:r>
              <a:rPr lang="zh-TW" altLang="en-US" dirty="0" smtClean="0"/>
              <a:t>它基於固定和移動設備的</a:t>
            </a:r>
            <a:r>
              <a:rPr lang="en-US" altLang="zh-TW" dirty="0" smtClean="0"/>
              <a:t>2.4</a:t>
            </a:r>
            <a:r>
              <a:rPr lang="zh-TW" altLang="en-US" dirty="0" smtClean="0"/>
              <a:t>到</a:t>
            </a:r>
            <a:r>
              <a:rPr lang="en-US" altLang="zh-TW" dirty="0" smtClean="0"/>
              <a:t>2.485 GHz</a:t>
            </a:r>
            <a:r>
              <a:rPr lang="zh-TW" altLang="en-US" dirty="0" smtClean="0"/>
              <a:t>的</a:t>
            </a:r>
            <a:r>
              <a:rPr lang="en-US" altLang="zh-TW" dirty="0" smtClean="0"/>
              <a:t>ISM</a:t>
            </a:r>
            <a:r>
              <a:rPr lang="zh-TW" altLang="en-US" dirty="0" smtClean="0"/>
              <a:t>頻帶中的短波長</a:t>
            </a:r>
            <a:r>
              <a:rPr lang="en-US" altLang="zh-TW" dirty="0" smtClean="0"/>
              <a:t>UHF</a:t>
            </a:r>
            <a:r>
              <a:rPr lang="zh-TW" altLang="en-US" dirty="0" smtClean="0"/>
              <a:t>無線電波。</a:t>
            </a:r>
          </a:p>
          <a:p>
            <a:r>
              <a:rPr lang="en-US" altLang="zh-TW" dirty="0" smtClean="0"/>
              <a:t>. </a:t>
            </a:r>
            <a:r>
              <a:rPr lang="zh-TW" altLang="en-US" dirty="0" smtClean="0"/>
              <a:t>它由電信供應商愛立信於</a:t>
            </a:r>
            <a:r>
              <a:rPr lang="en-US" altLang="zh-TW" dirty="0" smtClean="0"/>
              <a:t>1994</a:t>
            </a:r>
            <a:r>
              <a:rPr lang="zh-TW" altLang="en-US" dirty="0" smtClean="0"/>
              <a:t>年發明，最初被認為是</a:t>
            </a:r>
            <a:r>
              <a:rPr lang="en-US" altLang="zh-TW" dirty="0" smtClean="0"/>
              <a:t>RS-232</a:t>
            </a:r>
            <a:r>
              <a:rPr lang="zh-TW" altLang="en-US" dirty="0" smtClean="0"/>
              <a:t>數據電纜的無線替代品。</a:t>
            </a:r>
          </a:p>
          <a:p>
            <a:r>
              <a:rPr lang="en-US" altLang="zh-TW" dirty="0" smtClean="0"/>
              <a:t>. </a:t>
            </a:r>
            <a:r>
              <a:rPr lang="zh-TW" altLang="en-US" dirty="0" smtClean="0"/>
              <a:t>藍牙低功耗（</a:t>
            </a:r>
            <a:r>
              <a:rPr lang="en-US" altLang="zh-TW" dirty="0" smtClean="0"/>
              <a:t>BLE</a:t>
            </a:r>
            <a:r>
              <a:rPr lang="zh-TW" altLang="en-US" dirty="0" smtClean="0"/>
              <a:t>）是經典藍牙的一個輕重量子集，是藍牙</a:t>
            </a:r>
            <a:r>
              <a:rPr lang="en-US" altLang="zh-TW" dirty="0" smtClean="0"/>
              <a:t>4.0</a:t>
            </a:r>
            <a:r>
              <a:rPr lang="zh-TW" altLang="en-US" dirty="0" smtClean="0"/>
              <a:t>核心規範的一部分。</a:t>
            </a:r>
          </a:p>
          <a:p>
            <a:r>
              <a:rPr lang="en-US" altLang="zh-TW" dirty="0" smtClean="0"/>
              <a:t>. </a:t>
            </a:r>
            <a:r>
              <a:rPr lang="zh-TW" altLang="en-US" dirty="0" smtClean="0"/>
              <a:t>雖然與藍牙有一些重疊，但</a:t>
            </a:r>
            <a:r>
              <a:rPr lang="en-US" altLang="zh-TW" dirty="0" smtClean="0"/>
              <a:t>BLE</a:t>
            </a:r>
            <a:r>
              <a:rPr lang="zh-TW" altLang="en-US" dirty="0" smtClean="0"/>
              <a:t>實際上具有完全不同的系統，並由諾</a:t>
            </a:r>
            <a:r>
              <a:rPr lang="en-US" altLang="zh-TW" dirty="0" smtClean="0"/>
              <a:t>Nokia</a:t>
            </a:r>
            <a:r>
              <a:rPr lang="zh-TW" altLang="en-US" dirty="0" smtClean="0"/>
              <a:t>在被藍牙</a:t>
            </a:r>
            <a:r>
              <a:rPr lang="en-US" altLang="zh-TW" dirty="0" smtClean="0"/>
              <a:t>SIG</a:t>
            </a:r>
            <a:r>
              <a:rPr lang="zh-TW" altLang="en-US" dirty="0" smtClean="0"/>
              <a:t>採用之前作為一個名為“</a:t>
            </a:r>
            <a:r>
              <a:rPr lang="en-US" altLang="zh-TW" dirty="0" err="1" smtClean="0"/>
              <a:t>Wibree</a:t>
            </a:r>
            <a:r>
              <a:rPr lang="en-US" altLang="zh-TW" dirty="0" smtClean="0"/>
              <a:t>”</a:t>
            </a:r>
            <a:r>
              <a:rPr lang="zh-TW" altLang="en-US" dirty="0" smtClean="0"/>
              <a:t>的內部項目啟動。</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125</a:t>
            </a:fld>
            <a:endParaRPr lang="zh-TW" altLang="en-US"/>
          </a:p>
        </p:txBody>
      </p:sp>
    </p:spTree>
    <p:extLst>
      <p:ext uri="{BB962C8B-B14F-4D97-AF65-F5344CB8AC3E}">
        <p14:creationId xmlns:p14="http://schemas.microsoft.com/office/powerpoint/2010/main" val="1663306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通用訪問配置文件（</a:t>
            </a:r>
            <a:r>
              <a:rPr lang="en-US" altLang="zh-TW" dirty="0" smtClean="0"/>
              <a:t>GAP</a:t>
            </a:r>
            <a:r>
              <a:rPr lang="zh-TW" altLang="en-US" dirty="0" smtClean="0"/>
              <a:t>）</a:t>
            </a:r>
          </a:p>
          <a:p>
            <a:r>
              <a:rPr lang="en-US" altLang="zh-TW" dirty="0" smtClean="0"/>
              <a:t>. GAP</a:t>
            </a:r>
            <a:r>
              <a:rPr lang="zh-TW" altLang="en-US" dirty="0" smtClean="0"/>
              <a:t>控制藍牙中的連接和廣告。</a:t>
            </a:r>
          </a:p>
          <a:p>
            <a:r>
              <a:rPr lang="en-US" altLang="zh-TW" dirty="0" smtClean="0"/>
              <a:t>. GAP</a:t>
            </a:r>
            <a:r>
              <a:rPr lang="zh-TW" altLang="en-US" dirty="0" smtClean="0"/>
              <a:t>定義了設備的各種角色，但有兩個關鍵概念很重要：中央設備和外圍設備。</a:t>
            </a:r>
          </a:p>
          <a:p>
            <a:r>
              <a:rPr lang="en-US" altLang="zh-TW" dirty="0" smtClean="0"/>
              <a:t>	- </a:t>
            </a:r>
            <a:r>
              <a:rPr lang="zh-TW" altLang="en-US" dirty="0" smtClean="0"/>
              <a:t>外圍設備是小型，低功率，資源受限的設備，可以連接到更強大的中央設備。 外圍設備就像心率監視器，</a:t>
            </a:r>
            <a:r>
              <a:rPr lang="en-US" altLang="zh-TW" dirty="0" smtClean="0"/>
              <a:t>BLE</a:t>
            </a:r>
            <a:r>
              <a:rPr lang="zh-TW" altLang="en-US" dirty="0" smtClean="0"/>
              <a:t>的接近標籤等。</a:t>
            </a:r>
          </a:p>
          <a:p>
            <a:r>
              <a:rPr lang="en-US" altLang="zh-TW" dirty="0" smtClean="0"/>
              <a:t>	-</a:t>
            </a:r>
            <a:r>
              <a:rPr lang="zh-TW" altLang="en-US" dirty="0" smtClean="0"/>
              <a:t> 中央設備通常是您連接到的移動電話或平板電腦，具有更多的處理能力和記憶儲存。</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127</a:t>
            </a:fld>
            <a:endParaRPr lang="zh-TW" altLang="en-US"/>
          </a:p>
        </p:txBody>
      </p:sp>
    </p:spTree>
    <p:extLst>
      <p:ext uri="{BB962C8B-B14F-4D97-AF65-F5344CB8AC3E}">
        <p14:creationId xmlns:p14="http://schemas.microsoft.com/office/powerpoint/2010/main" val="298339963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使用</a:t>
            </a:r>
            <a:r>
              <a:rPr lang="en-US" altLang="zh-TW" dirty="0" smtClean="0"/>
              <a:t>GAP</a:t>
            </a:r>
            <a:r>
              <a:rPr lang="zh-TW" altLang="en-US" dirty="0" smtClean="0"/>
              <a:t>發送廣告的兩種方式。 兩個內容</a:t>
            </a:r>
            <a:r>
              <a:rPr lang="en-US" altLang="zh-TW" dirty="0" smtClean="0"/>
              <a:t>(payloads)</a:t>
            </a:r>
            <a:r>
              <a:rPr lang="zh-TW" altLang="en-US" dirty="0" smtClean="0"/>
              <a:t>是相同的，並且可以包含多達</a:t>
            </a:r>
            <a:r>
              <a:rPr lang="en-US" altLang="zh-TW" dirty="0" smtClean="0"/>
              <a:t>31</a:t>
            </a:r>
            <a:r>
              <a:rPr lang="zh-TW" altLang="en-US" dirty="0" smtClean="0"/>
              <a:t>個字節的資訊。</a:t>
            </a:r>
          </a:p>
          <a:p>
            <a:r>
              <a:rPr lang="en-US" altLang="zh-TW" dirty="0" smtClean="0"/>
              <a:t>.</a:t>
            </a:r>
            <a:r>
              <a:rPr lang="zh-TW" altLang="en-US" dirty="0" smtClean="0"/>
              <a:t>廣告數據有效內容（強制性）：不斷地從設備發出，以使範圍內的中央設備知道它存在。</a:t>
            </a:r>
          </a:p>
          <a:p>
            <a:r>
              <a:rPr lang="en-US" altLang="zh-TW" dirty="0" smtClean="0"/>
              <a:t>.</a:t>
            </a:r>
            <a:r>
              <a:rPr lang="zh-TW" altLang="en-US" dirty="0" smtClean="0"/>
              <a:t>掃描響應有效內容（可選）：中央設備可以請求，並允許更多信息適合廣告有效內容，例如設備名稱的字符串等。</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128</a:t>
            </a:fld>
            <a:endParaRPr lang="zh-TW" altLang="en-US"/>
          </a:p>
        </p:txBody>
      </p:sp>
    </p:spTree>
    <p:extLst>
      <p:ext uri="{BB962C8B-B14F-4D97-AF65-F5344CB8AC3E}">
        <p14:creationId xmlns:p14="http://schemas.microsoft.com/office/powerpoint/2010/main" val="126110803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外設將設置特定的廣告時間間隔，並且每次這個時間間隔通過，它都會重傳它的主要廣告包。 </a:t>
            </a:r>
            <a:endParaRPr lang="en-US" altLang="zh-TW" dirty="0" smtClean="0"/>
          </a:p>
          <a:p>
            <a:r>
              <a:rPr lang="zh-TW" altLang="en-US" dirty="0" smtClean="0"/>
              <a:t>如果聽音裝置對掃描回應了感興趣的內容（並且它在外圍設備上可用），它可以可選地請求掃描回應有效內容，並且外圍設備將用附加數據進行回應。</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129</a:t>
            </a:fld>
            <a:endParaRPr lang="zh-TW" altLang="en-US"/>
          </a:p>
        </p:txBody>
      </p:sp>
    </p:spTree>
    <p:extLst>
      <p:ext uri="{BB962C8B-B14F-4D97-AF65-F5344CB8AC3E}">
        <p14:creationId xmlns:p14="http://schemas.microsoft.com/office/powerpoint/2010/main" val="965608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2712" y="188640"/>
            <a:ext cx="2225263" cy="360040"/>
          </a:xfrm>
          <a:prstGeom prst="rect">
            <a:avLst/>
          </a:prstGeom>
        </p:spPr>
      </p:pic>
      <p:pic>
        <p:nvPicPr>
          <p:cNvPr id="8" name="圖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16303"/>
            <a:ext cx="576721" cy="576721"/>
          </a:xfrm>
          <a:prstGeom prst="rect">
            <a:avLst/>
          </a:prstGeom>
        </p:spPr>
      </p:pic>
      <p:sp>
        <p:nvSpPr>
          <p:cNvPr id="11" name="手繪多邊形 10"/>
          <p:cNvSpPr/>
          <p:nvPr userDrawn="1"/>
        </p:nvSpPr>
        <p:spPr>
          <a:xfrm>
            <a:off x="7530685" y="6701434"/>
            <a:ext cx="1613316" cy="216025"/>
          </a:xfrm>
          <a:custGeom>
            <a:avLst/>
            <a:gdLst>
              <a:gd name="connsiteX0" fmla="*/ 0 w 1347951"/>
              <a:gd name="connsiteY0" fmla="*/ 0 h 204951"/>
              <a:gd name="connsiteX1" fmla="*/ 1347951 w 1347951"/>
              <a:gd name="connsiteY1" fmla="*/ 0 h 204951"/>
              <a:gd name="connsiteX2" fmla="*/ 1347951 w 1347951"/>
              <a:gd name="connsiteY2" fmla="*/ 204951 h 204951"/>
              <a:gd name="connsiteX3" fmla="*/ 654268 w 1347951"/>
              <a:gd name="connsiteY3" fmla="*/ 204951 h 204951"/>
              <a:gd name="connsiteX4" fmla="*/ 0 w 1347951"/>
              <a:gd name="connsiteY4" fmla="*/ 0 h 204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951" h="204951">
                <a:moveTo>
                  <a:pt x="0" y="0"/>
                </a:moveTo>
                <a:lnTo>
                  <a:pt x="1347951" y="0"/>
                </a:lnTo>
                <a:lnTo>
                  <a:pt x="1347951" y="204951"/>
                </a:lnTo>
                <a:lnTo>
                  <a:pt x="654268" y="20495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553378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9489647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33120052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1314754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9906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219200"/>
            <a:ext cx="4038600" cy="49101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219200"/>
            <a:ext cx="4038600" cy="23780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749675"/>
            <a:ext cx="4038600" cy="23796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13"/>
          <p:cNvSpPr>
            <a:spLocks noGrp="1"/>
          </p:cNvSpPr>
          <p:nvPr>
            <p:ph type="dt" sz="half" idx="10"/>
          </p:nvPr>
        </p:nvSpPr>
        <p:spPr>
          <a:xfrm>
            <a:off x="6400800" y="6356350"/>
            <a:ext cx="2289175" cy="365125"/>
          </a:xfrm>
          <a:prstGeom prst="rect">
            <a:avLst/>
          </a:prstGeom>
        </p:spPr>
        <p:txBody>
          <a:bodyPr/>
          <a:lstStyle>
            <a:lvl1pPr>
              <a:defRPr/>
            </a:lvl1pPr>
          </a:lstStyle>
          <a:p>
            <a:pPr>
              <a:defRPr/>
            </a:pPr>
            <a:fld id="{1AB4B730-92A1-4FCD-BFF3-6BB3001A2221}" type="datetime1">
              <a:rPr lang="zh-TW" altLang="en-US" smtClean="0"/>
              <a:t>2017/11/5</a:t>
            </a:fld>
            <a:endParaRPr lang="zh-TW" altLang="en-US"/>
          </a:p>
        </p:txBody>
      </p:sp>
      <p:sp>
        <p:nvSpPr>
          <p:cNvPr id="7" name="頁尾版面配置區 2"/>
          <p:cNvSpPr>
            <a:spLocks noGrp="1"/>
          </p:cNvSpPr>
          <p:nvPr>
            <p:ph type="ftr" sz="quarter" idx="11"/>
          </p:nvPr>
        </p:nvSpPr>
        <p:spPr>
          <a:xfrm>
            <a:off x="2898775" y="6356350"/>
            <a:ext cx="3505200" cy="365125"/>
          </a:xfrm>
          <a:prstGeom prst="rect">
            <a:avLst/>
          </a:prstGeom>
        </p:spPr>
        <p:txBody>
          <a:bodyPr/>
          <a:lstStyle>
            <a:lvl1pPr>
              <a:defRPr/>
            </a:lvl1pPr>
          </a:lstStyle>
          <a:p>
            <a:pPr>
              <a:defRPr/>
            </a:pPr>
            <a:endParaRPr lang="zh-TW" altLang="en-US"/>
          </a:p>
        </p:txBody>
      </p:sp>
      <p:sp>
        <p:nvSpPr>
          <p:cNvPr id="8" name="投影片編號版面配置區 22"/>
          <p:cNvSpPr>
            <a:spLocks noGrp="1"/>
          </p:cNvSpPr>
          <p:nvPr>
            <p:ph type="sldNum" sz="quarter" idx="12"/>
          </p:nvPr>
        </p:nvSpPr>
        <p:spPr/>
        <p:txBody>
          <a:bodyPr/>
          <a:lstStyle>
            <a:lvl1pPr>
              <a:defRPr/>
            </a:lvl1pPr>
          </a:lstStyle>
          <a:p>
            <a:pPr>
              <a:defRPr/>
            </a:pPr>
            <a:fld id="{45D5B475-B7A7-4CE0-A704-334798ED4AA6}" type="slidenum">
              <a:rPr lang="zh-TW" altLang="en-US"/>
              <a:pPr>
                <a:defRPr/>
              </a:pPr>
              <a:t>‹#›</a:t>
            </a:fld>
            <a:endParaRPr lang="zh-TW" altLang="en-US"/>
          </a:p>
        </p:txBody>
      </p:sp>
    </p:spTree>
    <p:extLst>
      <p:ext uri="{BB962C8B-B14F-4D97-AF65-F5344CB8AC3E}">
        <p14:creationId xmlns:p14="http://schemas.microsoft.com/office/powerpoint/2010/main" val="916561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9906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19200"/>
            <a:ext cx="4038600" cy="49101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219200"/>
            <a:ext cx="4038600" cy="23780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749675"/>
            <a:ext cx="4038600" cy="23796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13"/>
          <p:cNvSpPr>
            <a:spLocks noGrp="1"/>
          </p:cNvSpPr>
          <p:nvPr>
            <p:ph type="dt" sz="half" idx="10"/>
          </p:nvPr>
        </p:nvSpPr>
        <p:spPr>
          <a:xfrm>
            <a:off x="6400800" y="6356350"/>
            <a:ext cx="2289175" cy="365125"/>
          </a:xfrm>
          <a:prstGeom prst="rect">
            <a:avLst/>
          </a:prstGeom>
        </p:spPr>
        <p:txBody>
          <a:bodyPr/>
          <a:lstStyle>
            <a:lvl1pPr>
              <a:defRPr/>
            </a:lvl1pPr>
          </a:lstStyle>
          <a:p>
            <a:pPr>
              <a:defRPr/>
            </a:pPr>
            <a:fld id="{F47E769D-A6B8-4E80-B564-D14DE4DA0FE0}" type="datetime1">
              <a:rPr lang="zh-TW" altLang="en-US" smtClean="0"/>
              <a:t>2017/11/5</a:t>
            </a:fld>
            <a:endParaRPr lang="zh-TW" altLang="en-US"/>
          </a:p>
        </p:txBody>
      </p:sp>
      <p:sp>
        <p:nvSpPr>
          <p:cNvPr id="7" name="頁尾版面配置區 2"/>
          <p:cNvSpPr>
            <a:spLocks noGrp="1"/>
          </p:cNvSpPr>
          <p:nvPr>
            <p:ph type="ftr" sz="quarter" idx="11"/>
          </p:nvPr>
        </p:nvSpPr>
        <p:spPr>
          <a:xfrm>
            <a:off x="2898775" y="6356350"/>
            <a:ext cx="3505200" cy="365125"/>
          </a:xfrm>
          <a:prstGeom prst="rect">
            <a:avLst/>
          </a:prstGeom>
        </p:spPr>
        <p:txBody>
          <a:bodyPr/>
          <a:lstStyle>
            <a:lvl1pPr>
              <a:defRPr/>
            </a:lvl1pPr>
          </a:lstStyle>
          <a:p>
            <a:pPr>
              <a:defRPr/>
            </a:pPr>
            <a:endParaRPr lang="zh-TW" altLang="en-US"/>
          </a:p>
        </p:txBody>
      </p:sp>
      <p:sp>
        <p:nvSpPr>
          <p:cNvPr id="8" name="投影片編號版面配置區 22"/>
          <p:cNvSpPr>
            <a:spLocks noGrp="1"/>
          </p:cNvSpPr>
          <p:nvPr>
            <p:ph type="sldNum" sz="quarter" idx="12"/>
          </p:nvPr>
        </p:nvSpPr>
        <p:spPr/>
        <p:txBody>
          <a:bodyPr/>
          <a:lstStyle>
            <a:lvl1pPr>
              <a:defRPr/>
            </a:lvl1pPr>
          </a:lstStyle>
          <a:p>
            <a:pPr>
              <a:defRPr/>
            </a:pPr>
            <a:fld id="{82EB5C59-EF34-4254-8EC8-FA209E44DDE2}" type="slidenum">
              <a:rPr lang="zh-TW" altLang="en-US"/>
              <a:pPr>
                <a:defRPr/>
              </a:pPr>
              <a:t>‹#›</a:t>
            </a:fld>
            <a:endParaRPr lang="zh-TW" altLang="en-US"/>
          </a:p>
        </p:txBody>
      </p:sp>
    </p:spTree>
    <p:extLst>
      <p:ext uri="{BB962C8B-B14F-4D97-AF65-F5344CB8AC3E}">
        <p14:creationId xmlns:p14="http://schemas.microsoft.com/office/powerpoint/2010/main" val="203241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620688"/>
            <a:ext cx="8229600" cy="1008112"/>
          </a:xfrm>
        </p:spPr>
        <p:txBody>
          <a:bodyPr/>
          <a:lstStyle>
            <a:lvl1pPr>
              <a:defRPr>
                <a:solidFill>
                  <a:srgbClr val="002B4C"/>
                </a:solidFill>
                <a:latin typeface="+mj-lt"/>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811957"/>
            <a:ext cx="8229600" cy="4425355"/>
          </a:xfrm>
        </p:spPr>
        <p:txBody>
          <a:bodyPr/>
          <a:lstStyle>
            <a:lvl1pPr marL="457200" indent="-457200">
              <a:buSzPct val="48000"/>
              <a:buFont typeface="Wingdings" panose="05000000000000000000" pitchFamily="2" charset="2"/>
              <a:buChar char="l"/>
              <a:defRPr>
                <a:latin typeface="+mn-lt"/>
              </a:defRPr>
            </a:lvl1pPr>
            <a:lvl2pPr marL="742950" indent="-285750">
              <a:buFont typeface="華康中黑體" panose="020B0509000000000000" pitchFamily="49" charset="-120"/>
              <a:buChar char="—"/>
              <a:defRPr>
                <a:latin typeface="+mn-lt"/>
              </a:defRPr>
            </a:lvl2pPr>
            <a:lvl3pPr marL="1257300" indent="-342900">
              <a:buSzPct val="80000"/>
              <a:buFont typeface="Calibri" panose="020F0502020204030204" pitchFamily="34" charset="0"/>
              <a:buChar char="○"/>
              <a:defRPr>
                <a:latin typeface="+mn-lt"/>
              </a:defRPr>
            </a:lvl3pPr>
            <a:lvl4pPr marL="1600200" indent="-228600">
              <a:buSzPct val="60000"/>
              <a:buFont typeface="Wingdings" panose="05000000000000000000" pitchFamily="2" charset="2"/>
              <a:buChar char="u"/>
              <a:defRPr>
                <a:latin typeface="+mn-lt"/>
              </a:defRPr>
            </a:lvl4pPr>
            <a:lvl5pPr>
              <a:defRPr>
                <a:latin typeface="+mn-lt"/>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1" name="矩形 10"/>
          <p:cNvSpPr/>
          <p:nvPr userDrawn="1"/>
        </p:nvSpPr>
        <p:spPr>
          <a:xfrm>
            <a:off x="736087" y="-8026"/>
            <a:ext cx="5924145"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6660232" y="-8026"/>
            <a:ext cx="2472663" cy="457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userDrawn="1"/>
        </p:nvSpPr>
        <p:spPr>
          <a:xfrm>
            <a:off x="-47617" y="-8026"/>
            <a:ext cx="783704" cy="45719"/>
          </a:xfrm>
          <a:prstGeom prst="rect">
            <a:avLst/>
          </a:prstGeom>
          <a:solidFill>
            <a:srgbClr val="8BC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3"/>
          <p:cNvSpPr>
            <a:spLocks noGrp="1"/>
          </p:cNvSpPr>
          <p:nvPr>
            <p:ph type="sldNum" sz="quarter" idx="4"/>
          </p:nvPr>
        </p:nvSpPr>
        <p:spPr>
          <a:xfrm>
            <a:off x="8460432" y="6520259"/>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13478375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32949329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40448835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31455445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0" name="投影片編號版面配置區 3"/>
          <p:cNvSpPr>
            <a:spLocks noGrp="1"/>
          </p:cNvSpPr>
          <p:nvPr>
            <p:ph type="sldNum" sz="quarter" idx="10"/>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28550460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6"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11466103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25450838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18424243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圖片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flipH="1">
            <a:off x="-3" y="6021287"/>
            <a:ext cx="8388427" cy="836713"/>
          </a:xfrm>
          <a:prstGeom prst="rect">
            <a:avLst/>
          </a:prstGeom>
        </p:spPr>
      </p:pic>
      <p:sp>
        <p:nvSpPr>
          <p:cNvPr id="2" name="標題版面配置區 1"/>
          <p:cNvSpPr>
            <a:spLocks noGrp="1"/>
          </p:cNvSpPr>
          <p:nvPr>
            <p:ph type="title"/>
          </p:nvPr>
        </p:nvSpPr>
        <p:spPr>
          <a:xfrm>
            <a:off x="457200" y="620688"/>
            <a:ext cx="8229600" cy="936104"/>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pic>
        <p:nvPicPr>
          <p:cNvPr id="8" name="圖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702712" y="188640"/>
            <a:ext cx="2225263" cy="360040"/>
          </a:xfrm>
          <a:prstGeom prst="rect">
            <a:avLst/>
          </a:prstGeom>
        </p:spPr>
      </p:pic>
      <p:pic>
        <p:nvPicPr>
          <p:cNvPr id="9" name="圖片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79512" y="116303"/>
            <a:ext cx="576721" cy="576721"/>
          </a:xfrm>
          <a:prstGeom prst="rect">
            <a:avLst/>
          </a:prstGeom>
        </p:spPr>
      </p:pic>
      <p:sp>
        <p:nvSpPr>
          <p:cNvPr id="12" name="投影片編號版面配置區 3"/>
          <p:cNvSpPr>
            <a:spLocks noGrp="1"/>
          </p:cNvSpPr>
          <p:nvPr>
            <p:ph type="sldNum" sz="quarter" idx="4"/>
          </p:nvPr>
        </p:nvSpPr>
        <p:spPr>
          <a:xfrm>
            <a:off x="8334881" y="6520259"/>
            <a:ext cx="586408" cy="365125"/>
          </a:xfrm>
          <a:prstGeom prst="rect">
            <a:avLst/>
          </a:prstGeom>
        </p:spPr>
        <p:txBody>
          <a:bodyPr/>
          <a:lstStyle>
            <a:lvl1pPr>
              <a:defRPr sz="1200"/>
            </a:lvl1pPr>
          </a:lstStyle>
          <a:p>
            <a:fld id="{BC71E80C-9635-473D-9F26-B779060F2DD3}" type="slidenum">
              <a:rPr lang="zh-TW" altLang="en-US" smtClean="0"/>
              <a:pPr/>
              <a:t>‹#›</a:t>
            </a:fld>
            <a:endParaRPr lang="zh-TW" altLang="en-US"/>
          </a:p>
        </p:txBody>
      </p:sp>
    </p:spTree>
    <p:extLst>
      <p:ext uri="{BB962C8B-B14F-4D97-AF65-F5344CB8AC3E}">
        <p14:creationId xmlns:p14="http://schemas.microsoft.com/office/powerpoint/2010/main" val="748242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rgbClr val="C00000"/>
          </a:solidFill>
          <a:effectLst>
            <a:outerShdw blurRad="38100" dist="38100" dir="2700000" algn="tl">
              <a:srgbClr val="000000">
                <a:alpha val="43137"/>
              </a:srgbClr>
            </a:outerShdw>
          </a:effectLst>
          <a:latin typeface="MS Reference Sans Serif" panose="020B0604030504040204" pitchFamily="34" charset="0"/>
          <a:ea typeface="+mj-ea"/>
          <a:cs typeface="+mj-cs"/>
        </a:defRPr>
      </a:lvl1pPr>
    </p:titleStyle>
    <p:bodyStyle>
      <a:lvl1pPr marL="457200" indent="-457200" algn="l" defTabSz="914400" rtl="0" eaLnBrk="1" latinLnBrk="0" hangingPunct="1">
        <a:spcBef>
          <a:spcPct val="20000"/>
        </a:spcBef>
        <a:buClr>
          <a:srgbClr val="19434F"/>
        </a:buClr>
        <a:buSzPct val="60000"/>
        <a:buFont typeface="Wingdings" panose="05000000000000000000" pitchFamily="2" charset="2"/>
        <a:buChar char="l"/>
        <a:defRPr sz="3200" kern="1200">
          <a:solidFill>
            <a:schemeClr val="tx1"/>
          </a:solidFill>
          <a:latin typeface="MS Reference Sans Serif" panose="020B0604030504040204" pitchFamily="34" charset="0"/>
          <a:ea typeface="+mn-ea"/>
          <a:cs typeface="+mn-cs"/>
        </a:defRPr>
      </a:lvl1pPr>
      <a:lvl2pPr marL="742950" indent="-285750" algn="l" defTabSz="914400" rtl="0" eaLnBrk="1" latinLnBrk="0" hangingPunct="1">
        <a:spcBef>
          <a:spcPct val="20000"/>
        </a:spcBef>
        <a:buClr>
          <a:srgbClr val="1D4F5D"/>
        </a:buClr>
        <a:buSzPct val="70000"/>
        <a:buFont typeface="華康中黑體" panose="020B0509000000000000" pitchFamily="49" charset="-120"/>
        <a:buChar char="—"/>
        <a:defRPr sz="28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spcBef>
          <a:spcPct val="20000"/>
        </a:spcBef>
        <a:buClr>
          <a:srgbClr val="1D4F5D"/>
        </a:buClr>
        <a:buSzPct val="60000"/>
        <a:buFont typeface="Calibri" panose="020F0502020204030204" pitchFamily="34" charset="0"/>
        <a:buChar char="○"/>
        <a:defRPr sz="24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spcBef>
          <a:spcPct val="20000"/>
        </a:spcBef>
        <a:buClr>
          <a:srgbClr val="1D4F5D"/>
        </a:buClr>
        <a:buFont typeface="Wingdings" panose="05000000000000000000" pitchFamily="2" charset="2"/>
        <a:buChar char="ü"/>
        <a:defRPr sz="20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spcBef>
          <a:spcPct val="20000"/>
        </a:spcBef>
        <a:buClr>
          <a:srgbClr val="1D4F5D"/>
        </a:buClr>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103.png"/><Relationship Id="rId4" Type="http://schemas.openxmlformats.org/officeDocument/2006/relationships/oleObject" Target="../embeddings/oleObject5.bin"/></Relationships>
</file>

<file path=ppt/slides/_rels/slide101.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notesSlide" Target="../notesSlides/notesSlide93.xml"/><Relationship Id="rId7" Type="http://schemas.openxmlformats.org/officeDocument/2006/relationships/image" Target="../media/image106.png"/><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05.png"/><Relationship Id="rId4" Type="http://schemas.openxmlformats.org/officeDocument/2006/relationships/oleObject" Target="../embeddings/oleObject6.bin"/></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1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9.jpg"/><Relationship Id="rId5" Type="http://schemas.openxmlformats.org/officeDocument/2006/relationships/image" Target="../media/image68.jpeg"/><Relationship Id="rId4" Type="http://schemas.openxmlformats.org/officeDocument/2006/relationships/image" Target="../media/image67.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77.jpeg"/><Relationship Id="rId13" Type="http://schemas.openxmlformats.org/officeDocument/2006/relationships/image" Target="../media/image82.png"/><Relationship Id="rId3" Type="http://schemas.openxmlformats.org/officeDocument/2006/relationships/image" Target="../media/image72.emf"/><Relationship Id="rId7" Type="http://schemas.openxmlformats.org/officeDocument/2006/relationships/image" Target="../media/image76.png"/><Relationship Id="rId12" Type="http://schemas.openxmlformats.org/officeDocument/2006/relationships/image" Target="../media/image8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jpeg"/><Relationship Id="rId4" Type="http://schemas.openxmlformats.org/officeDocument/2006/relationships/image" Target="../media/image73.jpeg"/><Relationship Id="rId9" Type="http://schemas.openxmlformats.org/officeDocument/2006/relationships/image" Target="../media/image78.png"/><Relationship Id="rId14" Type="http://schemas.openxmlformats.org/officeDocument/2006/relationships/image" Target="../media/image83.png"/></Relationships>
</file>

<file path=ppt/slides/_rels/slide13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12.xml"/><Relationship Id="rId1" Type="http://schemas.openxmlformats.org/officeDocument/2006/relationships/slideLayout" Target="../slideLayouts/slideLayout7.xml"/><Relationship Id="rId5" Type="http://schemas.openxmlformats.org/officeDocument/2006/relationships/hyperlink" Target="http://ardrone.parrot.com/parrot-ar-drone/usa/" TargetMode="External"/><Relationship Id="rId4" Type="http://schemas.openxmlformats.org/officeDocument/2006/relationships/image" Target="../media/image132.jpe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hyperlink" Target="http://www.ankaka.com/intelligent-robot-vacuum-cleaner-with-wireless-ip-camera-wifi-ip-camera_p1165.html"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notesSlide" Target="../notesSlides/notesSlide4.xml"/><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wmf"/><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1.png"/><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101.png"/><Relationship Id="rId4" Type="http://schemas.openxmlformats.org/officeDocument/2006/relationships/oleObject" Target="../embeddings/oleObject2.bin"/></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2.png"/><Relationship Id="rId4" Type="http://schemas.openxmlformats.org/officeDocument/2006/relationships/oleObject" Target="../embeddings/oleObject3.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03.png"/><Relationship Id="rId5" Type="http://schemas.openxmlformats.org/officeDocument/2006/relationships/oleObject" Target="../embeddings/oleObject4.bin"/><Relationship Id="rId4" Type="http://schemas.openxmlformats.org/officeDocument/2006/relationships/image" Target="../media/image10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手繪多邊形 17"/>
          <p:cNvSpPr/>
          <p:nvPr/>
        </p:nvSpPr>
        <p:spPr>
          <a:xfrm>
            <a:off x="7530685" y="6701434"/>
            <a:ext cx="1613316" cy="216025"/>
          </a:xfrm>
          <a:custGeom>
            <a:avLst/>
            <a:gdLst>
              <a:gd name="connsiteX0" fmla="*/ 0 w 1347951"/>
              <a:gd name="connsiteY0" fmla="*/ 0 h 204951"/>
              <a:gd name="connsiteX1" fmla="*/ 1347951 w 1347951"/>
              <a:gd name="connsiteY1" fmla="*/ 0 h 204951"/>
              <a:gd name="connsiteX2" fmla="*/ 1347951 w 1347951"/>
              <a:gd name="connsiteY2" fmla="*/ 204951 h 204951"/>
              <a:gd name="connsiteX3" fmla="*/ 654268 w 1347951"/>
              <a:gd name="connsiteY3" fmla="*/ 204951 h 204951"/>
              <a:gd name="connsiteX4" fmla="*/ 0 w 1347951"/>
              <a:gd name="connsiteY4" fmla="*/ 0 h 204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951" h="204951">
                <a:moveTo>
                  <a:pt x="0" y="0"/>
                </a:moveTo>
                <a:lnTo>
                  <a:pt x="1347951" y="0"/>
                </a:lnTo>
                <a:lnTo>
                  <a:pt x="1347951" y="204951"/>
                </a:lnTo>
                <a:lnTo>
                  <a:pt x="654268" y="20495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p:nvPr>
        </p:nvSpPr>
        <p:spPr>
          <a:xfrm>
            <a:off x="685800" y="1340769"/>
            <a:ext cx="7772400" cy="2259682"/>
          </a:xfrm>
        </p:spPr>
        <p:txBody>
          <a:bodyPr>
            <a:noAutofit/>
          </a:bodyPr>
          <a:lstStyle/>
          <a:p>
            <a:r>
              <a:rPr lang="en-US" altLang="zh-TW" dirty="0"/>
              <a:t>IoT/M2M Area </a:t>
            </a:r>
            <a:r>
              <a:rPr lang="en-US" altLang="zh-TW" dirty="0" smtClean="0"/>
              <a:t>Network</a:t>
            </a:r>
            <a:br>
              <a:rPr lang="en-US" altLang="zh-TW" dirty="0" smtClean="0"/>
            </a:br>
            <a:r>
              <a:rPr lang="zh-TW" altLang="en-US" dirty="0"/>
              <a:t>物聯網區域網路</a:t>
            </a:r>
          </a:p>
        </p:txBody>
      </p:sp>
      <p:sp>
        <p:nvSpPr>
          <p:cNvPr id="3" name="副標題 2"/>
          <p:cNvSpPr>
            <a:spLocks noGrp="1"/>
          </p:cNvSpPr>
          <p:nvPr>
            <p:ph type="subTitle" idx="1"/>
          </p:nvPr>
        </p:nvSpPr>
        <p:spPr>
          <a:xfrm>
            <a:off x="899592" y="4387552"/>
            <a:ext cx="7088832" cy="1777752"/>
          </a:xfrm>
        </p:spPr>
        <p:txBody>
          <a:bodyPr>
            <a:normAutofit/>
          </a:bodyPr>
          <a:lstStyle/>
          <a:p>
            <a:r>
              <a:rPr lang="zh-TW" altLang="en-US" sz="2400" dirty="0">
                <a:solidFill>
                  <a:srgbClr val="002B4C"/>
                </a:solidFill>
              </a:rPr>
              <a:t>國立交通大學資訊工程系</a:t>
            </a:r>
          </a:p>
          <a:p>
            <a:r>
              <a:rPr lang="en-US" altLang="zh-TW" sz="2400" dirty="0">
                <a:solidFill>
                  <a:srgbClr val="002B4C"/>
                </a:solidFill>
              </a:rPr>
              <a:t>Department of Computer Science</a:t>
            </a:r>
          </a:p>
          <a:p>
            <a:r>
              <a:rPr lang="en-US" altLang="zh-TW" sz="2400" dirty="0">
                <a:solidFill>
                  <a:srgbClr val="002B4C"/>
                </a:solidFill>
              </a:rPr>
              <a:t>National </a:t>
            </a:r>
            <a:r>
              <a:rPr lang="en-US" altLang="zh-TW" sz="2400" dirty="0" err="1">
                <a:solidFill>
                  <a:srgbClr val="002B4C"/>
                </a:solidFill>
              </a:rPr>
              <a:t>Chiao</a:t>
            </a:r>
            <a:r>
              <a:rPr lang="en-US" altLang="zh-TW" sz="2400" dirty="0">
                <a:solidFill>
                  <a:srgbClr val="002B4C"/>
                </a:solidFill>
              </a:rPr>
              <a:t> Tung University</a:t>
            </a:r>
          </a:p>
          <a:p>
            <a:r>
              <a:rPr lang="en-US" altLang="zh-TW" sz="2400" dirty="0" smtClean="0">
                <a:solidFill>
                  <a:srgbClr val="002B4C"/>
                </a:solidFill>
              </a:rPr>
              <a:t>September 29, 2016</a:t>
            </a:r>
            <a:endParaRPr lang="en-US" altLang="zh-TW" sz="2400" dirty="0">
              <a:solidFill>
                <a:srgbClr val="002B4C"/>
              </a:solidFill>
            </a:endParaRPr>
          </a:p>
        </p:txBody>
      </p:sp>
      <p:sp>
        <p:nvSpPr>
          <p:cNvPr id="5" name="圓角矩形 4"/>
          <p:cNvSpPr/>
          <p:nvPr/>
        </p:nvSpPr>
        <p:spPr>
          <a:xfrm>
            <a:off x="827584" y="260648"/>
            <a:ext cx="3240360" cy="36004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latin typeface="Adobe 繁黑體 Std B" pitchFamily="34" charset="-120"/>
                <a:ea typeface="Adobe 繁黑體 Std B" pitchFamily="34" charset="-120"/>
              </a:rPr>
              <a:t>行動寬頻尖端技術跨校教學聯盟</a:t>
            </a:r>
            <a:endParaRPr lang="zh-TW" altLang="en-US" sz="16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041094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txBox="1">
            <a:spLocks/>
          </p:cNvSpPr>
          <p:nvPr/>
        </p:nvSpPr>
        <p:spPr>
          <a:xfrm>
            <a:off x="629014" y="269776"/>
            <a:ext cx="8077200" cy="1143000"/>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dirty="0">
                <a:solidFill>
                  <a:prstClr val="black"/>
                </a:solidFill>
              </a:rPr>
              <a:t>Catalog of </a:t>
            </a:r>
            <a:r>
              <a:rPr dirty="0" err="1">
                <a:solidFill>
                  <a:prstClr val="black"/>
                </a:solidFill>
              </a:rPr>
              <a:t>IoT</a:t>
            </a:r>
            <a:r>
              <a:rPr dirty="0">
                <a:solidFill>
                  <a:prstClr val="black"/>
                </a:solidFill>
              </a:rPr>
              <a:t>/M2M Sensors </a:t>
            </a:r>
            <a:r>
              <a:rPr dirty="0" smtClean="0">
                <a:solidFill>
                  <a:prstClr val="black"/>
                </a:solidFill>
              </a:rPr>
              <a:t>(5)</a:t>
            </a:r>
            <a:endParaRPr dirty="0">
              <a:solidFill>
                <a:prstClr val="black"/>
              </a:solidFill>
            </a:endParaRPr>
          </a:p>
        </p:txBody>
      </p:sp>
      <p:pic>
        <p:nvPicPr>
          <p:cNvPr id="1026" name="Picture 2" descr="http://www.hobbyking.com/hobbyking/store/catalog/2693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37207" y="1409186"/>
            <a:ext cx="1625079" cy="119152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895600" y="2600708"/>
            <a:ext cx="1992853" cy="369332"/>
          </a:xfrm>
          <a:prstGeom prst="rect">
            <a:avLst/>
          </a:prstGeom>
          <a:noFill/>
        </p:spPr>
        <p:txBody>
          <a:bodyPr wrap="none" rtlCol="0">
            <a:spAutoFit/>
          </a:bodyPr>
          <a:lstStyle/>
          <a:p>
            <a:r>
              <a:rPr lang="en-US" altLang="zh-TW" dirty="0">
                <a:solidFill>
                  <a:prstClr val="black"/>
                </a:solidFill>
              </a:rPr>
              <a:t> Graphic LCD 5110 </a:t>
            </a:r>
            <a:endParaRPr lang="zh-TW" altLang="en-US" dirty="0">
              <a:solidFill>
                <a:prstClr val="black"/>
              </a:solidFill>
            </a:endParaRPr>
          </a:p>
        </p:txBody>
      </p:sp>
      <p:pic>
        <p:nvPicPr>
          <p:cNvPr id="1028" name="Picture 4" descr="https://encrypted-tbn2.gstatic.com/images?q=tbn:ANd9GcS-PUXVlAEvDO16mRVEXrPCcfPVpGjIscnEsnC_77avPJiIIiR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80" y="1069115"/>
            <a:ext cx="1871663" cy="187166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736175" y="2600708"/>
            <a:ext cx="1912768" cy="369332"/>
          </a:xfrm>
          <a:prstGeom prst="rect">
            <a:avLst/>
          </a:prstGeom>
        </p:spPr>
        <p:txBody>
          <a:bodyPr wrap="none">
            <a:spAutoFit/>
          </a:bodyPr>
          <a:lstStyle/>
          <a:p>
            <a:r>
              <a:rPr lang="en-US" altLang="zh-TW" dirty="0"/>
              <a:t>Ultrasound Sensor</a:t>
            </a:r>
            <a:endParaRPr lang="zh-TW" altLang="en-US" dirty="0"/>
          </a:p>
        </p:txBody>
      </p:sp>
      <p:pic>
        <p:nvPicPr>
          <p:cNvPr id="5" name="Picture 2" descr="https://encrypted-tbn3.gstatic.com/images?q=tbn:ANd9GcQUA0EWI9LxDHPo4A44lUXwHgwYnVO4LfTMcOY0Ek4aTbhj-Oq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88453" y="1211729"/>
            <a:ext cx="2098193" cy="1573645"/>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5211105" y="2600708"/>
            <a:ext cx="1255472" cy="369332"/>
          </a:xfrm>
          <a:prstGeom prst="rect">
            <a:avLst/>
          </a:prstGeom>
          <a:noFill/>
        </p:spPr>
        <p:txBody>
          <a:bodyPr wrap="none" rtlCol="0">
            <a:spAutoFit/>
          </a:bodyPr>
          <a:lstStyle/>
          <a:p>
            <a:r>
              <a:rPr lang="en-US" altLang="zh-TW" dirty="0">
                <a:solidFill>
                  <a:prstClr val="black"/>
                </a:solidFill>
              </a:rPr>
              <a:t> </a:t>
            </a:r>
            <a:r>
              <a:rPr lang="en-US" altLang="zh-TW" dirty="0" smtClean="0">
                <a:solidFill>
                  <a:prstClr val="black"/>
                </a:solidFill>
              </a:rPr>
              <a:t>Gas sensor</a:t>
            </a:r>
            <a:endParaRPr lang="zh-TW" altLang="en-US" dirty="0">
              <a:solidFill>
                <a:prstClr val="black"/>
              </a:solidFill>
            </a:endParaRPr>
          </a:p>
        </p:txBody>
      </p:sp>
      <p:pic>
        <p:nvPicPr>
          <p:cNvPr id="1030" name="Picture 6" descr="http://1.bp.blogspot.com/-UcvDIJ86SZA/UGSsFgvok_I/AAAAAAAAAgI/sZIRcpKoaTc/s400/lcd-HD44780-arduino.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7373" y="3788640"/>
            <a:ext cx="2707390" cy="1218326"/>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1007182" y="5161238"/>
            <a:ext cx="1953483" cy="369332"/>
          </a:xfrm>
          <a:prstGeom prst="rect">
            <a:avLst/>
          </a:prstGeom>
        </p:spPr>
        <p:txBody>
          <a:bodyPr wrap="none">
            <a:spAutoFit/>
          </a:bodyPr>
          <a:lstStyle/>
          <a:p>
            <a:r>
              <a:rPr lang="en-US" altLang="zh-TW" dirty="0" smtClean="0"/>
              <a:t>16 pin </a:t>
            </a:r>
            <a:r>
              <a:rPr lang="en-US" altLang="zh-TW" smtClean="0"/>
              <a:t>LCD module</a:t>
            </a:r>
            <a:endParaRPr lang="zh-TW" altLang="en-US" dirty="0"/>
          </a:p>
        </p:txBody>
      </p:sp>
      <p:pic>
        <p:nvPicPr>
          <p:cNvPr id="14" name="Picture 8" descr="http://shop.sumeetinstruments.com/image/cache/data/PIR%20Sensor-500x500.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976159" y="1062720"/>
            <a:ext cx="1871662" cy="1871662"/>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7307545" y="2648407"/>
            <a:ext cx="1771382" cy="646331"/>
          </a:xfrm>
          <a:prstGeom prst="rect">
            <a:avLst/>
          </a:prstGeom>
          <a:noFill/>
        </p:spPr>
        <p:txBody>
          <a:bodyPr wrap="none" rtlCol="0">
            <a:spAutoFit/>
          </a:bodyPr>
          <a:lstStyle/>
          <a:p>
            <a:r>
              <a:rPr lang="en-US" altLang="zh-TW" dirty="0" smtClean="0">
                <a:solidFill>
                  <a:prstClr val="black"/>
                </a:solidFill>
              </a:rPr>
              <a:t>PIR* sensor</a:t>
            </a:r>
          </a:p>
          <a:p>
            <a:r>
              <a:rPr lang="en-US" altLang="zh-TW" dirty="0" smtClean="0">
                <a:solidFill>
                  <a:prstClr val="black"/>
                </a:solidFill>
              </a:rPr>
              <a:t>*Passive </a:t>
            </a:r>
            <a:r>
              <a:rPr lang="en-US" altLang="zh-TW" dirty="0">
                <a:solidFill>
                  <a:prstClr val="black"/>
                </a:solidFill>
              </a:rPr>
              <a:t>infrared</a:t>
            </a:r>
            <a:endParaRPr lang="zh-TW" altLang="en-US" dirty="0">
              <a:solidFill>
                <a:prstClr val="black"/>
              </a:solidFill>
            </a:endParaRPr>
          </a:p>
        </p:txBody>
      </p:sp>
      <p:pic>
        <p:nvPicPr>
          <p:cNvPr id="16" name="Picture 10" descr="http://www.robotmesh.com/media/catalog/product/cache/1/image/1280x/040ec09b1e35df139433887a97daa66f/x/b/xbee_2mw_wire_antenna_-_series_2_zb_.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776418" y="3236936"/>
            <a:ext cx="1924302" cy="1924302"/>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3713479" y="5110429"/>
            <a:ext cx="2224070" cy="369332"/>
          </a:xfrm>
          <a:prstGeom prst="rect">
            <a:avLst/>
          </a:prstGeom>
        </p:spPr>
        <p:txBody>
          <a:bodyPr wrap="none">
            <a:spAutoFit/>
          </a:bodyPr>
          <a:lstStyle/>
          <a:p>
            <a:r>
              <a:rPr lang="en-US" altLang="zh-TW" dirty="0" err="1" smtClean="0"/>
              <a:t>Xbee</a:t>
            </a:r>
            <a:r>
              <a:rPr lang="en-US" altLang="zh-TW" dirty="0" smtClean="0"/>
              <a:t> S2 wire antenna</a:t>
            </a:r>
            <a:endParaRPr lang="zh-TW" altLang="en-US" dirty="0"/>
          </a:p>
        </p:txBody>
      </p:sp>
      <p:pic>
        <p:nvPicPr>
          <p:cNvPr id="6" name="Picture 2" descr="http://i01.i.aliimg.com/wsphoto/v0/1814407245_1/2pcs-SG90-9G-towerpro-micro-font-b-servo-b-font-motor-RC-Robot-Helicopter-Airplane-controls.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690363" y="3261162"/>
            <a:ext cx="1945356" cy="194535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036739" y="5110429"/>
            <a:ext cx="2712666" cy="646331"/>
          </a:xfrm>
          <a:prstGeom prst="rect">
            <a:avLst/>
          </a:prstGeom>
        </p:spPr>
        <p:txBody>
          <a:bodyPr wrap="none">
            <a:spAutoFit/>
          </a:bodyPr>
          <a:lstStyle/>
          <a:p>
            <a:r>
              <a:rPr lang="pt-BR" altLang="zh-TW" dirty="0"/>
              <a:t>9 gram Plastic Servo </a:t>
            </a:r>
            <a:r>
              <a:rPr lang="pt-BR" altLang="zh-TW" dirty="0" smtClean="0"/>
              <a:t>Motor</a:t>
            </a:r>
          </a:p>
          <a:p>
            <a:r>
              <a:rPr lang="pt-BR" altLang="zh-TW" dirty="0" smtClean="0"/>
              <a:t>(</a:t>
            </a:r>
            <a:r>
              <a:rPr lang="zh-TW" altLang="en-US" dirty="0"/>
              <a:t>伺服</a:t>
            </a:r>
            <a:r>
              <a:rPr lang="zh-TW" altLang="en-US" dirty="0" smtClean="0"/>
              <a:t>馬達</a:t>
            </a:r>
            <a:r>
              <a:rPr lang="en-US" altLang="zh-TW" dirty="0" smtClean="0"/>
              <a:t>)</a:t>
            </a:r>
            <a:endParaRPr lang="zh-TW" altLang="en-US" dirty="0"/>
          </a:p>
        </p:txBody>
      </p:sp>
      <p:sp>
        <p:nvSpPr>
          <p:cNvPr id="8" name="投影片編號版面配置區 7"/>
          <p:cNvSpPr>
            <a:spLocks noGrp="1"/>
          </p:cNvSpPr>
          <p:nvPr>
            <p:ph type="sldNum" sz="quarter" idx="4"/>
          </p:nvPr>
        </p:nvSpPr>
        <p:spPr/>
        <p:txBody>
          <a:bodyPr/>
          <a:lstStyle/>
          <a:p>
            <a:fld id="{BC71E80C-9635-473D-9F26-B779060F2DD3}" type="slidenum">
              <a:rPr lang="zh-TW" altLang="en-US" smtClean="0"/>
              <a:t>10</a:t>
            </a:fld>
            <a:endParaRPr lang="zh-TW" altLang="en-US"/>
          </a:p>
        </p:txBody>
      </p:sp>
    </p:spTree>
    <p:extLst>
      <p:ext uri="{BB962C8B-B14F-4D97-AF65-F5344CB8AC3E}">
        <p14:creationId xmlns:p14="http://schemas.microsoft.com/office/powerpoint/2010/main" val="3873588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物件 2"/>
          <p:cNvGraphicFramePr>
            <a:graphicFrameLocks noGrp="1" noChangeAspect="1"/>
          </p:cNvGraphicFramePr>
          <p:nvPr>
            <p:extLst>
              <p:ext uri="{D42A27DB-BD31-4B8C-83A1-F6EECF244321}">
                <p14:modId xmlns:p14="http://schemas.microsoft.com/office/powerpoint/2010/main" val="2875254148"/>
              </p:ext>
            </p:extLst>
          </p:nvPr>
        </p:nvGraphicFramePr>
        <p:xfrm>
          <a:off x="6100972" y="3674269"/>
          <a:ext cx="3106642" cy="2780927"/>
        </p:xfrm>
        <a:graphic>
          <a:graphicData uri="http://schemas.openxmlformats.org/presentationml/2006/ole">
            <mc:AlternateContent xmlns:mc="http://schemas.openxmlformats.org/markup-compatibility/2006">
              <mc:Choice xmlns:v="urn:schemas-microsoft-com:vml" Requires="v">
                <p:oleObj spid="_x0000_s5132" name="點陣圖影像" r:id="rId4" imgW="5477640" imgH="5657143" progId="PBrush">
                  <p:embed/>
                </p:oleObj>
              </mc:Choice>
              <mc:Fallback>
                <p:oleObj name="點陣圖影像" r:id="rId4" imgW="5477640" imgH="5657143" progId="PBrush">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0972" y="3674269"/>
                        <a:ext cx="3106642" cy="2780927"/>
                      </a:xfrm>
                      <a:prstGeom prst="rect">
                        <a:avLst/>
                      </a:prstGeom>
                      <a:noFill/>
                      <a:ln>
                        <a:noFill/>
                      </a:ln>
                    </p:spPr>
                  </p:pic>
                </p:oleObj>
              </mc:Fallback>
            </mc:AlternateContent>
          </a:graphicData>
        </a:graphic>
      </p:graphicFrame>
      <p:sp>
        <p:nvSpPr>
          <p:cNvPr id="130050" name="Rectangle 2"/>
          <p:cNvSpPr>
            <a:spLocks noGrp="1"/>
          </p:cNvSpPr>
          <p:nvPr>
            <p:ph type="title"/>
          </p:nvPr>
        </p:nvSpPr>
        <p:spPr>
          <a:xfrm>
            <a:off x="457200" y="152400"/>
            <a:ext cx="8229600" cy="990600"/>
          </a:xfrm>
        </p:spPr>
        <p:txBody>
          <a:bodyPr>
            <a:noAutofit/>
          </a:bodyPr>
          <a:lstStyle/>
          <a:p>
            <a:r>
              <a:rPr lang="en-US" altLang="zh-TW" dirty="0" smtClean="0">
                <a:solidFill>
                  <a:srgbClr val="002B4C"/>
                </a:solidFill>
                <a:latin typeface="+mj-lt"/>
                <a:cs typeface="Times New Roman" pitchFamily="18" charset="0"/>
              </a:rPr>
              <a:t>Routing </a:t>
            </a:r>
            <a:r>
              <a:rPr lang="en-US" altLang="zh-TW" dirty="0">
                <a:solidFill>
                  <a:srgbClr val="002B4C"/>
                </a:solidFill>
                <a:latin typeface="+mj-lt"/>
                <a:cs typeface="Times New Roman" pitchFamily="18" charset="0"/>
              </a:rPr>
              <a:t>for Tree </a:t>
            </a:r>
            <a:r>
              <a:rPr lang="en-US" altLang="zh-TW" dirty="0" smtClean="0">
                <a:solidFill>
                  <a:srgbClr val="002B4C"/>
                </a:solidFill>
                <a:latin typeface="+mj-lt"/>
                <a:cs typeface="Times New Roman" pitchFamily="18" charset="0"/>
              </a:rPr>
              <a:t>topology</a:t>
            </a:r>
            <a:endParaRPr lang="en-US" altLang="zh-TW" dirty="0">
              <a:solidFill>
                <a:srgbClr val="002B4C"/>
              </a:solidFill>
              <a:latin typeface="+mj-lt"/>
              <a:cs typeface="Times New Roman" pitchFamily="18" charset="0"/>
            </a:endParaRPr>
          </a:p>
        </p:txBody>
      </p:sp>
      <p:sp>
        <p:nvSpPr>
          <p:cNvPr id="130051" name="Rectangle 9"/>
          <p:cNvSpPr>
            <a:spLocks/>
          </p:cNvSpPr>
          <p:nvPr/>
        </p:nvSpPr>
        <p:spPr bwMode="auto">
          <a:xfrm>
            <a:off x="457200" y="1219200"/>
            <a:ext cx="8229600" cy="4910138"/>
          </a:xfrm>
          <a:prstGeom prst="rect">
            <a:avLst/>
          </a:prstGeom>
          <a:noFill/>
          <a:ln w="9525">
            <a:noFill/>
            <a:miter lim="800000"/>
            <a:headEnd/>
            <a:tailEnd/>
          </a:ln>
        </p:spPr>
        <p:txBody>
          <a:bodyPr/>
          <a:lstStyle/>
          <a:p>
            <a:pPr marL="533400" indent="-533400" eaLnBrk="0" hangingPunct="0">
              <a:spcBef>
                <a:spcPts val="600"/>
              </a:spcBef>
              <a:buClr>
                <a:schemeClr val="accent1"/>
              </a:buClr>
              <a:buSzPct val="76000"/>
              <a:buFont typeface="Wingdings 3" pitchFamily="18" charset="2"/>
              <a:buChar char=""/>
            </a:pPr>
            <a:r>
              <a:rPr kumimoji="0" lang="en-US" altLang="zh-TW" sz="2400" dirty="0" smtClean="0">
                <a:ea typeface="標楷體" pitchFamily="65" charset="-120"/>
              </a:rPr>
              <a:t>When device </a:t>
            </a:r>
            <a:r>
              <a:rPr kumimoji="0" lang="en-US" altLang="zh-TW" sz="2400" dirty="0" smtClean="0">
                <a:solidFill>
                  <a:srgbClr val="CC0000"/>
                </a:solidFill>
                <a:ea typeface="標楷體" pitchFamily="65" charset="-120"/>
              </a:rPr>
              <a:t>n</a:t>
            </a:r>
            <a:r>
              <a:rPr kumimoji="0" lang="en-US" altLang="zh-TW" sz="2400" dirty="0" smtClean="0">
                <a:ea typeface="標楷體" pitchFamily="65" charset="-120"/>
              </a:rPr>
              <a:t> receive a packet, device will check whether the address of packet destination is same as itself address or it’s descendants address or not</a:t>
            </a:r>
            <a:endParaRPr kumimoji="0" lang="zh-TW" altLang="en-US" sz="2400" dirty="0" smtClean="0">
              <a:ea typeface="標楷體" pitchFamily="65" charset="-120"/>
            </a:endParaRPr>
          </a:p>
          <a:p>
            <a:pPr marL="1257300" lvl="2" indent="-342900" eaLnBrk="0" hangingPunct="0">
              <a:spcBef>
                <a:spcPts val="400"/>
              </a:spcBef>
              <a:buClr>
                <a:srgbClr val="8BA2B4"/>
              </a:buClr>
              <a:buSzPct val="70000"/>
              <a:buFont typeface="Wingdings" pitchFamily="2" charset="2"/>
              <a:buChar char=""/>
            </a:pPr>
            <a:r>
              <a:rPr kumimoji="0" lang="en-US" altLang="zh-TW" sz="2000" dirty="0" smtClean="0">
                <a:ea typeface="標楷體" pitchFamily="65" charset="-120"/>
              </a:rPr>
              <a:t>If yes ;  </a:t>
            </a:r>
            <a:r>
              <a:rPr kumimoji="0" lang="en-US" altLang="zh-TW" sz="2400" dirty="0" smtClean="0">
                <a:solidFill>
                  <a:srgbClr val="CC0000"/>
                </a:solidFill>
                <a:ea typeface="標楷體" pitchFamily="65" charset="-120"/>
              </a:rPr>
              <a:t>An&lt;</a:t>
            </a:r>
            <a:r>
              <a:rPr kumimoji="0" lang="en-US" altLang="zh-TW" sz="2400" dirty="0" err="1" smtClean="0">
                <a:solidFill>
                  <a:srgbClr val="CC0000"/>
                </a:solidFill>
                <a:ea typeface="標楷體" pitchFamily="65" charset="-120"/>
              </a:rPr>
              <a:t>Adest</a:t>
            </a:r>
            <a:r>
              <a:rPr kumimoji="0" lang="en-US" altLang="zh-TW" sz="2400" dirty="0" smtClean="0">
                <a:solidFill>
                  <a:srgbClr val="CC0000"/>
                </a:solidFill>
                <a:ea typeface="標楷體" pitchFamily="65" charset="-120"/>
              </a:rPr>
              <a:t>&lt;An+ </a:t>
            </a:r>
            <a:r>
              <a:rPr kumimoji="0" lang="en-US" altLang="zh-TW" sz="2400" dirty="0" err="1" smtClean="0">
                <a:solidFill>
                  <a:srgbClr val="CC0000"/>
                </a:solidFill>
                <a:ea typeface="標楷體" pitchFamily="65" charset="-120"/>
              </a:rPr>
              <a:t>Cskip</a:t>
            </a:r>
            <a:r>
              <a:rPr kumimoji="0" lang="en-US" altLang="zh-TW" sz="2400" dirty="0" smtClean="0">
                <a:solidFill>
                  <a:srgbClr val="CC0000"/>
                </a:solidFill>
                <a:ea typeface="標楷體" pitchFamily="65" charset="-120"/>
              </a:rPr>
              <a:t>(d-1)</a:t>
            </a:r>
          </a:p>
          <a:p>
            <a:pPr marL="1714500" lvl="3" indent="-342900" eaLnBrk="0" hangingPunct="0">
              <a:spcBef>
                <a:spcPts val="300"/>
              </a:spcBef>
              <a:buClr>
                <a:schemeClr val="accent2"/>
              </a:buClr>
              <a:buSzPct val="70000"/>
              <a:buFont typeface="Wingdings" pitchFamily="2" charset="2"/>
              <a:buChar char=""/>
            </a:pPr>
            <a:r>
              <a:rPr kumimoji="0" lang="en-US" altLang="zh-TW" sz="2000" dirty="0" smtClean="0">
                <a:ea typeface="標楷體" pitchFamily="65" charset="-120"/>
              </a:rPr>
              <a:t>Receive it or pass to it’s descendants</a:t>
            </a:r>
          </a:p>
          <a:p>
            <a:pPr marL="1714500" lvl="3" indent="-342900" eaLnBrk="0" hangingPunct="0">
              <a:spcBef>
                <a:spcPts val="300"/>
              </a:spcBef>
              <a:buClr>
                <a:schemeClr val="accent2"/>
              </a:buClr>
              <a:buSzPct val="70000"/>
              <a:buFont typeface="Wingdings" pitchFamily="2" charset="2"/>
              <a:buChar char=""/>
            </a:pPr>
            <a:endParaRPr kumimoji="0" lang="en-US" altLang="zh-TW" sz="2000" dirty="0" smtClean="0">
              <a:ea typeface="標楷體" pitchFamily="65" charset="-120"/>
            </a:endParaRPr>
          </a:p>
          <a:p>
            <a:pPr marL="1257300" lvl="2" indent="-342900" eaLnBrk="0" hangingPunct="0">
              <a:spcBef>
                <a:spcPts val="400"/>
              </a:spcBef>
              <a:buClr>
                <a:srgbClr val="8BA2B4"/>
              </a:buClr>
              <a:buSzPct val="70000"/>
              <a:buFont typeface="Wingdings" pitchFamily="2" charset="2"/>
              <a:buChar char=""/>
            </a:pPr>
            <a:r>
              <a:rPr kumimoji="0" lang="en-US" altLang="zh-TW" sz="2000" dirty="0" smtClean="0">
                <a:ea typeface="標楷體" pitchFamily="65" charset="-120"/>
              </a:rPr>
              <a:t>If No</a:t>
            </a:r>
          </a:p>
          <a:p>
            <a:pPr marL="1714500" lvl="3" indent="-342900" eaLnBrk="0" hangingPunct="0">
              <a:spcBef>
                <a:spcPts val="300"/>
              </a:spcBef>
              <a:buClr>
                <a:schemeClr val="accent2"/>
              </a:buClr>
              <a:buSzPct val="70000"/>
              <a:buFont typeface="Wingdings" pitchFamily="2" charset="2"/>
              <a:buChar char=""/>
            </a:pPr>
            <a:r>
              <a:rPr kumimoji="0" lang="en-US" altLang="zh-TW" sz="2000" dirty="0" smtClean="0">
                <a:ea typeface="標楷體" pitchFamily="65" charset="-120"/>
              </a:rPr>
              <a:t>Pass this packet to it’s parent node</a:t>
            </a:r>
            <a:endParaRPr kumimoji="0" lang="zh-TW" altLang="en-US" sz="2000" dirty="0" smtClean="0">
              <a:ea typeface="標楷體" pitchFamily="65" charset="-120"/>
            </a:endParaRPr>
          </a:p>
          <a:p>
            <a:pPr marL="2171700" lvl="4" indent="-342900" eaLnBrk="0" hangingPunct="0">
              <a:spcBef>
                <a:spcPts val="300"/>
              </a:spcBef>
              <a:buClr>
                <a:schemeClr val="accent2"/>
              </a:buClr>
              <a:buSzPct val="70000"/>
              <a:buFont typeface="Wingdings" pitchFamily="2" charset="2"/>
              <a:buChar char=""/>
            </a:pPr>
            <a:endParaRPr kumimoji="0" lang="en-US" altLang="zh-TW" sz="2000" dirty="0">
              <a:ea typeface="標楷體" pitchFamily="65" charset="-120"/>
            </a:endParaRPr>
          </a:p>
          <a:p>
            <a:pPr marL="914400" lvl="1" indent="-457200" eaLnBrk="0" hangingPunct="0">
              <a:spcBef>
                <a:spcPts val="500"/>
              </a:spcBef>
              <a:buClr>
                <a:schemeClr val="accent2"/>
              </a:buClr>
              <a:buSzPct val="76000"/>
              <a:buFont typeface="Wingdings 3" pitchFamily="18" charset="2"/>
              <a:buNone/>
            </a:pPr>
            <a:endParaRPr kumimoji="0" lang="zh-TW" altLang="en-US" dirty="0">
              <a:solidFill>
                <a:schemeClr val="tx2"/>
              </a:solidFill>
              <a:ea typeface="標楷體" pitchFamily="65" charset="-120"/>
            </a:endParaRPr>
          </a:p>
        </p:txBody>
      </p:sp>
      <p:sp>
        <p:nvSpPr>
          <p:cNvPr id="2" name="投影片編號版面配置區 1"/>
          <p:cNvSpPr>
            <a:spLocks noGrp="1"/>
          </p:cNvSpPr>
          <p:nvPr>
            <p:ph type="sldNum" sz="quarter" idx="4294967295"/>
          </p:nvPr>
        </p:nvSpPr>
        <p:spPr>
          <a:xfrm>
            <a:off x="612775" y="6356350"/>
            <a:ext cx="1981200" cy="365125"/>
          </a:xfrm>
          <a:prstGeom prst="rect">
            <a:avLst/>
          </a:prstGeom>
        </p:spPr>
        <p:txBody>
          <a:bodyPr/>
          <a:lstStyle/>
          <a:p>
            <a:pPr>
              <a:defRPr/>
            </a:pPr>
            <a:fld id="{A481BEA1-8B89-4EBF-9D86-0B1E5899D32E}" type="slidenum">
              <a:rPr lang="zh-TW" altLang="en-US" smtClean="0"/>
              <a:pPr>
                <a:defRPr/>
              </a:pPr>
              <a:t>100</a:t>
            </a:fld>
            <a:endParaRPr lang="zh-TW" altLang="en-US"/>
          </a:p>
        </p:txBody>
      </p:sp>
      <p:sp>
        <p:nvSpPr>
          <p:cNvPr id="5" name="文字方塊 4"/>
          <p:cNvSpPr txBox="1"/>
          <p:nvPr/>
        </p:nvSpPr>
        <p:spPr>
          <a:xfrm>
            <a:off x="5789242" y="2420888"/>
            <a:ext cx="2960811" cy="369332"/>
          </a:xfrm>
          <a:prstGeom prst="rect">
            <a:avLst/>
          </a:prstGeom>
          <a:noFill/>
        </p:spPr>
        <p:txBody>
          <a:bodyPr wrap="none" rtlCol="0">
            <a:spAutoFit/>
          </a:bodyPr>
          <a:lstStyle/>
          <a:p>
            <a:r>
              <a:rPr lang="zh-TW" altLang="en-US" dirty="0" smtClean="0">
                <a:ea typeface="標楷體" pitchFamily="65" charset="-120"/>
              </a:rPr>
              <a:t>以</a:t>
            </a:r>
            <a:r>
              <a:rPr lang="en-US" altLang="zh-TW" dirty="0" smtClean="0">
                <a:ea typeface="標楷體" pitchFamily="65" charset="-120"/>
              </a:rPr>
              <a:t>A</a:t>
            </a:r>
            <a:r>
              <a:rPr lang="zh-TW" altLang="en-US" dirty="0" smtClean="0">
                <a:ea typeface="標楷體" pitchFamily="65" charset="-120"/>
              </a:rPr>
              <a:t>為例</a:t>
            </a:r>
            <a:r>
              <a:rPr lang="en-US" altLang="zh-TW" dirty="0" smtClean="0">
                <a:ea typeface="標楷體" pitchFamily="65" charset="-120"/>
              </a:rPr>
              <a:t>: range(32&lt;..&lt;32+31)</a:t>
            </a:r>
            <a:endParaRPr lang="zh-TW" altLang="en-US" dirty="0">
              <a:ea typeface="標楷體" pitchFamily="65" charset="-120"/>
            </a:endParaRPr>
          </a:p>
        </p:txBody>
      </p:sp>
    </p:spTree>
    <p:extLst>
      <p:ext uri="{BB962C8B-B14F-4D97-AF65-F5344CB8AC3E}">
        <p14:creationId xmlns:p14="http://schemas.microsoft.com/office/powerpoint/2010/main" val="278902936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p:cNvSpPr>
          <p:nvPr>
            <p:ph type="title"/>
          </p:nvPr>
        </p:nvSpPr>
        <p:spPr/>
        <p:txBody>
          <a:bodyPr>
            <a:noAutofit/>
          </a:bodyPr>
          <a:lstStyle/>
          <a:p>
            <a:r>
              <a:rPr lang="en-US" altLang="zh-TW" dirty="0" smtClean="0">
                <a:solidFill>
                  <a:srgbClr val="002B4C"/>
                </a:solidFill>
                <a:latin typeface="+mj-lt"/>
                <a:cs typeface="Times New Roman" pitchFamily="18" charset="0"/>
              </a:rPr>
              <a:t>Routing </a:t>
            </a:r>
            <a:r>
              <a:rPr lang="en-US" altLang="zh-TW" dirty="0">
                <a:solidFill>
                  <a:srgbClr val="002B4C"/>
                </a:solidFill>
                <a:latin typeface="+mj-lt"/>
                <a:cs typeface="Times New Roman" pitchFamily="18" charset="0"/>
              </a:rPr>
              <a:t>for Tree </a:t>
            </a:r>
            <a:r>
              <a:rPr lang="en-US" altLang="zh-TW" dirty="0" smtClean="0">
                <a:solidFill>
                  <a:srgbClr val="002B4C"/>
                </a:solidFill>
                <a:latin typeface="+mj-lt"/>
                <a:cs typeface="Times New Roman" pitchFamily="18" charset="0"/>
              </a:rPr>
              <a:t>topology</a:t>
            </a:r>
            <a:endParaRPr lang="en-US" altLang="zh-TW" dirty="0">
              <a:solidFill>
                <a:srgbClr val="002B4C"/>
              </a:solidFill>
              <a:latin typeface="+mj-lt"/>
              <a:cs typeface="Times New Roman" pitchFamily="18" charset="0"/>
            </a:endParaRPr>
          </a:p>
        </p:txBody>
      </p:sp>
      <p:graphicFrame>
        <p:nvGraphicFramePr>
          <p:cNvPr id="11267" name="Object 3"/>
          <p:cNvGraphicFramePr>
            <a:graphicFrameLocks noGrp="1" noChangeAspect="1"/>
          </p:cNvGraphicFramePr>
          <p:nvPr>
            <p:ph sz="quarter" idx="2"/>
            <p:extLst>
              <p:ext uri="{D42A27DB-BD31-4B8C-83A1-F6EECF244321}">
                <p14:modId xmlns:p14="http://schemas.microsoft.com/office/powerpoint/2010/main" val="26354243"/>
              </p:ext>
            </p:extLst>
          </p:nvPr>
        </p:nvGraphicFramePr>
        <p:xfrm>
          <a:off x="5652120" y="1628800"/>
          <a:ext cx="514350" cy="361950"/>
        </p:xfrm>
        <a:graphic>
          <a:graphicData uri="http://schemas.openxmlformats.org/presentationml/2006/ole">
            <mc:AlternateContent xmlns:mc="http://schemas.openxmlformats.org/markup-compatibility/2006">
              <mc:Choice xmlns:v="urn:schemas-microsoft-com:vml" Requires="v">
                <p:oleObj spid="_x0000_s6166" name="點陣圖影像" r:id="rId4" imgW="514422" imgH="361809" progId="PBrush">
                  <p:embed/>
                </p:oleObj>
              </mc:Choice>
              <mc:Fallback>
                <p:oleObj name="點陣圖影像" r:id="rId4" imgW="514422" imgH="361809"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628800"/>
                        <a:ext cx="5143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0" name="Rectangle 3"/>
          <p:cNvSpPr>
            <a:spLocks/>
          </p:cNvSpPr>
          <p:nvPr/>
        </p:nvSpPr>
        <p:spPr bwMode="auto">
          <a:xfrm>
            <a:off x="539750" y="1557338"/>
            <a:ext cx="5400402" cy="431800"/>
          </a:xfrm>
          <a:prstGeom prst="rect">
            <a:avLst/>
          </a:prstGeom>
          <a:noFill/>
          <a:ln w="9525">
            <a:noFill/>
            <a:miter lim="800000"/>
            <a:headEnd/>
            <a:tailEnd/>
          </a:ln>
        </p:spPr>
        <p:txBody>
          <a:bodyPr/>
          <a:lstStyle/>
          <a:p>
            <a:pPr marL="533400" indent="-533400" eaLnBrk="0" hangingPunct="0">
              <a:spcBef>
                <a:spcPts val="600"/>
              </a:spcBef>
              <a:buClr>
                <a:schemeClr val="accent1"/>
              </a:buClr>
              <a:buSzPct val="76000"/>
              <a:buFont typeface="Wingdings 3" pitchFamily="18" charset="2"/>
              <a:buChar char=""/>
            </a:pPr>
            <a:r>
              <a:rPr kumimoji="0" lang="en-US" altLang="zh-TW" sz="2800" dirty="0">
                <a:ea typeface="標楷體" pitchFamily="65" charset="-120"/>
              </a:rPr>
              <a:t>The forwarding address will be </a:t>
            </a:r>
            <a:endParaRPr kumimoji="0" lang="en-US" altLang="zh-TW" dirty="0">
              <a:ea typeface="標楷體" pitchFamily="65" charset="-120"/>
            </a:endParaRPr>
          </a:p>
          <a:p>
            <a:pPr marL="533400" indent="-533400" eaLnBrk="0" hangingPunct="0">
              <a:spcBef>
                <a:spcPts val="600"/>
              </a:spcBef>
              <a:buClr>
                <a:schemeClr val="accent1"/>
              </a:buClr>
              <a:buSzPct val="76000"/>
              <a:buFont typeface="Wingdings 3" pitchFamily="18" charset="2"/>
              <a:buNone/>
            </a:pPr>
            <a:endParaRPr kumimoji="0" lang="en-US" altLang="zh-TW" dirty="0">
              <a:ea typeface="標楷體" pitchFamily="65" charset="-120"/>
            </a:endParaRPr>
          </a:p>
          <a:p>
            <a:pPr marL="533400" indent="-533400" eaLnBrk="0" hangingPunct="0">
              <a:spcBef>
                <a:spcPts val="600"/>
              </a:spcBef>
              <a:buClr>
                <a:schemeClr val="accent1"/>
              </a:buClr>
              <a:buSzPct val="76000"/>
              <a:buFont typeface="Wingdings 3" pitchFamily="18" charset="2"/>
              <a:buNone/>
            </a:pPr>
            <a:r>
              <a:rPr kumimoji="0" lang="en-US" altLang="zh-TW" sz="2800" dirty="0">
                <a:ea typeface="標楷體" pitchFamily="65" charset="-120"/>
              </a:rPr>
              <a:t>          </a:t>
            </a:r>
          </a:p>
          <a:p>
            <a:pPr marL="914400" lvl="1" indent="-457200" eaLnBrk="0" hangingPunct="0">
              <a:spcBef>
                <a:spcPts val="500"/>
              </a:spcBef>
              <a:buClr>
                <a:schemeClr val="accent2"/>
              </a:buClr>
              <a:buSzPct val="76000"/>
              <a:buFont typeface="Wingdings 3" pitchFamily="18" charset="2"/>
              <a:buNone/>
            </a:pPr>
            <a:endParaRPr kumimoji="0" lang="zh-TW" altLang="en-US" sz="2000" dirty="0">
              <a:solidFill>
                <a:schemeClr val="tx2"/>
              </a:solidFill>
              <a:ea typeface="標楷體" pitchFamily="65" charset="-120"/>
            </a:endParaRPr>
          </a:p>
        </p:txBody>
      </p:sp>
      <p:sp>
        <p:nvSpPr>
          <p:cNvPr id="11271" name="Rectangle 23"/>
          <p:cNvSpPr>
            <a:spLocks noChangeArrowheads="1"/>
          </p:cNvSpPr>
          <p:nvPr/>
        </p:nvSpPr>
        <p:spPr bwMode="auto">
          <a:xfrm>
            <a:off x="611188" y="4292600"/>
            <a:ext cx="2952700" cy="1036638"/>
          </a:xfrm>
          <a:prstGeom prst="rect">
            <a:avLst/>
          </a:prstGeom>
          <a:noFill/>
          <a:ln w="9525">
            <a:noFill/>
            <a:miter lim="800000"/>
            <a:headEnd/>
            <a:tailEnd/>
          </a:ln>
        </p:spPr>
        <p:txBody>
          <a:bodyPr/>
          <a:lstStyle/>
          <a:p>
            <a:pPr marL="342900" indent="-342900" eaLnBrk="0" hangingPunct="0">
              <a:lnSpc>
                <a:spcPct val="90000"/>
              </a:lnSpc>
              <a:spcBef>
                <a:spcPts val="600"/>
              </a:spcBef>
              <a:buClr>
                <a:schemeClr val="accent1"/>
              </a:buClr>
              <a:buSzPct val="76000"/>
              <a:buFont typeface="Wingdings 3" pitchFamily="18" charset="2"/>
              <a:buChar char=""/>
            </a:pPr>
            <a:r>
              <a:rPr kumimoji="0" lang="en-US" altLang="zh-TW" sz="2400" dirty="0">
                <a:ea typeface="標楷體" pitchFamily="65" charset="-120"/>
              </a:rPr>
              <a:t>Example: </a:t>
            </a:r>
          </a:p>
          <a:p>
            <a:pPr marL="669925" lvl="1" indent="-325438" eaLnBrk="0" hangingPunct="0">
              <a:lnSpc>
                <a:spcPct val="90000"/>
              </a:lnSpc>
              <a:spcBef>
                <a:spcPts val="500"/>
              </a:spcBef>
              <a:buClr>
                <a:schemeClr val="accent2"/>
              </a:buClr>
              <a:buSzPct val="76000"/>
              <a:buFont typeface="Wingdings 3" pitchFamily="18" charset="2"/>
              <a:buChar char=""/>
            </a:pPr>
            <a:r>
              <a:rPr kumimoji="0" lang="en-US" altLang="zh-TW" sz="2000" dirty="0" smtClean="0">
                <a:solidFill>
                  <a:schemeClr val="tx2"/>
                </a:solidFill>
                <a:ea typeface="標楷體" pitchFamily="65" charset="-120"/>
              </a:rPr>
              <a:t>Src:38 </a:t>
            </a:r>
            <a:r>
              <a:rPr kumimoji="0" lang="en-US" altLang="zh-TW" sz="2000" dirty="0">
                <a:solidFill>
                  <a:schemeClr val="tx2"/>
                </a:solidFill>
                <a:ea typeface="標楷體" pitchFamily="65" charset="-120"/>
                <a:sym typeface="Wingdings" pitchFamily="2" charset="2"/>
              </a:rPr>
              <a:t> </a:t>
            </a:r>
            <a:r>
              <a:rPr kumimoji="0" lang="en-US" altLang="zh-TW" sz="2000" dirty="0" smtClean="0">
                <a:solidFill>
                  <a:schemeClr val="tx2"/>
                </a:solidFill>
                <a:ea typeface="標楷體" pitchFamily="65" charset="-120"/>
                <a:sym typeface="Wingdings" pitchFamily="2" charset="2"/>
              </a:rPr>
              <a:t>Dst:45</a:t>
            </a:r>
          </a:p>
          <a:p>
            <a:pPr marL="669925" lvl="1" indent="-325438" eaLnBrk="0" hangingPunct="0">
              <a:lnSpc>
                <a:spcPct val="90000"/>
              </a:lnSpc>
              <a:spcBef>
                <a:spcPts val="500"/>
              </a:spcBef>
              <a:buClr>
                <a:schemeClr val="accent2"/>
              </a:buClr>
              <a:buSzPct val="76000"/>
              <a:buFont typeface="Wingdings 3" pitchFamily="18" charset="2"/>
              <a:buChar char=""/>
            </a:pPr>
            <a:endParaRPr kumimoji="0" lang="en-US" altLang="zh-TW" sz="2000" dirty="0">
              <a:solidFill>
                <a:schemeClr val="tx2"/>
              </a:solidFill>
              <a:ea typeface="標楷體" pitchFamily="65" charset="-120"/>
              <a:sym typeface="Wingdings" pitchFamily="2" charset="2"/>
            </a:endParaRPr>
          </a:p>
          <a:p>
            <a:pPr marL="669925" lvl="1" indent="-325438" eaLnBrk="0" hangingPunct="0">
              <a:lnSpc>
                <a:spcPct val="90000"/>
              </a:lnSpc>
              <a:spcBef>
                <a:spcPts val="500"/>
              </a:spcBef>
              <a:buClr>
                <a:schemeClr val="accent2"/>
              </a:buClr>
              <a:buSzPct val="76000"/>
              <a:buFont typeface="Wingdings 3" pitchFamily="18" charset="2"/>
              <a:buChar char=""/>
            </a:pPr>
            <a:endParaRPr kumimoji="0" lang="en-US" altLang="zh-TW" sz="2000" dirty="0" smtClean="0">
              <a:solidFill>
                <a:schemeClr val="tx2"/>
              </a:solidFill>
              <a:ea typeface="標楷體" pitchFamily="65" charset="-120"/>
              <a:sym typeface="Wingdings" pitchFamily="2" charset="2"/>
            </a:endParaRPr>
          </a:p>
          <a:p>
            <a:pPr marL="669925" lvl="1" indent="-325438" eaLnBrk="0" hangingPunct="0">
              <a:lnSpc>
                <a:spcPct val="90000"/>
              </a:lnSpc>
              <a:spcBef>
                <a:spcPts val="500"/>
              </a:spcBef>
              <a:buClr>
                <a:schemeClr val="accent2"/>
              </a:buClr>
              <a:buSzPct val="76000"/>
              <a:buFont typeface="Wingdings 3" pitchFamily="18" charset="2"/>
              <a:buChar char=""/>
            </a:pPr>
            <a:r>
              <a:rPr kumimoji="0" lang="en-US" altLang="zh-TW" sz="2000" dirty="0" smtClean="0">
                <a:solidFill>
                  <a:schemeClr val="tx2"/>
                </a:solidFill>
                <a:ea typeface="標楷體" pitchFamily="65" charset="-120"/>
                <a:sym typeface="Wingdings" pitchFamily="2" charset="2"/>
              </a:rPr>
              <a:t>Src:38 </a:t>
            </a:r>
            <a:r>
              <a:rPr kumimoji="0" lang="en-US" altLang="zh-TW" sz="2000" dirty="0">
                <a:solidFill>
                  <a:schemeClr val="tx2"/>
                </a:solidFill>
                <a:ea typeface="標楷體" pitchFamily="65" charset="-120"/>
                <a:sym typeface="Wingdings" pitchFamily="2" charset="2"/>
              </a:rPr>
              <a:t> </a:t>
            </a:r>
            <a:r>
              <a:rPr kumimoji="0" lang="en-US" altLang="zh-TW" sz="2000" dirty="0" smtClean="0">
                <a:solidFill>
                  <a:schemeClr val="tx2"/>
                </a:solidFill>
                <a:ea typeface="標楷體" pitchFamily="65" charset="-120"/>
                <a:sym typeface="Wingdings" pitchFamily="2" charset="2"/>
              </a:rPr>
              <a:t>Dst:92</a:t>
            </a:r>
            <a:endParaRPr kumimoji="0" lang="en-US" altLang="zh-TW" sz="2000" dirty="0">
              <a:solidFill>
                <a:schemeClr val="tx2"/>
              </a:solidFill>
              <a:ea typeface="標楷體" pitchFamily="65" charset="-120"/>
            </a:endParaRPr>
          </a:p>
        </p:txBody>
      </p:sp>
      <p:graphicFrame>
        <p:nvGraphicFramePr>
          <p:cNvPr id="11268" name="Object 4"/>
          <p:cNvGraphicFramePr>
            <a:graphicFrameLocks noGrp="1" noChangeAspect="1"/>
          </p:cNvGraphicFramePr>
          <p:nvPr>
            <p:ph sz="quarter" idx="3"/>
          </p:nvPr>
        </p:nvGraphicFramePr>
        <p:xfrm>
          <a:off x="3995738" y="2997200"/>
          <a:ext cx="4032250" cy="3592513"/>
        </p:xfrm>
        <a:graphic>
          <a:graphicData uri="http://schemas.openxmlformats.org/presentationml/2006/ole">
            <mc:AlternateContent xmlns:mc="http://schemas.openxmlformats.org/markup-compatibility/2006">
              <mc:Choice xmlns:v="urn:schemas-microsoft-com:vml" Requires="v">
                <p:oleObj spid="_x0000_s6167" name="點陣圖影像" r:id="rId6" imgW="3877216" imgH="3572374" progId="PBrush">
                  <p:embed/>
                </p:oleObj>
              </mc:Choice>
              <mc:Fallback>
                <p:oleObj name="點陣圖影像" r:id="rId6" imgW="3877216" imgH="3572374"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738" y="2997200"/>
                        <a:ext cx="4032250" cy="359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投影片編號版面配置區 1"/>
          <p:cNvSpPr>
            <a:spLocks noGrp="1"/>
          </p:cNvSpPr>
          <p:nvPr>
            <p:ph type="sldNum" sz="quarter" idx="12"/>
          </p:nvPr>
        </p:nvSpPr>
        <p:spPr/>
        <p:txBody>
          <a:bodyPr/>
          <a:lstStyle/>
          <a:p>
            <a:pPr>
              <a:defRPr/>
            </a:pPr>
            <a:fld id="{82EB5C59-EF34-4254-8EC8-FA209E44DDE2}" type="slidenum">
              <a:rPr lang="zh-TW" altLang="en-US" smtClean="0"/>
              <a:pPr>
                <a:defRPr/>
              </a:pPr>
              <a:t>101</a:t>
            </a:fld>
            <a:endParaRPr lang="zh-TW" altLang="en-US"/>
          </a:p>
        </p:txBody>
      </p:sp>
      <p:pic>
        <p:nvPicPr>
          <p:cNvPr id="277587" name="Picture 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875" y="2132856"/>
            <a:ext cx="4819253" cy="73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435643" y="5013176"/>
            <a:ext cx="3911648" cy="400110"/>
          </a:xfrm>
          <a:prstGeom prst="rect">
            <a:avLst/>
          </a:prstGeom>
          <a:noFill/>
        </p:spPr>
        <p:txBody>
          <a:bodyPr wrap="none" rtlCol="0">
            <a:spAutoFit/>
          </a:bodyPr>
          <a:lstStyle/>
          <a:p>
            <a:r>
              <a:rPr lang="zh-TW" altLang="en-US" sz="2000" dirty="0" smtClean="0"/>
              <a:t>在</a:t>
            </a:r>
            <a:r>
              <a:rPr lang="en-US" altLang="zh-TW" sz="2000" dirty="0" smtClean="0"/>
              <a:t>A</a:t>
            </a:r>
            <a:r>
              <a:rPr lang="zh-TW" altLang="en-US" sz="2000" dirty="0" smtClean="0"/>
              <a:t>時，</a:t>
            </a:r>
            <a:r>
              <a:rPr lang="en-US" altLang="zh-TW" sz="2000" dirty="0" smtClean="0"/>
              <a:t>A=33+</a:t>
            </a:r>
            <a:r>
              <a:rPr lang="zh-TW" altLang="en-US" sz="2000" dirty="0"/>
              <a:t>「</a:t>
            </a:r>
            <a:r>
              <a:rPr lang="en-US" altLang="zh-TW" sz="2000" dirty="0" smtClean="0"/>
              <a:t>(45-33)/7</a:t>
            </a:r>
            <a:r>
              <a:rPr lang="zh-TW" altLang="en-US" sz="2000" dirty="0" smtClean="0"/>
              <a:t>」</a:t>
            </a:r>
            <a:r>
              <a:rPr lang="en-US" altLang="zh-TW" sz="2000" dirty="0" smtClean="0"/>
              <a:t>*7=40</a:t>
            </a:r>
            <a:endParaRPr lang="zh-TW" altLang="en-US" sz="2000" dirty="0"/>
          </a:p>
        </p:txBody>
      </p:sp>
      <p:sp>
        <p:nvSpPr>
          <p:cNvPr id="10" name="文字方塊 9"/>
          <p:cNvSpPr txBox="1"/>
          <p:nvPr/>
        </p:nvSpPr>
        <p:spPr>
          <a:xfrm>
            <a:off x="435643" y="6116568"/>
            <a:ext cx="3541867" cy="400110"/>
          </a:xfrm>
          <a:prstGeom prst="rect">
            <a:avLst/>
          </a:prstGeom>
          <a:noFill/>
        </p:spPr>
        <p:txBody>
          <a:bodyPr wrap="none" rtlCol="0">
            <a:spAutoFit/>
          </a:bodyPr>
          <a:lstStyle/>
          <a:p>
            <a:r>
              <a:rPr lang="zh-TW" altLang="en-US" sz="2000" dirty="0" smtClean="0"/>
              <a:t>在</a:t>
            </a:r>
            <a:r>
              <a:rPr lang="en-US" altLang="zh-TW" sz="2000" dirty="0" smtClean="0"/>
              <a:t>A</a:t>
            </a:r>
            <a:r>
              <a:rPr lang="zh-TW" altLang="en-US" sz="2000" dirty="0" smtClean="0"/>
              <a:t>時，</a:t>
            </a:r>
            <a:r>
              <a:rPr lang="en-US" altLang="zh-TW" sz="2000" dirty="0" smtClean="0"/>
              <a:t>forward to parent node</a:t>
            </a:r>
            <a:endParaRPr lang="zh-TW" altLang="en-US" sz="2000" dirty="0"/>
          </a:p>
        </p:txBody>
      </p:sp>
    </p:spTree>
    <p:extLst>
      <p:ext uri="{BB962C8B-B14F-4D97-AF65-F5344CB8AC3E}">
        <p14:creationId xmlns:p14="http://schemas.microsoft.com/office/powerpoint/2010/main" val="401848670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Application Support Features</a:t>
            </a:r>
            <a:endParaRPr lang="zh-TW" altLang="en-US" dirty="0"/>
          </a:p>
        </p:txBody>
      </p:sp>
      <p:sp>
        <p:nvSpPr>
          <p:cNvPr id="3" name="內容版面配置區 2"/>
          <p:cNvSpPr>
            <a:spLocks noGrp="1"/>
          </p:cNvSpPr>
          <p:nvPr>
            <p:ph idx="1"/>
          </p:nvPr>
        </p:nvSpPr>
        <p:spPr>
          <a:xfrm>
            <a:off x="457200" y="1620441"/>
            <a:ext cx="8229600" cy="4425355"/>
          </a:xfrm>
        </p:spPr>
        <p:txBody>
          <a:bodyPr>
            <a:normAutofit fontScale="70000" lnSpcReduction="20000"/>
          </a:bodyPr>
          <a:lstStyle/>
          <a:p>
            <a:r>
              <a:rPr lang="en-US" altLang="zh-TW" dirty="0"/>
              <a:t>Profile: Profiles are used to define a </a:t>
            </a:r>
            <a:r>
              <a:rPr lang="en-US" altLang="zh-TW" dirty="0">
                <a:solidFill>
                  <a:srgbClr val="FF0000"/>
                </a:solidFill>
              </a:rPr>
              <a:t>device’s</a:t>
            </a:r>
            <a:r>
              <a:rPr lang="en-US" altLang="zh-TW" dirty="0"/>
              <a:t> </a:t>
            </a:r>
            <a:r>
              <a:rPr lang="en-US" altLang="zh-TW" dirty="0">
                <a:solidFill>
                  <a:srgbClr val="FF0000"/>
                </a:solidFill>
              </a:rPr>
              <a:t>application capability </a:t>
            </a:r>
            <a:r>
              <a:rPr lang="en-US" altLang="zh-TW" dirty="0"/>
              <a:t>and drive the </a:t>
            </a:r>
            <a:r>
              <a:rPr lang="en-US" altLang="zh-TW" dirty="0" smtClean="0"/>
              <a:t>application details</a:t>
            </a:r>
            <a:r>
              <a:rPr lang="en-US" altLang="zh-TW" dirty="0"/>
              <a:t>. An example of a profile would be Home Control—Lighting. </a:t>
            </a:r>
            <a:endParaRPr lang="en-US" altLang="zh-TW" dirty="0" smtClean="0"/>
          </a:p>
          <a:p>
            <a:r>
              <a:rPr lang="en-US" altLang="zh-TW" dirty="0" smtClean="0"/>
              <a:t>Endpoint</a:t>
            </a:r>
            <a:r>
              <a:rPr lang="en-US" altLang="zh-TW" dirty="0"/>
              <a:t>: Endpoints are the physical dimensions added to a ZigBee device which </a:t>
            </a:r>
            <a:r>
              <a:rPr lang="en-US" altLang="zh-TW" dirty="0" smtClean="0"/>
              <a:t>permit multiple </a:t>
            </a:r>
            <a:r>
              <a:rPr lang="en-US" altLang="zh-TW" dirty="0"/>
              <a:t>application </a:t>
            </a:r>
            <a:r>
              <a:rPr lang="en-US" altLang="zh-TW" dirty="0" smtClean="0"/>
              <a:t>support</a:t>
            </a:r>
            <a:r>
              <a:rPr lang="en-US" altLang="zh-TW" dirty="0"/>
              <a:t>,</a:t>
            </a:r>
            <a:r>
              <a:rPr lang="en-US" altLang="zh-TW" dirty="0" smtClean="0"/>
              <a:t> </a:t>
            </a:r>
            <a:r>
              <a:rPr lang="en-US" altLang="zh-TW" dirty="0"/>
              <a:t>addressed by the Endpoint number (0-31</a:t>
            </a:r>
            <a:r>
              <a:rPr lang="en-US" altLang="zh-TW" dirty="0" smtClean="0"/>
              <a:t>).</a:t>
            </a:r>
            <a:endParaRPr lang="en-US" altLang="zh-TW" dirty="0"/>
          </a:p>
          <a:p>
            <a:r>
              <a:rPr lang="en-US" altLang="zh-TW" dirty="0" smtClean="0"/>
              <a:t>Interface</a:t>
            </a:r>
            <a:r>
              <a:rPr lang="en-US" altLang="zh-TW" dirty="0"/>
              <a:t>: Interfaces are defined per endpoint and allow such things as extra </a:t>
            </a:r>
            <a:r>
              <a:rPr lang="en-US" altLang="zh-TW" dirty="0" smtClean="0"/>
              <a:t>proprietary capability </a:t>
            </a:r>
            <a:r>
              <a:rPr lang="en-US" altLang="zh-TW" dirty="0"/>
              <a:t>extensions and </a:t>
            </a:r>
            <a:r>
              <a:rPr lang="en-US" altLang="zh-TW" dirty="0" smtClean="0"/>
              <a:t>backward compatibility.</a:t>
            </a:r>
          </a:p>
          <a:p>
            <a:r>
              <a:rPr lang="en-US" altLang="zh-TW" dirty="0" smtClean="0"/>
              <a:t>Key </a:t>
            </a:r>
            <a:r>
              <a:rPr lang="en-US" altLang="zh-TW" dirty="0"/>
              <a:t>Relationships</a:t>
            </a:r>
            <a:r>
              <a:rPr lang="en-US" altLang="zh-TW" dirty="0" smtClean="0"/>
              <a:t>:</a:t>
            </a:r>
          </a:p>
          <a:p>
            <a:pPr lvl="1" indent="-457200">
              <a:buFont typeface="Wingdings" panose="05000000000000000000" pitchFamily="2" charset="2"/>
              <a:buChar char="Ø"/>
            </a:pPr>
            <a:r>
              <a:rPr lang="en-US" altLang="zh-TW" dirty="0" smtClean="0"/>
              <a:t> Maximum </a:t>
            </a:r>
            <a:r>
              <a:rPr lang="en-US" altLang="zh-TW" dirty="0"/>
              <a:t>of 30 Endpoints per ZigBee device (0 is reserved to describe the device itself and 31 is reserved for broadcast messaging to all endpoints) </a:t>
            </a:r>
          </a:p>
          <a:p>
            <a:pPr lvl="1" indent="-457200">
              <a:buFont typeface="Wingdings" panose="05000000000000000000" pitchFamily="2" charset="2"/>
              <a:buChar char="Ø"/>
            </a:pPr>
            <a:r>
              <a:rPr lang="en-US" altLang="zh-TW" dirty="0" smtClean="0"/>
              <a:t>Maximum </a:t>
            </a:r>
            <a:r>
              <a:rPr lang="en-US" altLang="zh-TW" dirty="0"/>
              <a:t>of 8 Interfaces per Endpoint </a:t>
            </a:r>
          </a:p>
          <a:p>
            <a:pPr lvl="1" indent="-457200">
              <a:buFont typeface="Wingdings" panose="05000000000000000000" pitchFamily="2" charset="2"/>
              <a:buChar char="Ø"/>
            </a:pPr>
            <a:r>
              <a:rPr lang="en-US" altLang="zh-TW" dirty="0" smtClean="0"/>
              <a:t>One </a:t>
            </a:r>
            <a:r>
              <a:rPr lang="en-US" altLang="zh-TW" dirty="0"/>
              <a:t>Profile described per Interface</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102</a:t>
            </a:fld>
            <a:endParaRPr lang="zh-TW" altLang="en-US"/>
          </a:p>
        </p:txBody>
      </p:sp>
      <p:sp>
        <p:nvSpPr>
          <p:cNvPr id="5" name="文字方塊 4"/>
          <p:cNvSpPr txBox="1"/>
          <p:nvPr/>
        </p:nvSpPr>
        <p:spPr>
          <a:xfrm>
            <a:off x="457200" y="6172569"/>
            <a:ext cx="8204297" cy="369332"/>
          </a:xfrm>
          <a:prstGeom prst="rect">
            <a:avLst/>
          </a:prstGeom>
          <a:noFill/>
        </p:spPr>
        <p:txBody>
          <a:bodyPr wrap="none" rtlCol="0">
            <a:spAutoFit/>
          </a:bodyPr>
          <a:lstStyle/>
          <a:p>
            <a:r>
              <a:rPr lang="en-US" altLang="zh-TW" dirty="0"/>
              <a:t>Source: https://www.nxp.com/files/training_pdf/28081_ZIGBEE_OVERVIEW_WBT.pdf</a:t>
            </a:r>
            <a:endParaRPr lang="zh-TW" altLang="en-US" dirty="0"/>
          </a:p>
        </p:txBody>
      </p:sp>
    </p:spTree>
    <p:extLst>
      <p:ext uri="{BB962C8B-B14F-4D97-AF65-F5344CB8AC3E}">
        <p14:creationId xmlns:p14="http://schemas.microsoft.com/office/powerpoint/2010/main" val="41178025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IEEE 802.15.4e</a:t>
            </a:r>
            <a:endParaRPr lang="zh-TW" altLang="en-US" dirty="0"/>
          </a:p>
        </p:txBody>
      </p:sp>
      <p:sp>
        <p:nvSpPr>
          <p:cNvPr id="3" name="內容版面配置區 2"/>
          <p:cNvSpPr>
            <a:spLocks noGrp="1"/>
          </p:cNvSpPr>
          <p:nvPr>
            <p:ph idx="1"/>
          </p:nvPr>
        </p:nvSpPr>
        <p:spPr/>
        <p:txBody>
          <a:bodyPr>
            <a:normAutofit fontScale="92500"/>
          </a:bodyPr>
          <a:lstStyle/>
          <a:p>
            <a:r>
              <a:rPr lang="en-US" altLang="zh-TW" dirty="0"/>
              <a:t>2008: TSMP is standardized in ISA100.11a </a:t>
            </a:r>
            <a:endParaRPr lang="en-US" altLang="zh-TW" dirty="0" smtClean="0"/>
          </a:p>
          <a:p>
            <a:pPr lvl="1"/>
            <a:r>
              <a:rPr lang="en-US" altLang="zh-TW" dirty="0" smtClean="0"/>
              <a:t>The </a:t>
            </a:r>
            <a:r>
              <a:rPr lang="en-US" altLang="zh-TW" dirty="0"/>
              <a:t>IEEE 802.15.4e Working group is created. </a:t>
            </a:r>
          </a:p>
          <a:p>
            <a:pPr lvl="1"/>
            <a:r>
              <a:rPr lang="en-US" altLang="zh-TW" b="1" i="1" dirty="0" smtClean="0"/>
              <a:t>Issue</a:t>
            </a:r>
            <a:r>
              <a:rPr lang="en-US" altLang="zh-TW" dirty="0"/>
              <a:t>: IEEE 802.15.4-2006 MAC is ill-suited for low-power multi-hop network because of </a:t>
            </a:r>
            <a:endParaRPr lang="en-US" altLang="zh-TW" dirty="0" smtClean="0"/>
          </a:p>
          <a:p>
            <a:pPr lvl="2"/>
            <a:r>
              <a:rPr lang="en-US" altLang="zh-TW" dirty="0" smtClean="0"/>
              <a:t>high </a:t>
            </a:r>
            <a:r>
              <a:rPr lang="en-US" altLang="zh-TW" dirty="0"/>
              <a:t>energy consumption due to relay/router nodes </a:t>
            </a:r>
            <a:endParaRPr lang="en-US" altLang="zh-TW" dirty="0" smtClean="0"/>
          </a:p>
          <a:p>
            <a:pPr lvl="2"/>
            <a:r>
              <a:rPr lang="en-US" altLang="zh-TW" dirty="0" smtClean="0"/>
              <a:t>use </a:t>
            </a:r>
            <a:r>
              <a:rPr lang="en-US" altLang="zh-TW" dirty="0"/>
              <a:t>of a single channel that implies interference and multi-path fading </a:t>
            </a:r>
          </a:p>
          <a:p>
            <a:pPr lvl="1"/>
            <a:r>
              <a:rPr lang="en-US" altLang="zh-TW" b="1" i="1" dirty="0" smtClean="0"/>
              <a:t>Final </a:t>
            </a:r>
            <a:r>
              <a:rPr lang="en-US" altLang="zh-TW" b="1" i="1" dirty="0"/>
              <a:t>aim</a:t>
            </a:r>
            <a:r>
              <a:rPr lang="en-US" altLang="zh-TW" dirty="0"/>
              <a:t>: to redesign the existing IEEE 802.15.4-2006 MAC Std.  and make it suitable </a:t>
            </a:r>
            <a:r>
              <a:rPr lang="en-US" altLang="zh-TW" dirty="0" smtClean="0"/>
              <a:t>for </a:t>
            </a:r>
            <a:r>
              <a:rPr lang="en-US" altLang="zh-TW" dirty="0"/>
              <a:t>low-power multi-hop networks in industrial applications</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103</a:t>
            </a:fld>
            <a:endParaRPr lang="zh-TW" altLang="en-US"/>
          </a:p>
        </p:txBody>
      </p:sp>
    </p:spTree>
    <p:extLst>
      <p:ext uri="{BB962C8B-B14F-4D97-AF65-F5344CB8AC3E}">
        <p14:creationId xmlns:p14="http://schemas.microsoft.com/office/powerpoint/2010/main" val="40146231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IEEE 802.15.4e</a:t>
            </a:r>
            <a:endParaRPr lang="zh-TW" altLang="en-US" dirty="0"/>
          </a:p>
        </p:txBody>
      </p:sp>
      <p:sp>
        <p:nvSpPr>
          <p:cNvPr id="3" name="內容版面配置區 2"/>
          <p:cNvSpPr>
            <a:spLocks noGrp="1"/>
          </p:cNvSpPr>
          <p:nvPr>
            <p:ph idx="1"/>
          </p:nvPr>
        </p:nvSpPr>
        <p:spPr/>
        <p:txBody>
          <a:bodyPr>
            <a:normAutofit/>
          </a:bodyPr>
          <a:lstStyle/>
          <a:p>
            <a:r>
              <a:rPr lang="en-US" altLang="zh-TW" dirty="0"/>
              <a:t>2009: TSMP is standardized in </a:t>
            </a:r>
            <a:r>
              <a:rPr lang="en-US" altLang="zh-TW" dirty="0" err="1"/>
              <a:t>WirelessHART</a:t>
            </a:r>
            <a:r>
              <a:rPr lang="en-US" altLang="zh-TW" dirty="0"/>
              <a:t> </a:t>
            </a:r>
          </a:p>
          <a:p>
            <a:r>
              <a:rPr lang="en-US" altLang="zh-TW" dirty="0" smtClean="0"/>
              <a:t>2010</a:t>
            </a:r>
            <a:r>
              <a:rPr lang="en-US" altLang="zh-TW" dirty="0"/>
              <a:t>: Part of IEEE 802.15.4e draft  </a:t>
            </a:r>
          </a:p>
          <a:p>
            <a:r>
              <a:rPr lang="en-US" altLang="zh-TW" dirty="0" smtClean="0"/>
              <a:t>2011</a:t>
            </a:r>
            <a:r>
              <a:rPr lang="en-US" altLang="zh-TW" dirty="0"/>
              <a:t>: IEEE802.15.4e draft in Sponsor Ballot (opened on 27 July 2011 and closed on  </a:t>
            </a:r>
            <a:r>
              <a:rPr lang="en-US" altLang="zh-TW" dirty="0" smtClean="0"/>
              <a:t>28 </a:t>
            </a:r>
            <a:r>
              <a:rPr lang="en-US" altLang="zh-TW" dirty="0"/>
              <a:t>August with 96% of votes being affirmative) </a:t>
            </a:r>
          </a:p>
          <a:p>
            <a:r>
              <a:rPr lang="en-US" altLang="zh-TW" dirty="0"/>
              <a:t> </a:t>
            </a:r>
            <a:r>
              <a:rPr lang="en-US" altLang="zh-TW" dirty="0" smtClean="0"/>
              <a:t>16 </a:t>
            </a:r>
            <a:r>
              <a:rPr lang="en-US" altLang="zh-TW" dirty="0"/>
              <a:t>April 2012: IEEE802.15.4e TSCH published </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104</a:t>
            </a:fld>
            <a:endParaRPr lang="zh-TW" altLang="en-US"/>
          </a:p>
        </p:txBody>
      </p:sp>
    </p:spTree>
    <p:extLst>
      <p:ext uri="{BB962C8B-B14F-4D97-AF65-F5344CB8AC3E}">
        <p14:creationId xmlns:p14="http://schemas.microsoft.com/office/powerpoint/2010/main" val="20939304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IEEE 802.15.4e</a:t>
            </a:r>
            <a:endParaRPr lang="zh-TW" altLang="en-US" dirty="0"/>
          </a:p>
        </p:txBody>
      </p:sp>
      <p:sp>
        <p:nvSpPr>
          <p:cNvPr id="3" name="內容版面配置區 2"/>
          <p:cNvSpPr>
            <a:spLocks noGrp="1"/>
          </p:cNvSpPr>
          <p:nvPr>
            <p:ph idx="1"/>
          </p:nvPr>
        </p:nvSpPr>
        <p:spPr>
          <a:xfrm>
            <a:off x="457200" y="1628801"/>
            <a:ext cx="8229600" cy="5040560"/>
          </a:xfrm>
        </p:spPr>
        <p:txBody>
          <a:bodyPr>
            <a:normAutofit/>
          </a:bodyPr>
          <a:lstStyle/>
          <a:p>
            <a:r>
              <a:rPr lang="en-US" altLang="zh-TW" dirty="0" smtClean="0"/>
              <a:t>Enhancements over IEEE 802.15.4</a:t>
            </a:r>
          </a:p>
          <a:p>
            <a:pPr lvl="1"/>
            <a:r>
              <a:rPr lang="en-US" altLang="zh-TW" dirty="0"/>
              <a:t>Low </a:t>
            </a:r>
            <a:r>
              <a:rPr lang="en-US" altLang="zh-TW" dirty="0" smtClean="0"/>
              <a:t>Energy</a:t>
            </a:r>
          </a:p>
          <a:p>
            <a:pPr lvl="1"/>
            <a:r>
              <a:rPr lang="en-US" altLang="zh-TW" dirty="0"/>
              <a:t>Information </a:t>
            </a:r>
            <a:r>
              <a:rPr lang="en-US" altLang="zh-TW" dirty="0" smtClean="0"/>
              <a:t>Elements</a:t>
            </a:r>
          </a:p>
          <a:p>
            <a:pPr lvl="2"/>
            <a:r>
              <a:rPr lang="en-US" altLang="zh-TW" dirty="0"/>
              <a:t>extensible mechanism to </a:t>
            </a:r>
            <a:r>
              <a:rPr lang="en-US" altLang="zh-TW" dirty="0" smtClean="0"/>
              <a:t>exchange </a:t>
            </a:r>
            <a:r>
              <a:rPr lang="en-US" altLang="zh-TW" dirty="0"/>
              <a:t>information at the MAC sublayer</a:t>
            </a:r>
            <a:endParaRPr lang="en-US" altLang="zh-TW" dirty="0" smtClean="0"/>
          </a:p>
          <a:p>
            <a:pPr lvl="1"/>
            <a:r>
              <a:rPr lang="en-US" altLang="zh-TW" dirty="0"/>
              <a:t>Multipurpose </a:t>
            </a:r>
            <a:r>
              <a:rPr lang="en-US" altLang="zh-TW" dirty="0" smtClean="0"/>
              <a:t>Frame</a:t>
            </a:r>
          </a:p>
          <a:p>
            <a:pPr lvl="2"/>
            <a:r>
              <a:rPr lang="en-US" altLang="zh-TW" dirty="0" smtClean="0"/>
              <a:t>can </a:t>
            </a:r>
            <a:r>
              <a:rPr lang="en-US" altLang="zh-TW" dirty="0"/>
              <a:t>address a number of MAC operations</a:t>
            </a:r>
            <a:endParaRPr lang="en-US" altLang="zh-TW" dirty="0" smtClean="0"/>
          </a:p>
          <a:p>
            <a:pPr lvl="1"/>
            <a:r>
              <a:rPr lang="en-US" altLang="zh-TW" dirty="0"/>
              <a:t>MAC Performance </a:t>
            </a:r>
            <a:r>
              <a:rPr lang="en-US" altLang="zh-TW" dirty="0" smtClean="0"/>
              <a:t>Metric</a:t>
            </a:r>
          </a:p>
          <a:p>
            <a:pPr lvl="2"/>
            <a:r>
              <a:rPr lang="en-US" altLang="zh-TW" dirty="0" smtClean="0"/>
              <a:t>Provide upper layer feedback </a:t>
            </a:r>
            <a:r>
              <a:rPr lang="en-US" altLang="zh-TW" dirty="0"/>
              <a:t>on the channel quality</a:t>
            </a:r>
            <a:endParaRPr lang="en-US" altLang="zh-TW" dirty="0" smtClean="0"/>
          </a:p>
          <a:p>
            <a:pPr lvl="1"/>
            <a:r>
              <a:rPr lang="en-US" altLang="zh-TW" dirty="0"/>
              <a:t>Fast Association</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105</a:t>
            </a:fld>
            <a:endParaRPr lang="zh-TW" altLang="en-US"/>
          </a:p>
        </p:txBody>
      </p:sp>
    </p:spTree>
    <p:extLst>
      <p:ext uri="{BB962C8B-B14F-4D97-AF65-F5344CB8AC3E}">
        <p14:creationId xmlns:p14="http://schemas.microsoft.com/office/powerpoint/2010/main" val="10399491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IEEE 802.15.4e</a:t>
            </a:r>
            <a:endParaRPr lang="zh-TW" altLang="en-US" dirty="0"/>
          </a:p>
        </p:txBody>
      </p:sp>
      <p:sp>
        <p:nvSpPr>
          <p:cNvPr id="3" name="內容版面配置區 2"/>
          <p:cNvSpPr>
            <a:spLocks noGrp="1"/>
          </p:cNvSpPr>
          <p:nvPr>
            <p:ph idx="1"/>
          </p:nvPr>
        </p:nvSpPr>
        <p:spPr/>
        <p:txBody>
          <a:bodyPr/>
          <a:lstStyle/>
          <a:p>
            <a:r>
              <a:rPr lang="en-US" altLang="zh-TW" dirty="0"/>
              <a:t> MAC </a:t>
            </a:r>
            <a:r>
              <a:rPr lang="en-US" altLang="zh-TW" dirty="0" smtClean="0"/>
              <a:t>operation modes</a:t>
            </a:r>
          </a:p>
          <a:p>
            <a:pPr lvl="1"/>
            <a:r>
              <a:rPr lang="en-US" altLang="zh-TW" dirty="0" smtClean="0"/>
              <a:t>Time </a:t>
            </a:r>
            <a:r>
              <a:rPr lang="en-US" altLang="zh-TW" dirty="0"/>
              <a:t>Slotted Channel Hopping (TSCH</a:t>
            </a:r>
            <a:r>
              <a:rPr lang="en-US" altLang="zh-TW" dirty="0" smtClean="0"/>
              <a:t>)</a:t>
            </a:r>
          </a:p>
          <a:p>
            <a:pPr lvl="1"/>
            <a:r>
              <a:rPr lang="en-US" altLang="zh-TW" dirty="0" smtClean="0"/>
              <a:t>Deterministic </a:t>
            </a:r>
            <a:r>
              <a:rPr lang="en-US" altLang="zh-TW" dirty="0"/>
              <a:t>and Synchronous Multi-channel Extension (DSME</a:t>
            </a:r>
            <a:r>
              <a:rPr lang="en-US" altLang="zh-TW" dirty="0" smtClean="0"/>
              <a:t>)</a:t>
            </a:r>
          </a:p>
          <a:p>
            <a:pPr lvl="1"/>
            <a:r>
              <a:rPr lang="en-US" altLang="zh-TW" dirty="0" smtClean="0"/>
              <a:t>Low Latency </a:t>
            </a:r>
            <a:r>
              <a:rPr lang="en-US" altLang="zh-TW" dirty="0"/>
              <a:t>Deterministic Network (LLDN</a:t>
            </a:r>
            <a:r>
              <a:rPr lang="en-US" altLang="zh-TW" dirty="0" smtClean="0"/>
              <a:t>)</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106</a:t>
            </a:fld>
            <a:endParaRPr lang="zh-TW" altLang="en-US"/>
          </a:p>
        </p:txBody>
      </p:sp>
    </p:spTree>
    <p:extLst>
      <p:ext uri="{BB962C8B-B14F-4D97-AF65-F5344CB8AC3E}">
        <p14:creationId xmlns:p14="http://schemas.microsoft.com/office/powerpoint/2010/main" val="28444279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IEEE 802.15.4e</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107</a:t>
            </a:fld>
            <a:endParaRPr lang="zh-TW" altLang="en-US"/>
          </a:p>
        </p:txBody>
      </p:sp>
      <p:pic>
        <p:nvPicPr>
          <p:cNvPr id="5" name="圖片 4"/>
          <p:cNvPicPr>
            <a:picLocks noChangeAspect="1"/>
          </p:cNvPicPr>
          <p:nvPr/>
        </p:nvPicPr>
        <p:blipFill>
          <a:blip r:embed="rId2"/>
          <a:stretch>
            <a:fillRect/>
          </a:stretch>
        </p:blipFill>
        <p:spPr>
          <a:xfrm>
            <a:off x="1619672" y="1700808"/>
            <a:ext cx="6336704" cy="4224468"/>
          </a:xfrm>
          <a:prstGeom prst="rect">
            <a:avLst/>
          </a:prstGeom>
        </p:spPr>
      </p:pic>
    </p:spTree>
    <p:extLst>
      <p:ext uri="{BB962C8B-B14F-4D97-AF65-F5344CB8AC3E}">
        <p14:creationId xmlns:p14="http://schemas.microsoft.com/office/powerpoint/2010/main" val="10264066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MAC </a:t>
            </a:r>
            <a:r>
              <a:rPr lang="en-US" altLang="zh-TW" dirty="0" smtClean="0"/>
              <a:t>Operation Modes</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108</a:t>
            </a:fld>
            <a:endParaRPr lang="zh-TW" altLang="en-US"/>
          </a:p>
        </p:txBody>
      </p:sp>
      <p:pic>
        <p:nvPicPr>
          <p:cNvPr id="5" name="圖片 4"/>
          <p:cNvPicPr>
            <a:picLocks noChangeAspect="1"/>
          </p:cNvPicPr>
          <p:nvPr/>
        </p:nvPicPr>
        <p:blipFill>
          <a:blip r:embed="rId2"/>
          <a:stretch>
            <a:fillRect/>
          </a:stretch>
        </p:blipFill>
        <p:spPr>
          <a:xfrm>
            <a:off x="457200" y="1628800"/>
            <a:ext cx="8229600" cy="4672484"/>
          </a:xfrm>
          <a:prstGeom prst="rect">
            <a:avLst/>
          </a:prstGeom>
        </p:spPr>
      </p:pic>
    </p:spTree>
    <p:extLst>
      <p:ext uri="{BB962C8B-B14F-4D97-AF65-F5344CB8AC3E}">
        <p14:creationId xmlns:p14="http://schemas.microsoft.com/office/powerpoint/2010/main" val="24514707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MAC Operation Modes</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109</a:t>
            </a:fld>
            <a:endParaRPr lang="zh-TW" altLang="en-US"/>
          </a:p>
        </p:txBody>
      </p:sp>
      <p:pic>
        <p:nvPicPr>
          <p:cNvPr id="5" name="圖片 4"/>
          <p:cNvPicPr>
            <a:picLocks noChangeAspect="1"/>
          </p:cNvPicPr>
          <p:nvPr/>
        </p:nvPicPr>
        <p:blipFill>
          <a:blip r:embed="rId2"/>
          <a:stretch>
            <a:fillRect/>
          </a:stretch>
        </p:blipFill>
        <p:spPr>
          <a:xfrm>
            <a:off x="323527" y="2021876"/>
            <a:ext cx="8467311" cy="2703268"/>
          </a:xfrm>
          <a:prstGeom prst="rect">
            <a:avLst/>
          </a:prstGeom>
        </p:spPr>
      </p:pic>
    </p:spTree>
    <p:extLst>
      <p:ext uri="{BB962C8B-B14F-4D97-AF65-F5344CB8AC3E}">
        <p14:creationId xmlns:p14="http://schemas.microsoft.com/office/powerpoint/2010/main" val="2631497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txBox="1">
            <a:spLocks/>
          </p:cNvSpPr>
          <p:nvPr/>
        </p:nvSpPr>
        <p:spPr>
          <a:xfrm>
            <a:off x="629014" y="269776"/>
            <a:ext cx="8077200" cy="1143000"/>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dirty="0">
                <a:solidFill>
                  <a:prstClr val="black"/>
                </a:solidFill>
              </a:rPr>
              <a:t>Catalog of </a:t>
            </a:r>
            <a:r>
              <a:rPr dirty="0" err="1">
                <a:solidFill>
                  <a:prstClr val="black"/>
                </a:solidFill>
              </a:rPr>
              <a:t>IoT</a:t>
            </a:r>
            <a:r>
              <a:rPr dirty="0">
                <a:solidFill>
                  <a:prstClr val="black"/>
                </a:solidFill>
              </a:rPr>
              <a:t>/M2M Sensors </a:t>
            </a:r>
            <a:r>
              <a:rPr dirty="0" smtClean="0">
                <a:solidFill>
                  <a:prstClr val="black"/>
                </a:solidFill>
              </a:rPr>
              <a:t>(6)</a:t>
            </a:r>
            <a:endParaRPr dirty="0">
              <a:solidFill>
                <a:prstClr val="black"/>
              </a:solidFill>
            </a:endParaRPr>
          </a:p>
        </p:txBody>
      </p:sp>
      <p:sp>
        <p:nvSpPr>
          <p:cNvPr id="38" name="文字方塊 37"/>
          <p:cNvSpPr txBox="1"/>
          <p:nvPr/>
        </p:nvSpPr>
        <p:spPr>
          <a:xfrm>
            <a:off x="1042086" y="2476006"/>
            <a:ext cx="1455527" cy="369332"/>
          </a:xfrm>
          <a:prstGeom prst="rect">
            <a:avLst/>
          </a:prstGeom>
          <a:noFill/>
        </p:spPr>
        <p:txBody>
          <a:bodyPr wrap="none" rtlCol="0">
            <a:spAutoFit/>
          </a:bodyPr>
          <a:lstStyle/>
          <a:p>
            <a:r>
              <a:rPr lang="en-US" altLang="zh-TW" dirty="0" smtClean="0">
                <a:solidFill>
                  <a:prstClr val="black"/>
                </a:solidFill>
              </a:rPr>
              <a:t>Relay module</a:t>
            </a:r>
            <a:endParaRPr lang="zh-TW" altLang="en-US" dirty="0">
              <a:solidFill>
                <a:prstClr val="black"/>
              </a:solidFill>
            </a:endParaRPr>
          </a:p>
        </p:txBody>
      </p:sp>
      <p:pic>
        <p:nvPicPr>
          <p:cNvPr id="2" name="圖片 1"/>
          <p:cNvPicPr>
            <a:picLocks noChangeAspect="1"/>
          </p:cNvPicPr>
          <p:nvPr/>
        </p:nvPicPr>
        <p:blipFill>
          <a:blip r:embed="rId3"/>
          <a:stretch>
            <a:fillRect/>
          </a:stretch>
        </p:blipFill>
        <p:spPr>
          <a:xfrm>
            <a:off x="989053" y="1321654"/>
            <a:ext cx="1646518" cy="1154352"/>
          </a:xfrm>
          <a:prstGeom prst="rect">
            <a:avLst/>
          </a:prstGeom>
        </p:spPr>
      </p:pic>
      <p:pic>
        <p:nvPicPr>
          <p:cNvPr id="4" name="圖片 3"/>
          <p:cNvPicPr>
            <a:picLocks noChangeAspect="1"/>
          </p:cNvPicPr>
          <p:nvPr/>
        </p:nvPicPr>
        <p:blipFill>
          <a:blip r:embed="rId4"/>
          <a:stretch>
            <a:fillRect/>
          </a:stretch>
        </p:blipFill>
        <p:spPr>
          <a:xfrm>
            <a:off x="3148823" y="1258424"/>
            <a:ext cx="2761905" cy="1209524"/>
          </a:xfrm>
          <a:prstGeom prst="rect">
            <a:avLst/>
          </a:prstGeom>
        </p:spPr>
      </p:pic>
      <p:sp>
        <p:nvSpPr>
          <p:cNvPr id="9" name="文字方塊 8"/>
          <p:cNvSpPr txBox="1"/>
          <p:nvPr/>
        </p:nvSpPr>
        <p:spPr>
          <a:xfrm>
            <a:off x="3827123" y="2467948"/>
            <a:ext cx="1294457" cy="369332"/>
          </a:xfrm>
          <a:prstGeom prst="rect">
            <a:avLst/>
          </a:prstGeom>
          <a:noFill/>
        </p:spPr>
        <p:txBody>
          <a:bodyPr wrap="none" rtlCol="0">
            <a:spAutoFit/>
          </a:bodyPr>
          <a:lstStyle/>
          <a:p>
            <a:r>
              <a:rPr lang="en-US" altLang="zh-TW" dirty="0" smtClean="0">
                <a:solidFill>
                  <a:prstClr val="black"/>
                </a:solidFill>
              </a:rPr>
              <a:t>Joystick PS2</a:t>
            </a:r>
            <a:endParaRPr lang="zh-TW" altLang="en-US" dirty="0">
              <a:solidFill>
                <a:prstClr val="black"/>
              </a:solidFill>
            </a:endParaRPr>
          </a:p>
        </p:txBody>
      </p:sp>
      <p:pic>
        <p:nvPicPr>
          <p:cNvPr id="5" name="圖片 4"/>
          <p:cNvPicPr>
            <a:picLocks noChangeAspect="1"/>
          </p:cNvPicPr>
          <p:nvPr/>
        </p:nvPicPr>
        <p:blipFill>
          <a:blip r:embed="rId5"/>
          <a:stretch>
            <a:fillRect/>
          </a:stretch>
        </p:blipFill>
        <p:spPr>
          <a:xfrm>
            <a:off x="6372821" y="1258424"/>
            <a:ext cx="1926959" cy="1133902"/>
          </a:xfrm>
          <a:prstGeom prst="rect">
            <a:avLst/>
          </a:prstGeom>
        </p:spPr>
      </p:pic>
      <p:sp>
        <p:nvSpPr>
          <p:cNvPr id="6" name="矩形 5"/>
          <p:cNvSpPr/>
          <p:nvPr/>
        </p:nvSpPr>
        <p:spPr>
          <a:xfrm>
            <a:off x="6313132" y="2454270"/>
            <a:ext cx="2129237" cy="369332"/>
          </a:xfrm>
          <a:prstGeom prst="rect">
            <a:avLst/>
          </a:prstGeom>
        </p:spPr>
        <p:txBody>
          <a:bodyPr wrap="none">
            <a:spAutoFit/>
          </a:bodyPr>
          <a:lstStyle/>
          <a:p>
            <a:r>
              <a:rPr lang="zh-TW" altLang="en-US" dirty="0"/>
              <a:t>LED Digitial Indicator</a:t>
            </a:r>
          </a:p>
        </p:txBody>
      </p:sp>
      <p:pic>
        <p:nvPicPr>
          <p:cNvPr id="7" name="圖片 6"/>
          <p:cNvPicPr>
            <a:picLocks noChangeAspect="1"/>
          </p:cNvPicPr>
          <p:nvPr/>
        </p:nvPicPr>
        <p:blipFill>
          <a:blip r:embed="rId6"/>
          <a:stretch>
            <a:fillRect/>
          </a:stretch>
        </p:blipFill>
        <p:spPr>
          <a:xfrm>
            <a:off x="712755" y="3305130"/>
            <a:ext cx="2199115" cy="1986420"/>
          </a:xfrm>
          <a:prstGeom prst="rect">
            <a:avLst/>
          </a:prstGeom>
        </p:spPr>
      </p:pic>
      <p:sp>
        <p:nvSpPr>
          <p:cNvPr id="8" name="矩形 7"/>
          <p:cNvSpPr/>
          <p:nvPr/>
        </p:nvSpPr>
        <p:spPr>
          <a:xfrm>
            <a:off x="652572" y="5291550"/>
            <a:ext cx="2244204" cy="923330"/>
          </a:xfrm>
          <a:prstGeom prst="rect">
            <a:avLst/>
          </a:prstGeom>
        </p:spPr>
        <p:txBody>
          <a:bodyPr wrap="none">
            <a:spAutoFit/>
          </a:bodyPr>
          <a:lstStyle/>
          <a:p>
            <a:pPr algn="ctr"/>
            <a:r>
              <a:rPr lang="zh-TW" altLang="en-US" dirty="0" smtClean="0"/>
              <a:t>RFID </a:t>
            </a:r>
            <a:endParaRPr lang="en-US" altLang="zh-TW" dirty="0" smtClean="0"/>
          </a:p>
          <a:p>
            <a:pPr algn="ctr"/>
            <a:r>
              <a:rPr lang="zh-TW" altLang="en-US" dirty="0" smtClean="0"/>
              <a:t>Card</a:t>
            </a:r>
            <a:r>
              <a:rPr lang="zh-TW" altLang="en-US" dirty="0"/>
              <a:t>-Reader-Detecto</a:t>
            </a:r>
            <a:r>
              <a:rPr lang="zh-TW" altLang="en-US" dirty="0" smtClean="0"/>
              <a:t>r</a:t>
            </a:r>
            <a:endParaRPr lang="en-US" altLang="zh-TW" dirty="0" smtClean="0"/>
          </a:p>
          <a:p>
            <a:pPr algn="ctr"/>
            <a:r>
              <a:rPr lang="zh-TW" altLang="en-US" dirty="0" smtClean="0"/>
              <a:t>Module</a:t>
            </a:r>
            <a:endParaRPr lang="zh-TW" altLang="en-US" dirty="0"/>
          </a:p>
        </p:txBody>
      </p:sp>
      <p:pic>
        <p:nvPicPr>
          <p:cNvPr id="10" name="圖片 9"/>
          <p:cNvPicPr>
            <a:picLocks noChangeAspect="1"/>
          </p:cNvPicPr>
          <p:nvPr/>
        </p:nvPicPr>
        <p:blipFill>
          <a:blip r:embed="rId7"/>
          <a:stretch>
            <a:fillRect/>
          </a:stretch>
        </p:blipFill>
        <p:spPr>
          <a:xfrm>
            <a:off x="3149763" y="3436772"/>
            <a:ext cx="2569138" cy="1768114"/>
          </a:xfrm>
          <a:prstGeom prst="rect">
            <a:avLst/>
          </a:prstGeom>
        </p:spPr>
      </p:pic>
      <p:sp>
        <p:nvSpPr>
          <p:cNvPr id="16" name="矩形 15"/>
          <p:cNvSpPr/>
          <p:nvPr/>
        </p:nvSpPr>
        <p:spPr>
          <a:xfrm>
            <a:off x="3568615" y="5437726"/>
            <a:ext cx="1922322" cy="369332"/>
          </a:xfrm>
          <a:prstGeom prst="rect">
            <a:avLst/>
          </a:prstGeom>
        </p:spPr>
        <p:txBody>
          <a:bodyPr wrap="none">
            <a:spAutoFit/>
          </a:bodyPr>
          <a:lstStyle/>
          <a:p>
            <a:pPr algn="ctr"/>
            <a:r>
              <a:rPr lang="en-US" altLang="zh-TW" dirty="0" smtClean="0"/>
              <a:t>Water level sensor</a:t>
            </a:r>
            <a:endParaRPr lang="zh-TW" altLang="en-US" dirty="0"/>
          </a:p>
        </p:txBody>
      </p:sp>
      <p:pic>
        <p:nvPicPr>
          <p:cNvPr id="11" name="圖片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149475" y="3406903"/>
            <a:ext cx="2373649" cy="1782874"/>
          </a:xfrm>
          <a:prstGeom prst="rect">
            <a:avLst/>
          </a:prstGeom>
        </p:spPr>
      </p:pic>
      <p:sp>
        <p:nvSpPr>
          <p:cNvPr id="18" name="矩形 17"/>
          <p:cNvSpPr/>
          <p:nvPr/>
        </p:nvSpPr>
        <p:spPr>
          <a:xfrm>
            <a:off x="6558649" y="5437726"/>
            <a:ext cx="1555298" cy="646331"/>
          </a:xfrm>
          <a:prstGeom prst="rect">
            <a:avLst/>
          </a:prstGeom>
        </p:spPr>
        <p:txBody>
          <a:bodyPr wrap="none">
            <a:spAutoFit/>
          </a:bodyPr>
          <a:lstStyle/>
          <a:p>
            <a:pPr algn="ctr"/>
            <a:r>
              <a:rPr lang="en-US" altLang="zh-TW" dirty="0" smtClean="0"/>
              <a:t>Stepper motor</a:t>
            </a:r>
          </a:p>
          <a:p>
            <a:pPr algn="ctr"/>
            <a:r>
              <a:rPr lang="en-US" altLang="zh-TW" dirty="0" smtClean="0"/>
              <a:t>(</a:t>
            </a:r>
            <a:r>
              <a:rPr lang="zh-TW" altLang="en-US" dirty="0"/>
              <a:t>步進</a:t>
            </a:r>
            <a:r>
              <a:rPr lang="zh-TW" altLang="en-US" dirty="0" smtClean="0"/>
              <a:t>馬達</a:t>
            </a:r>
            <a:r>
              <a:rPr lang="en-US" altLang="zh-TW" dirty="0" smtClean="0"/>
              <a:t>)</a:t>
            </a:r>
            <a:endParaRPr lang="zh-TW" altLang="en-US" dirty="0"/>
          </a:p>
        </p:txBody>
      </p:sp>
      <p:sp>
        <p:nvSpPr>
          <p:cNvPr id="12" name="投影片編號版面配置區 11"/>
          <p:cNvSpPr>
            <a:spLocks noGrp="1"/>
          </p:cNvSpPr>
          <p:nvPr>
            <p:ph type="sldNum" sz="quarter" idx="4"/>
          </p:nvPr>
        </p:nvSpPr>
        <p:spPr/>
        <p:txBody>
          <a:bodyPr/>
          <a:lstStyle/>
          <a:p>
            <a:fld id="{BC71E80C-9635-473D-9F26-B779060F2DD3}" type="slidenum">
              <a:rPr lang="zh-TW" altLang="en-US" smtClean="0"/>
              <a:t>11</a:t>
            </a:fld>
            <a:endParaRPr lang="zh-TW" altLang="en-US"/>
          </a:p>
        </p:txBody>
      </p:sp>
    </p:spTree>
    <p:extLst>
      <p:ext uri="{BB962C8B-B14F-4D97-AF65-F5344CB8AC3E}">
        <p14:creationId xmlns:p14="http://schemas.microsoft.com/office/powerpoint/2010/main" val="1011789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IEEE 802.15.4e TSCH</a:t>
            </a:r>
            <a:endParaRPr lang="zh-TW" altLang="en-US" dirty="0"/>
          </a:p>
        </p:txBody>
      </p:sp>
      <p:sp>
        <p:nvSpPr>
          <p:cNvPr id="3" name="內容版面配置區 2"/>
          <p:cNvSpPr>
            <a:spLocks noGrp="1"/>
          </p:cNvSpPr>
          <p:nvPr>
            <p:ph idx="1"/>
          </p:nvPr>
        </p:nvSpPr>
        <p:spPr>
          <a:xfrm>
            <a:off x="457200" y="1811957"/>
            <a:ext cx="4736284" cy="4425355"/>
          </a:xfrm>
        </p:spPr>
        <p:txBody>
          <a:bodyPr>
            <a:normAutofit fontScale="92500" lnSpcReduction="20000"/>
          </a:bodyPr>
          <a:lstStyle/>
          <a:p>
            <a:r>
              <a:rPr lang="en-US" altLang="zh-TW" dirty="0" smtClean="0"/>
              <a:t>Based </a:t>
            </a:r>
            <a:r>
              <a:rPr lang="en-US" altLang="zh-TW" dirty="0"/>
              <a:t>on IEEE802.15.4-2006 PHY </a:t>
            </a:r>
            <a:r>
              <a:rPr lang="en-US" altLang="zh-TW" dirty="0" smtClean="0"/>
              <a:t>(</a:t>
            </a:r>
            <a:r>
              <a:rPr lang="en-US" altLang="zh-TW" dirty="0"/>
              <a:t>to profit from embedded PHYs) </a:t>
            </a:r>
          </a:p>
          <a:p>
            <a:r>
              <a:rPr lang="en-US" altLang="zh-TW" b="1" dirty="0" smtClean="0"/>
              <a:t>TS</a:t>
            </a:r>
            <a:r>
              <a:rPr lang="en-US" altLang="zh-TW" dirty="0" smtClean="0"/>
              <a:t>CH</a:t>
            </a:r>
            <a:r>
              <a:rPr lang="en-US" altLang="zh-TW" dirty="0"/>
              <a:t>: </a:t>
            </a:r>
            <a:r>
              <a:rPr lang="en-US" altLang="zh-TW" b="1" dirty="0" err="1"/>
              <a:t>TimeSlotted</a:t>
            </a:r>
            <a:r>
              <a:rPr lang="en-US" altLang="zh-TW" dirty="0"/>
              <a:t> </a:t>
            </a:r>
            <a:r>
              <a:rPr lang="en-US" altLang="zh-TW" dirty="0" smtClean="0"/>
              <a:t>(</a:t>
            </a:r>
            <a:r>
              <a:rPr lang="en-US" altLang="zh-TW" dirty="0"/>
              <a:t>Synchronized), to allow for </a:t>
            </a:r>
            <a:r>
              <a:rPr lang="en-US" altLang="zh-TW" dirty="0" smtClean="0"/>
              <a:t>distributed </a:t>
            </a:r>
            <a:r>
              <a:rPr lang="en-US" altLang="zh-TW" dirty="0"/>
              <a:t>implementation </a:t>
            </a:r>
          </a:p>
          <a:p>
            <a:r>
              <a:rPr lang="en-US" altLang="zh-TW" dirty="0" smtClean="0"/>
              <a:t>TS</a:t>
            </a:r>
            <a:r>
              <a:rPr lang="en-US" altLang="zh-TW" b="1" dirty="0" smtClean="0"/>
              <a:t>CH</a:t>
            </a:r>
            <a:r>
              <a:rPr lang="en-US" altLang="zh-TW" dirty="0" smtClean="0"/>
              <a:t>: </a:t>
            </a:r>
            <a:r>
              <a:rPr lang="en-US" altLang="zh-TW" b="1" dirty="0" smtClean="0"/>
              <a:t>Channel</a:t>
            </a:r>
            <a:r>
              <a:rPr lang="en-US" altLang="zh-TW" dirty="0" smtClean="0"/>
              <a:t> </a:t>
            </a:r>
            <a:r>
              <a:rPr lang="en-US" altLang="zh-TW" b="1" dirty="0"/>
              <a:t>Hopping</a:t>
            </a:r>
            <a:r>
              <a:rPr lang="en-US" altLang="zh-TW" dirty="0"/>
              <a:t>, to give </a:t>
            </a:r>
            <a:r>
              <a:rPr lang="en-US" altLang="zh-TW" dirty="0" smtClean="0"/>
              <a:t>resilience </a:t>
            </a:r>
            <a:r>
              <a:rPr lang="en-US" altLang="zh-TW" dirty="0"/>
              <a:t>to interference/multi-path </a:t>
            </a:r>
            <a:r>
              <a:rPr lang="en-US" altLang="zh-TW" dirty="0" smtClean="0"/>
              <a:t>fading </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110</a:t>
            </a:fld>
            <a:endParaRPr lang="zh-TW" altLang="en-US"/>
          </a:p>
        </p:txBody>
      </p:sp>
      <p:pic>
        <p:nvPicPr>
          <p:cNvPr id="5" name="圖片 4"/>
          <p:cNvPicPr>
            <a:picLocks noChangeAspect="1"/>
          </p:cNvPicPr>
          <p:nvPr/>
        </p:nvPicPr>
        <p:blipFill>
          <a:blip r:embed="rId2"/>
          <a:stretch>
            <a:fillRect/>
          </a:stretch>
        </p:blipFill>
        <p:spPr>
          <a:xfrm>
            <a:off x="5193484" y="1418655"/>
            <a:ext cx="3922460" cy="5101604"/>
          </a:xfrm>
          <a:prstGeom prst="rect">
            <a:avLst/>
          </a:prstGeom>
        </p:spPr>
      </p:pic>
    </p:spTree>
    <p:extLst>
      <p:ext uri="{BB962C8B-B14F-4D97-AF65-F5344CB8AC3E}">
        <p14:creationId xmlns:p14="http://schemas.microsoft.com/office/powerpoint/2010/main" val="18178992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TS</a:t>
            </a:r>
            <a:r>
              <a:rPr lang="en-US" altLang="zh-TW" b="0" dirty="0" smtClean="0"/>
              <a:t>CH</a:t>
            </a:r>
            <a:r>
              <a:rPr lang="en-US" altLang="zh-TW" dirty="0" smtClean="0"/>
              <a:t>: </a:t>
            </a:r>
            <a:r>
              <a:rPr lang="en-US" altLang="zh-TW" dirty="0" err="1" smtClean="0"/>
              <a:t>TimeSlotted</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111</a:t>
            </a:fld>
            <a:endParaRPr lang="zh-TW" altLang="en-US"/>
          </a:p>
        </p:txBody>
      </p:sp>
      <p:pic>
        <p:nvPicPr>
          <p:cNvPr id="5" name="圖片 4"/>
          <p:cNvPicPr>
            <a:picLocks noChangeAspect="1"/>
          </p:cNvPicPr>
          <p:nvPr/>
        </p:nvPicPr>
        <p:blipFill>
          <a:blip r:embed="rId2"/>
          <a:stretch>
            <a:fillRect/>
          </a:stretch>
        </p:blipFill>
        <p:spPr>
          <a:xfrm>
            <a:off x="440793" y="1463567"/>
            <a:ext cx="8237968" cy="5221925"/>
          </a:xfrm>
          <a:prstGeom prst="rect">
            <a:avLst/>
          </a:prstGeom>
        </p:spPr>
      </p:pic>
    </p:spTree>
    <p:extLst>
      <p:ext uri="{BB962C8B-B14F-4D97-AF65-F5344CB8AC3E}">
        <p14:creationId xmlns:p14="http://schemas.microsoft.com/office/powerpoint/2010/main" val="1249451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Time Slot</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112</a:t>
            </a:fld>
            <a:endParaRPr lang="zh-TW" altLang="en-US"/>
          </a:p>
        </p:txBody>
      </p:sp>
      <p:pic>
        <p:nvPicPr>
          <p:cNvPr id="5" name="圖片 4"/>
          <p:cNvPicPr>
            <a:picLocks noChangeAspect="1"/>
          </p:cNvPicPr>
          <p:nvPr/>
        </p:nvPicPr>
        <p:blipFill>
          <a:blip r:embed="rId2"/>
          <a:stretch>
            <a:fillRect/>
          </a:stretch>
        </p:blipFill>
        <p:spPr>
          <a:xfrm>
            <a:off x="395536" y="1556792"/>
            <a:ext cx="8093583" cy="4852941"/>
          </a:xfrm>
          <a:prstGeom prst="rect">
            <a:avLst/>
          </a:prstGeom>
        </p:spPr>
      </p:pic>
    </p:spTree>
    <p:extLst>
      <p:ext uri="{BB962C8B-B14F-4D97-AF65-F5344CB8AC3E}">
        <p14:creationId xmlns:p14="http://schemas.microsoft.com/office/powerpoint/2010/main" val="36356064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
          </p:nvPr>
        </p:nvSpPr>
        <p:spPr/>
        <p:txBody>
          <a:bodyPr/>
          <a:lstStyle/>
          <a:p>
            <a:fld id="{BC71E80C-9635-473D-9F26-B779060F2DD3}" type="slidenum">
              <a:rPr lang="zh-TW" altLang="en-US" smtClean="0"/>
              <a:t>113</a:t>
            </a:fld>
            <a:endParaRPr lang="zh-TW" altLang="en-US"/>
          </a:p>
        </p:txBody>
      </p:sp>
      <p:pic>
        <p:nvPicPr>
          <p:cNvPr id="5" name="圖片 4"/>
          <p:cNvPicPr>
            <a:picLocks noChangeAspect="1"/>
          </p:cNvPicPr>
          <p:nvPr/>
        </p:nvPicPr>
        <p:blipFill>
          <a:blip r:embed="rId2"/>
          <a:stretch>
            <a:fillRect/>
          </a:stretch>
        </p:blipFill>
        <p:spPr>
          <a:xfrm>
            <a:off x="467544" y="446137"/>
            <a:ext cx="8101604" cy="6256684"/>
          </a:xfrm>
          <a:prstGeom prst="rect">
            <a:avLst/>
          </a:prstGeom>
        </p:spPr>
      </p:pic>
    </p:spTree>
    <p:extLst>
      <p:ext uri="{BB962C8B-B14F-4D97-AF65-F5344CB8AC3E}">
        <p14:creationId xmlns:p14="http://schemas.microsoft.com/office/powerpoint/2010/main" val="28681752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1043608" y="4221088"/>
            <a:ext cx="6264696" cy="2558134"/>
          </a:xfrm>
          <a:prstGeom prst="rect">
            <a:avLst/>
          </a:prstGeom>
        </p:spPr>
      </p:pic>
      <p:sp>
        <p:nvSpPr>
          <p:cNvPr id="2" name="標題 1"/>
          <p:cNvSpPr>
            <a:spLocks noGrp="1"/>
          </p:cNvSpPr>
          <p:nvPr>
            <p:ph type="title"/>
          </p:nvPr>
        </p:nvSpPr>
        <p:spPr/>
        <p:txBody>
          <a:bodyPr/>
          <a:lstStyle/>
          <a:p>
            <a:r>
              <a:rPr lang="en-US" altLang="zh-TW" dirty="0" smtClean="0"/>
              <a:t>TSCH Schedule</a:t>
            </a:r>
            <a:endParaRPr lang="zh-TW" altLang="en-US" dirty="0"/>
          </a:p>
        </p:txBody>
      </p:sp>
      <p:sp>
        <p:nvSpPr>
          <p:cNvPr id="3" name="內容版面配置區 2"/>
          <p:cNvSpPr>
            <a:spLocks noGrp="1"/>
          </p:cNvSpPr>
          <p:nvPr>
            <p:ph idx="1"/>
          </p:nvPr>
        </p:nvSpPr>
        <p:spPr>
          <a:xfrm>
            <a:off x="323528" y="1628801"/>
            <a:ext cx="8723312" cy="4608512"/>
          </a:xfrm>
        </p:spPr>
        <p:txBody>
          <a:bodyPr>
            <a:normAutofit/>
          </a:bodyPr>
          <a:lstStyle/>
          <a:p>
            <a:r>
              <a:rPr lang="en-US" altLang="zh-TW" sz="2400" dirty="0"/>
              <a:t>Each </a:t>
            </a:r>
            <a:r>
              <a:rPr lang="en-US" altLang="zh-TW" sz="2400" dirty="0" smtClean="0"/>
              <a:t>node follows </a:t>
            </a:r>
            <a:r>
              <a:rPr lang="en-US" altLang="zh-TW" sz="2400" dirty="0"/>
              <a:t>a communication schedule </a:t>
            </a:r>
          </a:p>
          <a:p>
            <a:r>
              <a:rPr lang="en-US" altLang="zh-TW" sz="2400" dirty="0" smtClean="0"/>
              <a:t>A </a:t>
            </a:r>
            <a:r>
              <a:rPr lang="en-US" altLang="zh-TW" sz="2400" dirty="0"/>
              <a:t>schedule is a matrix of cells, each of them indexed by a </a:t>
            </a:r>
            <a:r>
              <a:rPr lang="en-US" altLang="zh-TW" sz="2400" dirty="0" err="1"/>
              <a:t>slotOffset</a:t>
            </a:r>
            <a:r>
              <a:rPr lang="en-US" altLang="zh-TW" sz="2400" dirty="0"/>
              <a:t> </a:t>
            </a:r>
            <a:r>
              <a:rPr lang="en-US" altLang="zh-TW" sz="2400" dirty="0" smtClean="0"/>
              <a:t>and </a:t>
            </a:r>
            <a:r>
              <a:rPr lang="en-US" altLang="zh-TW" sz="2400" dirty="0"/>
              <a:t>a </a:t>
            </a:r>
            <a:r>
              <a:rPr lang="en-US" altLang="zh-TW" sz="2400" dirty="0" err="1"/>
              <a:t>channelOffset</a:t>
            </a:r>
            <a:r>
              <a:rPr lang="en-US" altLang="zh-TW" sz="2400" dirty="0"/>
              <a:t> </a:t>
            </a:r>
          </a:p>
          <a:p>
            <a:r>
              <a:rPr lang="en-US" altLang="zh-TW" sz="2400" dirty="0" smtClean="0"/>
              <a:t>Each </a:t>
            </a:r>
            <a:r>
              <a:rPr lang="en-US" altLang="zh-TW" sz="2400" dirty="0"/>
              <a:t>cell can be assigned to a pair of </a:t>
            </a:r>
            <a:r>
              <a:rPr lang="en-US" altLang="zh-TW" sz="2400" dirty="0" smtClean="0"/>
              <a:t>nodes</a:t>
            </a:r>
            <a:r>
              <a:rPr lang="en-US" altLang="zh-TW" sz="2400" dirty="0"/>
              <a:t>, in a given direction </a:t>
            </a:r>
          </a:p>
          <a:p>
            <a:r>
              <a:rPr lang="en-US" altLang="zh-TW" sz="2400" dirty="0" smtClean="0"/>
              <a:t>A </a:t>
            </a:r>
            <a:r>
              <a:rPr lang="en-US" altLang="zh-TW" sz="2400" dirty="0"/>
              <a:t>scheduled cell can be used by one and/or multiple couples of </a:t>
            </a:r>
            <a:r>
              <a:rPr lang="en-US" altLang="zh-TW" sz="2400" dirty="0" smtClean="0"/>
              <a:t>devices </a:t>
            </a:r>
            <a:r>
              <a:rPr lang="en-US" altLang="zh-TW" sz="2400" dirty="0"/>
              <a:t>(i.e., dedicated and/or shared) </a:t>
            </a:r>
            <a:endParaRPr lang="zh-TW" altLang="en-US" sz="2400"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114</a:t>
            </a:fld>
            <a:endParaRPr lang="zh-TW" altLang="en-US"/>
          </a:p>
        </p:txBody>
      </p:sp>
    </p:spTree>
    <p:extLst>
      <p:ext uri="{BB962C8B-B14F-4D97-AF65-F5344CB8AC3E}">
        <p14:creationId xmlns:p14="http://schemas.microsoft.com/office/powerpoint/2010/main" val="31976382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TSCH Schedule</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altLang="zh-TW" dirty="0"/>
              <a:t> A schedule is built according to the specific requirements of the application </a:t>
            </a:r>
          </a:p>
          <a:p>
            <a:pPr lvl="1"/>
            <a:r>
              <a:rPr lang="en-US" altLang="zh-TW" dirty="0" smtClean="0"/>
              <a:t>Trade-off </a:t>
            </a:r>
            <a:r>
              <a:rPr lang="en-US" altLang="zh-TW" dirty="0"/>
              <a:t>between </a:t>
            </a:r>
            <a:r>
              <a:rPr lang="en-US" altLang="zh-TW" dirty="0" smtClean="0"/>
              <a:t>energy </a:t>
            </a:r>
            <a:r>
              <a:rPr lang="en-US" altLang="zh-TW" dirty="0"/>
              <a:t>consumption, robustness and </a:t>
            </a:r>
            <a:r>
              <a:rPr lang="en-US" altLang="zh-TW" dirty="0" smtClean="0"/>
              <a:t>latency </a:t>
            </a:r>
            <a:endParaRPr lang="en-US" altLang="zh-TW" dirty="0"/>
          </a:p>
          <a:p>
            <a:r>
              <a:rPr lang="en-US" altLang="zh-TW" dirty="0" smtClean="0"/>
              <a:t>Different </a:t>
            </a:r>
            <a:r>
              <a:rPr lang="en-US" altLang="zh-TW" dirty="0"/>
              <a:t>approaches for building a schedule: </a:t>
            </a:r>
          </a:p>
          <a:p>
            <a:pPr lvl="1"/>
            <a:r>
              <a:rPr lang="en-US" altLang="zh-TW" dirty="0" smtClean="0"/>
              <a:t>Centralized </a:t>
            </a:r>
            <a:r>
              <a:rPr lang="en-US" altLang="zh-TW" dirty="0"/>
              <a:t>(e.g., PCE-based) </a:t>
            </a:r>
          </a:p>
          <a:p>
            <a:pPr marL="457200" lvl="1" indent="0">
              <a:buNone/>
            </a:pPr>
            <a:r>
              <a:rPr lang="en-US" altLang="zh-TW" dirty="0"/>
              <a:t>  </a:t>
            </a:r>
            <a:r>
              <a:rPr lang="en-US" altLang="zh-TW" dirty="0" smtClean="0"/>
              <a:t>  - </a:t>
            </a:r>
            <a:r>
              <a:rPr lang="en-US" altLang="zh-TW" dirty="0"/>
              <a:t>PCE responsible for building and maintaining the schedule </a:t>
            </a:r>
          </a:p>
          <a:p>
            <a:pPr marL="457200" lvl="1" indent="0">
              <a:buNone/>
            </a:pPr>
            <a:r>
              <a:rPr lang="en-US" altLang="zh-TW" dirty="0" smtClean="0"/>
              <a:t>    </a:t>
            </a:r>
            <a:r>
              <a:rPr lang="en-US" altLang="zh-TW" dirty="0"/>
              <a:t>- Efficient  for static networks </a:t>
            </a:r>
          </a:p>
          <a:p>
            <a:pPr lvl="1"/>
            <a:r>
              <a:rPr lang="en-US" altLang="zh-TW" dirty="0" smtClean="0"/>
              <a:t>Distributed </a:t>
            </a:r>
            <a:r>
              <a:rPr lang="en-US" altLang="zh-TW" dirty="0"/>
              <a:t>(e.g., MPLS-like) </a:t>
            </a:r>
          </a:p>
          <a:p>
            <a:pPr marL="457200" lvl="1" indent="0">
              <a:buNone/>
            </a:pPr>
            <a:r>
              <a:rPr lang="en-US" altLang="zh-TW" dirty="0"/>
              <a:t> </a:t>
            </a:r>
            <a:r>
              <a:rPr lang="en-US" altLang="zh-TW" dirty="0" smtClean="0"/>
              <a:t>   </a:t>
            </a:r>
            <a:r>
              <a:rPr lang="en-US" altLang="zh-TW" dirty="0"/>
              <a:t>- Nodes decide locally  which cells they will use for </a:t>
            </a:r>
            <a:endParaRPr lang="en-US" altLang="zh-TW" dirty="0" smtClean="0"/>
          </a:p>
          <a:p>
            <a:pPr marL="457200" lvl="1" indent="0">
              <a:buNone/>
            </a:pPr>
            <a:r>
              <a:rPr lang="en-US" altLang="zh-TW" dirty="0"/>
              <a:t> </a:t>
            </a:r>
            <a:r>
              <a:rPr lang="en-US" altLang="zh-TW" dirty="0" smtClean="0"/>
              <a:t>     communicating </a:t>
            </a:r>
            <a:r>
              <a:rPr lang="en-US" altLang="zh-TW" dirty="0"/>
              <a:t>with their neighbors </a:t>
            </a:r>
          </a:p>
          <a:p>
            <a:pPr marL="457200" lvl="1" indent="0">
              <a:buNone/>
            </a:pPr>
            <a:r>
              <a:rPr lang="en-US" altLang="zh-TW" dirty="0" smtClean="0"/>
              <a:t>    </a:t>
            </a:r>
            <a:r>
              <a:rPr lang="en-US" altLang="zh-TW" dirty="0"/>
              <a:t>- Suitable for mobile networks with many gateways </a:t>
            </a:r>
          </a:p>
          <a:p>
            <a:pPr marL="457200" lvl="1" indent="0">
              <a:buNone/>
            </a:pPr>
            <a:r>
              <a:rPr lang="en-US" altLang="zh-TW" dirty="0"/>
              <a:t>    - Scalable with large network size </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115</a:t>
            </a:fld>
            <a:endParaRPr lang="zh-TW" altLang="en-US"/>
          </a:p>
        </p:txBody>
      </p:sp>
      <p:pic>
        <p:nvPicPr>
          <p:cNvPr id="5" name="圖片 4"/>
          <p:cNvPicPr>
            <a:picLocks noChangeAspect="1"/>
          </p:cNvPicPr>
          <p:nvPr/>
        </p:nvPicPr>
        <p:blipFill>
          <a:blip r:embed="rId2"/>
          <a:stretch>
            <a:fillRect/>
          </a:stretch>
        </p:blipFill>
        <p:spPr>
          <a:xfrm>
            <a:off x="971600" y="5888640"/>
            <a:ext cx="7316837" cy="1068752"/>
          </a:xfrm>
          <a:prstGeom prst="rect">
            <a:avLst/>
          </a:prstGeom>
        </p:spPr>
      </p:pic>
    </p:spTree>
    <p:extLst>
      <p:ext uri="{BB962C8B-B14F-4D97-AF65-F5344CB8AC3E}">
        <p14:creationId xmlns:p14="http://schemas.microsoft.com/office/powerpoint/2010/main" val="17296187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TSCH Channel Hopping</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116</a:t>
            </a:fld>
            <a:endParaRPr lang="zh-TW" altLang="en-US"/>
          </a:p>
        </p:txBody>
      </p:sp>
      <p:pic>
        <p:nvPicPr>
          <p:cNvPr id="6" name="圖片 5"/>
          <p:cNvPicPr>
            <a:picLocks noChangeAspect="1"/>
          </p:cNvPicPr>
          <p:nvPr/>
        </p:nvPicPr>
        <p:blipFill>
          <a:blip r:embed="rId2"/>
          <a:stretch>
            <a:fillRect/>
          </a:stretch>
        </p:blipFill>
        <p:spPr>
          <a:xfrm>
            <a:off x="95846" y="27384"/>
            <a:ext cx="8952307" cy="6858000"/>
          </a:xfrm>
          <a:prstGeom prst="rect">
            <a:avLst/>
          </a:prstGeom>
        </p:spPr>
      </p:pic>
      <p:sp>
        <p:nvSpPr>
          <p:cNvPr id="7" name="矩形 6"/>
          <p:cNvSpPr/>
          <p:nvPr/>
        </p:nvSpPr>
        <p:spPr>
          <a:xfrm>
            <a:off x="971600" y="2636912"/>
            <a:ext cx="2250488" cy="369332"/>
          </a:xfrm>
          <a:prstGeom prst="rect">
            <a:avLst/>
          </a:prstGeom>
        </p:spPr>
        <p:txBody>
          <a:bodyPr wrap="none">
            <a:spAutoFit/>
          </a:bodyPr>
          <a:lstStyle/>
          <a:p>
            <a:r>
              <a:rPr lang="zh-TW" altLang="en-US" dirty="0"/>
              <a:t>Absolute Slot Number</a:t>
            </a:r>
          </a:p>
        </p:txBody>
      </p:sp>
    </p:spTree>
    <p:extLst>
      <p:ext uri="{BB962C8B-B14F-4D97-AF65-F5344CB8AC3E}">
        <p14:creationId xmlns:p14="http://schemas.microsoft.com/office/powerpoint/2010/main" val="39138512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117</a:t>
            </a:fld>
            <a:endParaRPr lang="zh-TW" altLang="en-US"/>
          </a:p>
        </p:txBody>
      </p:sp>
      <p:pic>
        <p:nvPicPr>
          <p:cNvPr id="5" name="圖片 4"/>
          <p:cNvPicPr>
            <a:picLocks noChangeAspect="1"/>
          </p:cNvPicPr>
          <p:nvPr/>
        </p:nvPicPr>
        <p:blipFill>
          <a:blip r:embed="rId2"/>
          <a:stretch>
            <a:fillRect/>
          </a:stretch>
        </p:blipFill>
        <p:spPr>
          <a:xfrm>
            <a:off x="0" y="328297"/>
            <a:ext cx="9144000" cy="6201406"/>
          </a:xfrm>
          <a:prstGeom prst="rect">
            <a:avLst/>
          </a:prstGeom>
        </p:spPr>
      </p:pic>
    </p:spTree>
    <p:extLst>
      <p:ext uri="{BB962C8B-B14F-4D97-AF65-F5344CB8AC3E}">
        <p14:creationId xmlns:p14="http://schemas.microsoft.com/office/powerpoint/2010/main" val="17272193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IPv6 over TSCH</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118</a:t>
            </a:fld>
            <a:endParaRPr lang="zh-TW" altLang="en-US"/>
          </a:p>
        </p:txBody>
      </p:sp>
      <p:pic>
        <p:nvPicPr>
          <p:cNvPr id="5" name="圖片 4"/>
          <p:cNvPicPr>
            <a:picLocks noChangeAspect="1"/>
          </p:cNvPicPr>
          <p:nvPr/>
        </p:nvPicPr>
        <p:blipFill>
          <a:blip r:embed="rId2"/>
          <a:stretch>
            <a:fillRect/>
          </a:stretch>
        </p:blipFill>
        <p:spPr>
          <a:xfrm>
            <a:off x="3085" y="1833809"/>
            <a:ext cx="9144000" cy="4501148"/>
          </a:xfrm>
          <a:prstGeom prst="rect">
            <a:avLst/>
          </a:prstGeom>
        </p:spPr>
      </p:pic>
    </p:spTree>
    <p:extLst>
      <p:ext uri="{BB962C8B-B14F-4D97-AF65-F5344CB8AC3E}">
        <p14:creationId xmlns:p14="http://schemas.microsoft.com/office/powerpoint/2010/main" val="5344802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802.15.4 Protocol Stacks</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119</a:t>
            </a:fld>
            <a:endParaRPr lang="zh-TW" altLang="en-US"/>
          </a:p>
        </p:txBody>
      </p:sp>
      <p:pic>
        <p:nvPicPr>
          <p:cNvPr id="5" name="圖片 4"/>
          <p:cNvPicPr>
            <a:picLocks noChangeAspect="1"/>
          </p:cNvPicPr>
          <p:nvPr/>
        </p:nvPicPr>
        <p:blipFill>
          <a:blip r:embed="rId2"/>
          <a:stretch>
            <a:fillRect/>
          </a:stretch>
        </p:blipFill>
        <p:spPr>
          <a:xfrm>
            <a:off x="0" y="1848399"/>
            <a:ext cx="9144000" cy="4460921"/>
          </a:xfrm>
          <a:prstGeom prst="rect">
            <a:avLst/>
          </a:prstGeom>
        </p:spPr>
      </p:pic>
    </p:spTree>
    <p:extLst>
      <p:ext uri="{BB962C8B-B14F-4D97-AF65-F5344CB8AC3E}">
        <p14:creationId xmlns:p14="http://schemas.microsoft.com/office/powerpoint/2010/main" val="24581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01" y="474507"/>
            <a:ext cx="8229600" cy="936104"/>
          </a:xfrm>
        </p:spPr>
        <p:txBody>
          <a:bodyPr>
            <a:normAutofit fontScale="90000"/>
          </a:bodyPr>
          <a:lstStyle/>
          <a:p>
            <a:r>
              <a:rPr lang="en-US" altLang="zh-TW" dirty="0" smtClean="0">
                <a:solidFill>
                  <a:schemeClr val="tx1"/>
                </a:solidFill>
              </a:rPr>
              <a:t>Category of Sensor Platforms</a:t>
            </a:r>
            <a:endParaRPr lang="zh-TW" altLang="en-US" dirty="0">
              <a:solidFill>
                <a:schemeClr val="tx1"/>
              </a:solidFill>
            </a:endParaRPr>
          </a:p>
        </p:txBody>
      </p:sp>
      <p:pic>
        <p:nvPicPr>
          <p:cNvPr id="5" name="Picture 2" descr="Evaluation kit JN516X-EK001 "/>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41959" y="3427735"/>
            <a:ext cx="3352800" cy="29672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99950" y="6101910"/>
            <a:ext cx="1952779" cy="369332"/>
          </a:xfrm>
          <a:prstGeom prst="rect">
            <a:avLst/>
          </a:prstGeom>
          <a:noFill/>
        </p:spPr>
        <p:txBody>
          <a:bodyPr wrap="none" rtlCol="0">
            <a:spAutoFit/>
          </a:bodyPr>
          <a:lstStyle/>
          <a:p>
            <a:r>
              <a:rPr lang="en-US" altLang="zh-TW" dirty="0" smtClean="0"/>
              <a:t>NXP JN516x-EK001</a:t>
            </a:r>
            <a:endParaRPr lang="zh-TW" altLang="en-US" dirty="0"/>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65283" y="1390274"/>
            <a:ext cx="2590799" cy="1831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arduino.cc/en/uploads/ArduinoCertified/IntelGalileo_fabD_Front.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68144" y="3667707"/>
            <a:ext cx="3110437" cy="23419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68173" y="3194608"/>
            <a:ext cx="1436675" cy="369332"/>
          </a:xfrm>
          <a:prstGeom prst="rect">
            <a:avLst/>
          </a:prstGeom>
          <a:noFill/>
        </p:spPr>
        <p:txBody>
          <a:bodyPr wrap="none" rtlCol="0">
            <a:spAutoFit/>
          </a:bodyPr>
          <a:lstStyle/>
          <a:p>
            <a:r>
              <a:rPr lang="en-US" altLang="zh-TW" dirty="0" smtClean="0"/>
              <a:t>Arduino UNO</a:t>
            </a:r>
            <a:endParaRPr lang="zh-TW" altLang="en-US" dirty="0"/>
          </a:p>
        </p:txBody>
      </p:sp>
      <p:sp>
        <p:nvSpPr>
          <p:cNvPr id="10" name="TextBox 9"/>
          <p:cNvSpPr txBox="1"/>
          <p:nvPr/>
        </p:nvSpPr>
        <p:spPr>
          <a:xfrm>
            <a:off x="6705600" y="6097169"/>
            <a:ext cx="1310167" cy="369332"/>
          </a:xfrm>
          <a:prstGeom prst="rect">
            <a:avLst/>
          </a:prstGeom>
          <a:noFill/>
        </p:spPr>
        <p:txBody>
          <a:bodyPr wrap="none" rtlCol="0">
            <a:spAutoFit/>
          </a:bodyPr>
          <a:lstStyle/>
          <a:p>
            <a:r>
              <a:rPr lang="en-US" altLang="zh-TW" dirty="0" smtClean="0"/>
              <a:t>Intel Galileo</a:t>
            </a:r>
            <a:endParaRPr lang="zh-TW" altLang="en-US" dirty="0"/>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036" y="1269466"/>
            <a:ext cx="2857500" cy="2143125"/>
          </a:xfrm>
          <a:prstGeom prst="rect">
            <a:avLst/>
          </a:prstGeom>
        </p:spPr>
      </p:pic>
      <p:sp>
        <p:nvSpPr>
          <p:cNvPr id="12" name="TextBox 11"/>
          <p:cNvSpPr txBox="1"/>
          <p:nvPr/>
        </p:nvSpPr>
        <p:spPr>
          <a:xfrm>
            <a:off x="3811666" y="3240282"/>
            <a:ext cx="1359218" cy="369332"/>
          </a:xfrm>
          <a:prstGeom prst="rect">
            <a:avLst/>
          </a:prstGeom>
          <a:noFill/>
        </p:spPr>
        <p:txBody>
          <a:bodyPr wrap="none" rtlCol="0">
            <a:spAutoFit/>
          </a:bodyPr>
          <a:lstStyle/>
          <a:p>
            <a:r>
              <a:rPr lang="en-US" altLang="zh-TW" dirty="0" smtClean="0"/>
              <a:t>Raspberry Pi</a:t>
            </a:r>
            <a:endParaRPr lang="zh-TW" altLang="en-US" dirty="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12</a:t>
            </a:fld>
            <a:endParaRPr lang="zh-TW" altLang="en-US"/>
          </a:p>
        </p:txBody>
      </p:sp>
      <p:pic>
        <p:nvPicPr>
          <p:cNvPr id="1026" name="Picture 2" descr="Image result for Intel IoT boa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171" y="4578825"/>
            <a:ext cx="1883264" cy="105198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1045185" y="5630805"/>
            <a:ext cx="1274708" cy="369332"/>
          </a:xfrm>
          <a:prstGeom prst="rect">
            <a:avLst/>
          </a:prstGeom>
          <a:noFill/>
        </p:spPr>
        <p:txBody>
          <a:bodyPr wrap="none" rtlCol="0">
            <a:spAutoFit/>
          </a:bodyPr>
          <a:lstStyle/>
          <a:p>
            <a:r>
              <a:rPr lang="en-US" altLang="zh-TW" dirty="0" smtClean="0"/>
              <a:t>Intel Edison</a:t>
            </a:r>
            <a:endParaRPr lang="zh-TW" altLang="en-US" dirty="0"/>
          </a:p>
        </p:txBody>
      </p:sp>
      <p:sp>
        <p:nvSpPr>
          <p:cNvPr id="13" name="文字方塊 12"/>
          <p:cNvSpPr txBox="1"/>
          <p:nvPr/>
        </p:nvSpPr>
        <p:spPr>
          <a:xfrm>
            <a:off x="606541" y="3265014"/>
            <a:ext cx="1633973" cy="369332"/>
          </a:xfrm>
          <a:prstGeom prst="rect">
            <a:avLst/>
          </a:prstGeom>
          <a:noFill/>
        </p:spPr>
        <p:txBody>
          <a:bodyPr wrap="none" rtlCol="0">
            <a:spAutoFit/>
          </a:bodyPr>
          <a:lstStyle/>
          <a:p>
            <a:r>
              <a:rPr lang="en-US" altLang="zh-TW" dirty="0" err="1" smtClean="0"/>
              <a:t>Mediatek</a:t>
            </a:r>
            <a:r>
              <a:rPr lang="en-US" altLang="zh-TW" dirty="0" smtClean="0"/>
              <a:t> </a:t>
            </a:r>
            <a:r>
              <a:rPr lang="en-US" altLang="zh-TW" dirty="0" err="1" smtClean="0"/>
              <a:t>Linkit</a:t>
            </a:r>
            <a:endParaRPr lang="zh-TW" altLang="en-US" dirty="0"/>
          </a:p>
        </p:txBody>
      </p:sp>
      <p:pic>
        <p:nvPicPr>
          <p:cNvPr id="1028" name="Picture 4" descr="Image result for Mediatek linki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7" y="1662334"/>
            <a:ext cx="27241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740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802.15.4g</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Wireless Neighborhood Area Network (WNAN)</a:t>
            </a:r>
          </a:p>
          <a:p>
            <a:r>
              <a:rPr lang="en-US" altLang="zh-TW" dirty="0"/>
              <a:t> IPv6 based Wireless Smart Utility Network (Wi-SUN) based on IEEE </a:t>
            </a:r>
            <a:r>
              <a:rPr lang="en-US" altLang="zh-TW" dirty="0" smtClean="0"/>
              <a:t>802.15.4g</a:t>
            </a:r>
          </a:p>
          <a:p>
            <a:pPr lvl="1"/>
            <a:r>
              <a:rPr lang="en-US" altLang="zh-TW" dirty="0"/>
              <a:t> IEEE 802.15.4g, also known as the Smart Utility Networks (SUN), was approved by IEEE in </a:t>
            </a:r>
            <a:r>
              <a:rPr lang="en-US" altLang="zh-TW" dirty="0" smtClean="0"/>
              <a:t>March</a:t>
            </a:r>
            <a:r>
              <a:rPr lang="en-US" altLang="zh-TW" dirty="0"/>
              <a:t>, 2012 </a:t>
            </a:r>
            <a:endParaRPr lang="en-US" altLang="zh-TW" dirty="0" smtClean="0"/>
          </a:p>
          <a:p>
            <a:r>
              <a:rPr lang="en-US" altLang="zh-TW" dirty="0"/>
              <a:t>Initially Japan focused, now expanding globally (US, South East Asia, India, Europe) </a:t>
            </a:r>
            <a:endParaRPr lang="en-US" altLang="zh-TW" dirty="0" smtClean="0"/>
          </a:p>
          <a:p>
            <a:r>
              <a:rPr lang="en-US" altLang="zh-TW" dirty="0"/>
              <a:t>Target smart utility use </a:t>
            </a:r>
            <a:r>
              <a:rPr lang="en-US" altLang="zh-TW" dirty="0" smtClean="0"/>
              <a:t>cases</a:t>
            </a:r>
          </a:p>
          <a:p>
            <a:r>
              <a:rPr lang="en-US" altLang="zh-TW"/>
              <a:t>MAC may be based on or not based on 802.15.4</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120</a:t>
            </a:fld>
            <a:endParaRPr lang="zh-TW" altLang="en-US"/>
          </a:p>
        </p:txBody>
      </p:sp>
    </p:spTree>
    <p:extLst>
      <p:ext uri="{BB962C8B-B14F-4D97-AF65-F5344CB8AC3E}">
        <p14:creationId xmlns:p14="http://schemas.microsoft.com/office/powerpoint/2010/main" val="12563917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802.15.4g</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Frequency:</a:t>
            </a:r>
          </a:p>
          <a:p>
            <a:pPr lvl="1"/>
            <a:r>
              <a:rPr lang="de-DE" altLang="zh-TW" dirty="0"/>
              <a:t> 868 MHz (EU), 915 MHz (USA), 2.4 GHz ISM bands (worldwide)</a:t>
            </a:r>
            <a:endParaRPr lang="en-US" altLang="zh-TW" dirty="0" smtClean="0"/>
          </a:p>
          <a:p>
            <a:r>
              <a:rPr lang="en-US" altLang="zh-TW" dirty="0" smtClean="0"/>
              <a:t>Maximum bandwidth: 200kHz~1.2MHz</a:t>
            </a:r>
          </a:p>
          <a:p>
            <a:r>
              <a:rPr lang="en-US" altLang="zh-TW" dirty="0" smtClean="0"/>
              <a:t>Data rate: 50kbps ~ 1Mbps</a:t>
            </a:r>
          </a:p>
          <a:p>
            <a:r>
              <a:rPr lang="en-US" altLang="zh-TW" dirty="0" smtClean="0"/>
              <a:t>Modulation: FSK, OFDM, OQPSK</a:t>
            </a:r>
          </a:p>
          <a:p>
            <a:r>
              <a:rPr lang="en-US" altLang="zh-TW" dirty="0" smtClean="0"/>
              <a:t>Range: </a:t>
            </a:r>
            <a:r>
              <a:rPr lang="en-US" altLang="zh-TW" dirty="0" smtClean="0">
                <a:solidFill>
                  <a:srgbClr val="FF0000"/>
                </a:solidFill>
              </a:rPr>
              <a:t>100m</a:t>
            </a:r>
          </a:p>
          <a:p>
            <a:r>
              <a:rPr lang="en-US" altLang="zh-TW" dirty="0" smtClean="0"/>
              <a:t>Application: FAN, HAN, </a:t>
            </a:r>
            <a:r>
              <a:rPr lang="en-US" altLang="zh-TW" dirty="0" smtClean="0">
                <a:solidFill>
                  <a:srgbClr val="FF0000"/>
                </a:solidFill>
              </a:rPr>
              <a:t>smart utility networks</a:t>
            </a:r>
            <a:r>
              <a:rPr lang="en-US" altLang="zh-TW" dirty="0" smtClean="0"/>
              <a:t>, smart grid, smart metering</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121</a:t>
            </a:fld>
            <a:endParaRPr lang="zh-TW" altLang="en-US"/>
          </a:p>
        </p:txBody>
      </p:sp>
    </p:spTree>
    <p:extLst>
      <p:ext uri="{BB962C8B-B14F-4D97-AF65-F5344CB8AC3E}">
        <p14:creationId xmlns:p14="http://schemas.microsoft.com/office/powerpoint/2010/main" val="19226949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802.15.4g</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a:t> 3 physical layer (PHY) standards supported:  </a:t>
            </a:r>
            <a:endParaRPr lang="en-US" altLang="zh-TW" dirty="0" smtClean="0"/>
          </a:p>
          <a:p>
            <a:pPr lvl="1"/>
            <a:r>
              <a:rPr lang="en-US" altLang="zh-TW" dirty="0" smtClean="0"/>
              <a:t>MR-FSK</a:t>
            </a:r>
            <a:r>
              <a:rPr lang="en-US" altLang="zh-TW" dirty="0"/>
              <a:t>*: 2FSK and 4FSK modulation used </a:t>
            </a:r>
            <a:endParaRPr lang="en-US" altLang="zh-TW" dirty="0" smtClean="0"/>
          </a:p>
          <a:p>
            <a:pPr lvl="1"/>
            <a:r>
              <a:rPr lang="en-US" altLang="zh-TW" dirty="0" smtClean="0"/>
              <a:t>MR-OFDM</a:t>
            </a:r>
            <a:r>
              <a:rPr lang="en-US" altLang="zh-TW" dirty="0"/>
              <a:t>: 4 options with different FFT size and bandwidths </a:t>
            </a:r>
            <a:endParaRPr lang="en-US" altLang="zh-TW" dirty="0" smtClean="0"/>
          </a:p>
          <a:p>
            <a:pPr lvl="1"/>
            <a:r>
              <a:rPr lang="en-US" altLang="zh-TW" dirty="0" smtClean="0"/>
              <a:t>MR-O-QPSK</a:t>
            </a:r>
            <a:r>
              <a:rPr lang="en-US" altLang="zh-TW" dirty="0"/>
              <a:t>*: DSSS and multiplexed DSSS used  </a:t>
            </a:r>
          </a:p>
          <a:p>
            <a:r>
              <a:rPr lang="en-US" altLang="zh-TW" dirty="0" smtClean="0"/>
              <a:t>Frequency </a:t>
            </a:r>
            <a:r>
              <a:rPr lang="en-US" altLang="zh-TW" dirty="0"/>
              <a:t>bands depend on regulatory requirements, may include </a:t>
            </a:r>
            <a:r>
              <a:rPr lang="en-US" altLang="zh-TW" dirty="0" smtClean="0"/>
              <a:t>bands </a:t>
            </a:r>
            <a:r>
              <a:rPr lang="en-US" altLang="zh-TW" dirty="0"/>
              <a:t>around 169, 450-510, 780, 863-870, 896-960, 1427-1518, </a:t>
            </a:r>
            <a:r>
              <a:rPr lang="en-US" altLang="zh-TW" dirty="0" smtClean="0"/>
              <a:t>and </a:t>
            </a:r>
            <a:r>
              <a:rPr lang="en-US" altLang="zh-TW" dirty="0"/>
              <a:t>2400-2483 MHz  </a:t>
            </a:r>
          </a:p>
          <a:p>
            <a:r>
              <a:rPr lang="en-US" altLang="zh-TW" dirty="0" smtClean="0"/>
              <a:t>Wi-SUN </a:t>
            </a:r>
            <a:r>
              <a:rPr lang="en-US" altLang="zh-TW" dirty="0"/>
              <a:t>Alliance PHY conformance tests and profiles being </a:t>
            </a:r>
            <a:r>
              <a:rPr lang="en-US" altLang="zh-TW" dirty="0" smtClean="0"/>
              <a:t>developed </a:t>
            </a:r>
            <a:r>
              <a:rPr lang="en-US" altLang="zh-TW" dirty="0"/>
              <a:t>for MR-FSK PHY. </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122</a:t>
            </a:fld>
            <a:endParaRPr lang="zh-TW" altLang="en-US"/>
          </a:p>
        </p:txBody>
      </p:sp>
    </p:spTree>
    <p:extLst>
      <p:ext uri="{BB962C8B-B14F-4D97-AF65-F5344CB8AC3E}">
        <p14:creationId xmlns:p14="http://schemas.microsoft.com/office/powerpoint/2010/main" val="146592598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802.15.4g</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123</a:t>
            </a:fld>
            <a:endParaRPr lang="zh-TW" altLang="en-US"/>
          </a:p>
        </p:txBody>
      </p:sp>
      <p:pic>
        <p:nvPicPr>
          <p:cNvPr id="5" name="圖片 4"/>
          <p:cNvPicPr>
            <a:picLocks noChangeAspect="1"/>
          </p:cNvPicPr>
          <p:nvPr/>
        </p:nvPicPr>
        <p:blipFill>
          <a:blip r:embed="rId2"/>
          <a:stretch>
            <a:fillRect/>
          </a:stretch>
        </p:blipFill>
        <p:spPr>
          <a:xfrm>
            <a:off x="492551" y="2060848"/>
            <a:ext cx="8562507" cy="2880320"/>
          </a:xfrm>
          <a:prstGeom prst="rect">
            <a:avLst/>
          </a:prstGeom>
        </p:spPr>
      </p:pic>
    </p:spTree>
    <p:extLst>
      <p:ext uri="{BB962C8B-B14F-4D97-AF65-F5344CB8AC3E}">
        <p14:creationId xmlns:p14="http://schemas.microsoft.com/office/powerpoint/2010/main" val="17538390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Bluetooth Low Energy</a:t>
            </a:r>
            <a:endParaRPr lang="zh-TW" altLang="en-US" dirty="0"/>
          </a:p>
        </p:txBody>
      </p:sp>
      <p:sp>
        <p:nvSpPr>
          <p:cNvPr id="2" name="文字版面配置區 1"/>
          <p:cNvSpPr>
            <a:spLocks noGrp="1"/>
          </p:cNvSpPr>
          <p:nvPr>
            <p:ph type="body" idx="1"/>
          </p:nvPr>
        </p:nvSpPr>
        <p:spPr/>
        <p:txBody>
          <a:bodyPr/>
          <a:lstStyle/>
          <a:p>
            <a:endParaRPr lang="zh-TW" altLang="en-US" dirty="0"/>
          </a:p>
        </p:txBody>
      </p:sp>
      <p:pic>
        <p:nvPicPr>
          <p:cNvPr id="4" name="圖片 3"/>
          <p:cNvPicPr>
            <a:picLocks noChangeAspect="1"/>
          </p:cNvPicPr>
          <p:nvPr/>
        </p:nvPicPr>
        <p:blipFill>
          <a:blip r:embed="rId3"/>
          <a:stretch>
            <a:fillRect/>
          </a:stretch>
        </p:blipFill>
        <p:spPr>
          <a:xfrm>
            <a:off x="5364088" y="5229200"/>
            <a:ext cx="2196444" cy="864096"/>
          </a:xfrm>
          <a:prstGeom prst="rect">
            <a:avLst/>
          </a:prstGeom>
        </p:spPr>
      </p:pic>
    </p:spTree>
    <p:extLst>
      <p:ext uri="{BB962C8B-B14F-4D97-AF65-F5344CB8AC3E}">
        <p14:creationId xmlns:p14="http://schemas.microsoft.com/office/powerpoint/2010/main" val="61452731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Bluetooth Low Energy (BLE)</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altLang="zh-TW" sz="2800" dirty="0"/>
              <a:t>Bluetooth is a wireless technology standard for building personal area networks (PANs).</a:t>
            </a:r>
            <a:endParaRPr lang="en-US" altLang="zh-TW" sz="2800" dirty="0" smtClean="0"/>
          </a:p>
          <a:p>
            <a:r>
              <a:rPr lang="en-US" altLang="zh-TW" sz="2800" dirty="0" smtClean="0"/>
              <a:t>It is based on short-wavelength </a:t>
            </a:r>
            <a:r>
              <a:rPr lang="en-US" altLang="zh-TW" sz="2800" dirty="0"/>
              <a:t>UHF radio waves in the ISM band from 2.4 to 2.485 </a:t>
            </a:r>
            <a:r>
              <a:rPr lang="en-US" altLang="zh-TW" sz="2800" dirty="0" smtClean="0"/>
              <a:t>GHz for </a:t>
            </a:r>
            <a:r>
              <a:rPr lang="en-US" altLang="zh-TW" sz="2800" dirty="0"/>
              <a:t>fixed and mobile </a:t>
            </a:r>
            <a:r>
              <a:rPr lang="en-US" altLang="zh-TW" sz="2800" dirty="0" smtClean="0"/>
              <a:t>devices. </a:t>
            </a:r>
          </a:p>
          <a:p>
            <a:r>
              <a:rPr lang="en-US" altLang="zh-TW" sz="2800" dirty="0" smtClean="0"/>
              <a:t>Invented </a:t>
            </a:r>
            <a:r>
              <a:rPr lang="en-US" altLang="zh-TW" sz="2800" dirty="0"/>
              <a:t>by telecom vendor Ericsson in 1994</a:t>
            </a:r>
            <a:r>
              <a:rPr lang="en-US" altLang="zh-TW" sz="2800" dirty="0" smtClean="0"/>
              <a:t>, </a:t>
            </a:r>
            <a:r>
              <a:rPr lang="en-US" altLang="zh-TW" sz="2800" dirty="0"/>
              <a:t>it was originally conceived as a wireless alternative to RS-232 data cables. </a:t>
            </a:r>
            <a:endParaRPr lang="en-US" altLang="zh-TW" sz="2800" dirty="0" smtClean="0"/>
          </a:p>
          <a:p>
            <a:r>
              <a:rPr lang="en-US" altLang="zh-TW" sz="2800" dirty="0" smtClean="0"/>
              <a:t>Bluetooth </a:t>
            </a:r>
            <a:r>
              <a:rPr lang="en-US" altLang="zh-TW" sz="2800" dirty="0"/>
              <a:t>Low Energy (</a:t>
            </a:r>
            <a:r>
              <a:rPr lang="en-US" altLang="zh-TW" sz="2800" dirty="0" smtClean="0"/>
              <a:t>BLE) is </a:t>
            </a:r>
            <a:r>
              <a:rPr lang="en-US" altLang="zh-TW" sz="2800" dirty="0"/>
              <a:t>a </a:t>
            </a:r>
            <a:r>
              <a:rPr lang="en-US" altLang="zh-TW" sz="2800" dirty="0" smtClean="0"/>
              <a:t>light-weight subset </a:t>
            </a:r>
            <a:r>
              <a:rPr lang="en-US" altLang="zh-TW" sz="2800" dirty="0"/>
              <a:t>of classic Bluetooth and was introduced as part of the Bluetooth 4.0 core specification</a:t>
            </a:r>
            <a:r>
              <a:rPr lang="en-US" altLang="zh-TW" sz="2800" dirty="0" smtClean="0"/>
              <a:t>.</a:t>
            </a:r>
          </a:p>
          <a:p>
            <a:r>
              <a:rPr lang="en-US" altLang="zh-TW" sz="2800" dirty="0"/>
              <a:t>While there is some overlap with classic Bluetooth, </a:t>
            </a:r>
            <a:r>
              <a:rPr lang="en-US" altLang="zh-TW" sz="2800" dirty="0">
                <a:solidFill>
                  <a:srgbClr val="FF0000"/>
                </a:solidFill>
              </a:rPr>
              <a:t>BLE actually has a completely </a:t>
            </a:r>
            <a:r>
              <a:rPr lang="en-US" altLang="zh-TW" sz="2800" dirty="0" smtClean="0">
                <a:solidFill>
                  <a:srgbClr val="FF0000"/>
                </a:solidFill>
              </a:rPr>
              <a:t>different lineage</a:t>
            </a:r>
            <a:r>
              <a:rPr lang="en-US" altLang="zh-TW" sz="2800" dirty="0" smtClean="0"/>
              <a:t> </a:t>
            </a:r>
            <a:r>
              <a:rPr lang="en-US" altLang="zh-TW" sz="2800" dirty="0"/>
              <a:t>and was started by Nokia as an in-house project called '</a:t>
            </a:r>
            <a:r>
              <a:rPr lang="en-US" altLang="zh-TW" sz="2800" dirty="0" err="1"/>
              <a:t>Wibree</a:t>
            </a:r>
            <a:r>
              <a:rPr lang="en-US" altLang="zh-TW" sz="2800" dirty="0"/>
              <a:t>' before being </a:t>
            </a:r>
            <a:r>
              <a:rPr lang="en-US" altLang="zh-TW" sz="2800" dirty="0" smtClean="0"/>
              <a:t>adopted by </a:t>
            </a:r>
            <a:r>
              <a:rPr lang="en-US" altLang="zh-TW" sz="2800" dirty="0"/>
              <a:t>the Bluetooth SIG.</a:t>
            </a:r>
          </a:p>
          <a:p>
            <a:endParaRPr lang="en-US" altLang="zh-TW" dirty="0"/>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solidFill>
                  <a:prstClr val="black"/>
                </a:solidFill>
              </a:rPr>
              <a:pPr/>
              <a:t>125</a:t>
            </a:fld>
            <a:endParaRPr lang="zh-TW" altLang="en-US">
              <a:solidFill>
                <a:prstClr val="black"/>
              </a:solidFill>
            </a:endParaRPr>
          </a:p>
        </p:txBody>
      </p:sp>
    </p:spTree>
    <p:extLst>
      <p:ext uri="{BB962C8B-B14F-4D97-AF65-F5344CB8AC3E}">
        <p14:creationId xmlns:p14="http://schemas.microsoft.com/office/powerpoint/2010/main" val="184598685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Protocol Stack</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126</a:t>
            </a:fld>
            <a:endParaRPr lang="zh-TW" altLang="en-US"/>
          </a:p>
        </p:txBody>
      </p:sp>
      <p:pic>
        <p:nvPicPr>
          <p:cNvPr id="7170" name="Picture 2" descr="「bluetooth protocol stack gap」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628800"/>
            <a:ext cx="5216906"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452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Generic Access </a:t>
            </a:r>
            <a:r>
              <a:rPr lang="en-US" altLang="zh-TW" dirty="0" smtClean="0"/>
              <a:t>Profile</a:t>
            </a:r>
            <a:r>
              <a:rPr lang="en-US" altLang="zh-TW" dirty="0"/>
              <a:t> </a:t>
            </a:r>
            <a:r>
              <a:rPr lang="en-US" altLang="zh-TW" dirty="0" smtClean="0"/>
              <a:t>(GAP)</a:t>
            </a:r>
            <a:endParaRPr lang="zh-TW" altLang="en-US" dirty="0"/>
          </a:p>
        </p:txBody>
      </p:sp>
      <p:sp>
        <p:nvSpPr>
          <p:cNvPr id="3" name="內容版面配置區 2"/>
          <p:cNvSpPr>
            <a:spLocks noGrp="1"/>
          </p:cNvSpPr>
          <p:nvPr>
            <p:ph idx="1"/>
          </p:nvPr>
        </p:nvSpPr>
        <p:spPr/>
        <p:txBody>
          <a:bodyPr>
            <a:normAutofit fontScale="85000" lnSpcReduction="10000"/>
          </a:bodyPr>
          <a:lstStyle/>
          <a:p>
            <a:r>
              <a:rPr lang="en-US" altLang="zh-TW" dirty="0"/>
              <a:t>GAP </a:t>
            </a:r>
            <a:r>
              <a:rPr lang="en-US" altLang="zh-TW" dirty="0" smtClean="0"/>
              <a:t>governs </a:t>
            </a:r>
            <a:r>
              <a:rPr lang="en-US" altLang="zh-TW" dirty="0"/>
              <a:t>connections </a:t>
            </a:r>
            <a:r>
              <a:rPr lang="en-US" altLang="zh-TW" dirty="0" smtClean="0"/>
              <a:t>and advertising </a:t>
            </a:r>
            <a:r>
              <a:rPr lang="en-US" altLang="zh-TW" dirty="0"/>
              <a:t>in Bluetooth. </a:t>
            </a:r>
            <a:endParaRPr lang="en-US" altLang="zh-TW" dirty="0" smtClean="0"/>
          </a:p>
          <a:p>
            <a:r>
              <a:rPr lang="en-US" altLang="zh-TW" dirty="0" smtClean="0"/>
              <a:t>GAP </a:t>
            </a:r>
            <a:r>
              <a:rPr lang="en-US" altLang="zh-TW" dirty="0"/>
              <a:t>defines various roles for devices, but the two key concepts to keep in mind are </a:t>
            </a:r>
            <a:r>
              <a:rPr lang="en-US" altLang="zh-TW" dirty="0" smtClean="0">
                <a:solidFill>
                  <a:srgbClr val="FF0000"/>
                </a:solidFill>
              </a:rPr>
              <a:t>Central Devices </a:t>
            </a:r>
            <a:r>
              <a:rPr lang="en-US" altLang="zh-TW" dirty="0"/>
              <a:t>and </a:t>
            </a:r>
            <a:r>
              <a:rPr lang="en-US" altLang="zh-TW" dirty="0">
                <a:solidFill>
                  <a:srgbClr val="FF0000"/>
                </a:solidFill>
              </a:rPr>
              <a:t>Peripheral </a:t>
            </a:r>
            <a:r>
              <a:rPr lang="en-US" altLang="zh-TW" dirty="0" smtClean="0">
                <a:solidFill>
                  <a:srgbClr val="FF0000"/>
                </a:solidFill>
              </a:rPr>
              <a:t>Devices</a:t>
            </a:r>
            <a:r>
              <a:rPr lang="en-US" altLang="zh-TW" dirty="0"/>
              <a:t>.</a:t>
            </a:r>
          </a:p>
          <a:p>
            <a:pPr lvl="1"/>
            <a:r>
              <a:rPr lang="en-US" altLang="zh-TW" dirty="0"/>
              <a:t>Peripheral devices are small, low power, resource </a:t>
            </a:r>
            <a:r>
              <a:rPr lang="en-US" altLang="zh-TW" dirty="0" smtClean="0"/>
              <a:t>constrained </a:t>
            </a:r>
            <a:r>
              <a:rPr lang="en-US" altLang="zh-TW" dirty="0"/>
              <a:t>devices that can </a:t>
            </a:r>
            <a:r>
              <a:rPr lang="en-US" altLang="zh-TW" dirty="0" smtClean="0"/>
              <a:t>connect to </a:t>
            </a:r>
            <a:r>
              <a:rPr lang="en-US" altLang="zh-TW" dirty="0"/>
              <a:t>a much more powerful central device. Peripheral devices are things like a heart </a:t>
            </a:r>
            <a:r>
              <a:rPr lang="en-US" altLang="zh-TW" dirty="0" smtClean="0"/>
              <a:t>rate monitor</a:t>
            </a:r>
            <a:r>
              <a:rPr lang="en-US" altLang="zh-TW" dirty="0"/>
              <a:t>, a BLE enabled proximity tag, </a:t>
            </a:r>
            <a:r>
              <a:rPr lang="en-US" altLang="zh-TW" dirty="0" smtClean="0"/>
              <a:t>etc.</a:t>
            </a:r>
          </a:p>
          <a:p>
            <a:pPr lvl="1"/>
            <a:r>
              <a:rPr lang="en-US" altLang="zh-TW" dirty="0" smtClean="0"/>
              <a:t>Central </a:t>
            </a:r>
            <a:r>
              <a:rPr lang="en-US" altLang="zh-TW" dirty="0"/>
              <a:t>devices are usually the mobile phone or tablet that you connect to with far </a:t>
            </a:r>
            <a:r>
              <a:rPr lang="en-US" altLang="zh-TW" dirty="0" smtClean="0"/>
              <a:t>more processing </a:t>
            </a:r>
            <a:r>
              <a:rPr lang="en-US" altLang="zh-TW" dirty="0"/>
              <a:t>power and memory.</a:t>
            </a:r>
          </a:p>
          <a:p>
            <a:endParaRPr lang="en-US" altLang="zh-TW" dirty="0"/>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solidFill>
                  <a:prstClr val="black"/>
                </a:solidFill>
              </a:rPr>
              <a:pPr/>
              <a:t>127</a:t>
            </a:fld>
            <a:endParaRPr lang="zh-TW" altLang="en-US">
              <a:solidFill>
                <a:prstClr val="black"/>
              </a:solidFill>
            </a:endParaRPr>
          </a:p>
        </p:txBody>
      </p:sp>
    </p:spTree>
    <p:extLst>
      <p:ext uri="{BB962C8B-B14F-4D97-AF65-F5344CB8AC3E}">
        <p14:creationId xmlns:p14="http://schemas.microsoft.com/office/powerpoint/2010/main" val="373165220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Advertising and Scan Response Data</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Two ways </a:t>
            </a:r>
            <a:r>
              <a:rPr lang="en-US" altLang="zh-TW" dirty="0"/>
              <a:t>to send advertising out with GAP. Both payloads are identical and can contain up to 31 bytes of </a:t>
            </a:r>
            <a:r>
              <a:rPr lang="en-US" altLang="zh-TW" dirty="0" smtClean="0"/>
              <a:t>data.</a:t>
            </a:r>
          </a:p>
          <a:p>
            <a:r>
              <a:rPr lang="en-US" altLang="zh-TW" dirty="0" smtClean="0"/>
              <a:t>The </a:t>
            </a:r>
            <a:r>
              <a:rPr lang="en-US" altLang="zh-TW" dirty="0"/>
              <a:t>Advertising Data </a:t>
            </a:r>
            <a:r>
              <a:rPr lang="en-US" altLang="zh-TW" dirty="0" smtClean="0"/>
              <a:t>payload (mandatory): that is </a:t>
            </a:r>
            <a:r>
              <a:rPr lang="en-US" altLang="zh-TW" dirty="0" smtClean="0">
                <a:solidFill>
                  <a:srgbClr val="FF0000"/>
                </a:solidFill>
              </a:rPr>
              <a:t>constantly </a:t>
            </a:r>
            <a:r>
              <a:rPr lang="en-US" altLang="zh-TW" dirty="0">
                <a:solidFill>
                  <a:srgbClr val="FF0000"/>
                </a:solidFill>
              </a:rPr>
              <a:t>transmitted </a:t>
            </a:r>
            <a:r>
              <a:rPr lang="en-US" altLang="zh-TW" dirty="0"/>
              <a:t>out </a:t>
            </a:r>
            <a:r>
              <a:rPr lang="en-US" altLang="zh-TW" dirty="0">
                <a:solidFill>
                  <a:srgbClr val="FF0000"/>
                </a:solidFill>
              </a:rPr>
              <a:t>from</a:t>
            </a:r>
            <a:r>
              <a:rPr lang="en-US" altLang="zh-TW" dirty="0"/>
              <a:t> </a:t>
            </a:r>
            <a:r>
              <a:rPr lang="en-US" altLang="zh-TW" dirty="0" smtClean="0"/>
              <a:t>the </a:t>
            </a:r>
            <a:r>
              <a:rPr lang="en-US" altLang="zh-TW" dirty="0" smtClean="0">
                <a:solidFill>
                  <a:srgbClr val="FF0000"/>
                </a:solidFill>
              </a:rPr>
              <a:t>device</a:t>
            </a:r>
            <a:r>
              <a:rPr lang="en-US" altLang="zh-TW" dirty="0" smtClean="0"/>
              <a:t> </a:t>
            </a:r>
            <a:r>
              <a:rPr lang="en-US" altLang="zh-TW" dirty="0"/>
              <a:t>to let central devices in range know that it exists. </a:t>
            </a:r>
            <a:endParaRPr lang="en-US" altLang="zh-TW" dirty="0" smtClean="0"/>
          </a:p>
          <a:p>
            <a:r>
              <a:rPr lang="en-US" altLang="zh-TW" dirty="0" smtClean="0"/>
              <a:t>The </a:t>
            </a:r>
            <a:r>
              <a:rPr lang="en-US" altLang="zh-TW" dirty="0" smtClean="0">
                <a:solidFill>
                  <a:srgbClr val="FF0000"/>
                </a:solidFill>
              </a:rPr>
              <a:t>Scan</a:t>
            </a:r>
            <a:r>
              <a:rPr lang="en-US" altLang="zh-TW" dirty="0" smtClean="0"/>
              <a:t> Response </a:t>
            </a:r>
            <a:r>
              <a:rPr lang="en-US" altLang="zh-TW" dirty="0"/>
              <a:t>payload </a:t>
            </a:r>
            <a:r>
              <a:rPr lang="en-US" altLang="zh-TW" dirty="0" smtClean="0"/>
              <a:t>(optional): that </a:t>
            </a:r>
            <a:r>
              <a:rPr lang="en-US" altLang="zh-TW" dirty="0" smtClean="0">
                <a:solidFill>
                  <a:srgbClr val="FF0000"/>
                </a:solidFill>
              </a:rPr>
              <a:t>central </a:t>
            </a:r>
            <a:r>
              <a:rPr lang="en-US" altLang="zh-TW" dirty="0">
                <a:solidFill>
                  <a:srgbClr val="FF0000"/>
                </a:solidFill>
              </a:rPr>
              <a:t>devices </a:t>
            </a:r>
            <a:r>
              <a:rPr lang="en-US" altLang="zh-TW" dirty="0"/>
              <a:t>can request, and allows </a:t>
            </a:r>
            <a:r>
              <a:rPr lang="en-US" altLang="zh-TW" dirty="0" smtClean="0"/>
              <a:t>more information fit </a:t>
            </a:r>
            <a:r>
              <a:rPr lang="en-US" altLang="zh-TW" dirty="0"/>
              <a:t>in the advertising payload such </a:t>
            </a:r>
            <a:r>
              <a:rPr lang="en-US" altLang="zh-TW" dirty="0" smtClean="0"/>
              <a:t>as </a:t>
            </a:r>
            <a:r>
              <a:rPr lang="en-US" altLang="zh-TW" dirty="0"/>
              <a:t>strings for a device name, etc.</a:t>
            </a:r>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solidFill>
                  <a:prstClr val="black"/>
                </a:solidFill>
              </a:rPr>
              <a:pPr/>
              <a:t>128</a:t>
            </a:fld>
            <a:endParaRPr lang="zh-TW" altLang="en-US">
              <a:solidFill>
                <a:prstClr val="black"/>
              </a:solidFill>
            </a:endParaRPr>
          </a:p>
        </p:txBody>
      </p:sp>
    </p:spTree>
    <p:extLst>
      <p:ext uri="{BB962C8B-B14F-4D97-AF65-F5344CB8AC3E}">
        <p14:creationId xmlns:p14="http://schemas.microsoft.com/office/powerpoint/2010/main" val="412235154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solidFill>
                  <a:srgbClr val="002B4C"/>
                </a:solidFill>
                <a:latin typeface="Calibri"/>
              </a:rPr>
              <a:t>Advertising Process</a:t>
            </a:r>
            <a:endParaRPr lang="zh-TW" altLang="en-US" sz="4800" dirty="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solidFill>
                  <a:prstClr val="black"/>
                </a:solidFill>
              </a:rPr>
              <a:pPr/>
              <a:t>129</a:t>
            </a:fld>
            <a:endParaRPr lang="zh-TW" altLang="en-US">
              <a:solidFill>
                <a:prstClr val="black"/>
              </a:solidFill>
            </a:endParaRPr>
          </a:p>
        </p:txBody>
      </p:sp>
      <p:sp>
        <p:nvSpPr>
          <p:cNvPr id="5" name="文字方塊 4"/>
          <p:cNvSpPr txBox="1"/>
          <p:nvPr/>
        </p:nvSpPr>
        <p:spPr>
          <a:xfrm>
            <a:off x="304709" y="4930889"/>
            <a:ext cx="8898142" cy="1477328"/>
          </a:xfrm>
          <a:prstGeom prst="rect">
            <a:avLst/>
          </a:prstGeom>
          <a:noFill/>
        </p:spPr>
        <p:txBody>
          <a:bodyPr wrap="none" rtlCol="0">
            <a:spAutoFit/>
          </a:bodyPr>
          <a:lstStyle/>
          <a:p>
            <a:r>
              <a:rPr lang="en-US" altLang="zh-TW" dirty="0">
                <a:solidFill>
                  <a:prstClr val="black"/>
                </a:solidFill>
              </a:rPr>
              <a:t>A peripheral will set a specific advertising interval, and every time this interval passes, it will</a:t>
            </a:r>
          </a:p>
          <a:p>
            <a:r>
              <a:rPr lang="en-US" altLang="zh-TW" dirty="0">
                <a:solidFill>
                  <a:prstClr val="black"/>
                </a:solidFill>
              </a:rPr>
              <a:t>retransmit it's main advertising packet. If a listening device is interested in the scan response </a:t>
            </a:r>
            <a:endParaRPr lang="en-US" altLang="zh-TW" dirty="0" smtClean="0">
              <a:solidFill>
                <a:prstClr val="black"/>
              </a:solidFill>
            </a:endParaRPr>
          </a:p>
          <a:p>
            <a:r>
              <a:rPr lang="en-US" altLang="zh-TW" dirty="0" smtClean="0">
                <a:solidFill>
                  <a:prstClr val="black"/>
                </a:solidFill>
              </a:rPr>
              <a:t>payload </a:t>
            </a:r>
            <a:r>
              <a:rPr lang="en-US" altLang="zh-TW" dirty="0">
                <a:solidFill>
                  <a:prstClr val="black"/>
                </a:solidFill>
              </a:rPr>
              <a:t>(and it is available on </a:t>
            </a:r>
            <a:r>
              <a:rPr lang="en-US" altLang="zh-TW" dirty="0" smtClean="0">
                <a:solidFill>
                  <a:prstClr val="black"/>
                </a:solidFill>
              </a:rPr>
              <a:t>the peripheral</a:t>
            </a:r>
            <a:r>
              <a:rPr lang="en-US" altLang="zh-TW" dirty="0">
                <a:solidFill>
                  <a:prstClr val="black"/>
                </a:solidFill>
              </a:rPr>
              <a:t>) it can optionally request the scan response </a:t>
            </a:r>
            <a:endParaRPr lang="en-US" altLang="zh-TW" dirty="0" smtClean="0">
              <a:solidFill>
                <a:prstClr val="black"/>
              </a:solidFill>
            </a:endParaRPr>
          </a:p>
          <a:p>
            <a:r>
              <a:rPr lang="en-US" altLang="zh-TW" dirty="0" smtClean="0">
                <a:solidFill>
                  <a:prstClr val="black"/>
                </a:solidFill>
              </a:rPr>
              <a:t>payload</a:t>
            </a:r>
            <a:r>
              <a:rPr lang="en-US" altLang="zh-TW" dirty="0">
                <a:solidFill>
                  <a:prstClr val="black"/>
                </a:solidFill>
              </a:rPr>
              <a:t>, and the peripheral will </a:t>
            </a:r>
            <a:r>
              <a:rPr lang="en-US" altLang="zh-TW" dirty="0" smtClean="0">
                <a:solidFill>
                  <a:prstClr val="black"/>
                </a:solidFill>
              </a:rPr>
              <a:t>respond with </a:t>
            </a:r>
            <a:r>
              <a:rPr lang="en-US" altLang="zh-TW" dirty="0">
                <a:solidFill>
                  <a:prstClr val="black"/>
                </a:solidFill>
              </a:rPr>
              <a:t>the additional data.</a:t>
            </a:r>
          </a:p>
          <a:p>
            <a:endParaRPr lang="zh-TW" altLang="en-US" dirty="0">
              <a:solidFill>
                <a:prstClr val="black"/>
              </a:solidFill>
            </a:endParaRPr>
          </a:p>
        </p:txBody>
      </p:sp>
      <p:sp>
        <p:nvSpPr>
          <p:cNvPr id="6" name="文字方塊 5"/>
          <p:cNvSpPr txBox="1"/>
          <p:nvPr/>
        </p:nvSpPr>
        <p:spPr>
          <a:xfrm>
            <a:off x="179512" y="6223551"/>
            <a:ext cx="8298105" cy="369332"/>
          </a:xfrm>
          <a:prstGeom prst="rect">
            <a:avLst/>
          </a:prstGeom>
          <a:noFill/>
        </p:spPr>
        <p:txBody>
          <a:bodyPr wrap="none" rtlCol="0">
            <a:spAutoFit/>
          </a:bodyPr>
          <a:lstStyle/>
          <a:p>
            <a:r>
              <a:rPr lang="en-US" altLang="zh-TW" dirty="0"/>
              <a:t>Source: https://learn.adafruit.com/introduction-to-bluetooth-low-energy/introduction</a:t>
            </a:r>
            <a:endParaRPr lang="zh-TW" altLang="en-US" dirty="0"/>
          </a:p>
        </p:txBody>
      </p:sp>
      <p:pic>
        <p:nvPicPr>
          <p:cNvPr id="8194" name="Picture 2" descr="microcontrollers_Advertisin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09" y="2564904"/>
            <a:ext cx="8278764"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688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229600" cy="1143000"/>
          </a:xfrm>
        </p:spPr>
        <p:txBody>
          <a:bodyPr/>
          <a:lstStyle/>
          <a:p>
            <a:r>
              <a:rPr lang="en-US" dirty="0"/>
              <a:t>Catalog of </a:t>
            </a:r>
            <a:r>
              <a:rPr lang="en-US" dirty="0" err="1" smtClean="0"/>
              <a:t>IoT</a:t>
            </a:r>
            <a:r>
              <a:rPr lang="en-US" dirty="0" smtClean="0"/>
              <a:t>/M2M Devices</a:t>
            </a:r>
            <a:endParaRPr lang="en-US" dirty="0"/>
          </a:p>
        </p:txBody>
      </p:sp>
      <p:sp>
        <p:nvSpPr>
          <p:cNvPr id="3" name="Content Placeholder 2"/>
          <p:cNvSpPr>
            <a:spLocks noGrp="1"/>
          </p:cNvSpPr>
          <p:nvPr>
            <p:ph idx="1"/>
          </p:nvPr>
        </p:nvSpPr>
        <p:spPr>
          <a:xfrm>
            <a:off x="533400" y="1184450"/>
            <a:ext cx="8077200" cy="4525963"/>
          </a:xfrm>
        </p:spPr>
        <p:txBody>
          <a:bodyPr>
            <a:normAutofit/>
          </a:bodyPr>
          <a:lstStyle/>
          <a:p>
            <a:r>
              <a:rPr lang="en-US" sz="2400" dirty="0"/>
              <a:t>Type of </a:t>
            </a:r>
            <a:r>
              <a:rPr lang="en-US" sz="2400" dirty="0" err="1" smtClean="0"/>
              <a:t>IoT</a:t>
            </a:r>
            <a:r>
              <a:rPr lang="en-US" sz="2400" dirty="0" smtClean="0"/>
              <a:t>/M2M Devices</a:t>
            </a:r>
            <a:endParaRPr lang="en-US" sz="2400" dirty="0"/>
          </a:p>
          <a:p>
            <a:pPr lvl="1"/>
            <a:r>
              <a:rPr lang="en-US" sz="1800" dirty="0"/>
              <a:t>Smartphone</a:t>
            </a:r>
          </a:p>
          <a:p>
            <a:pPr lvl="1"/>
            <a:r>
              <a:rPr lang="en-US" sz="1800" dirty="0" smtClean="0"/>
              <a:t>IP </a:t>
            </a:r>
            <a:r>
              <a:rPr lang="en-US" sz="1800" dirty="0"/>
              <a:t>camera</a:t>
            </a:r>
          </a:p>
          <a:p>
            <a:pPr lvl="1"/>
            <a:r>
              <a:rPr lang="en-US" sz="1800" dirty="0" smtClean="0"/>
              <a:t>Robot</a:t>
            </a:r>
          </a:p>
          <a:p>
            <a:pPr lvl="1"/>
            <a:r>
              <a:rPr lang="en-US" sz="1800" dirty="0" smtClean="0"/>
              <a:t>Smart Bulb</a:t>
            </a:r>
          </a:p>
          <a:p>
            <a:pPr lvl="1"/>
            <a:r>
              <a:rPr lang="en-US" sz="1800" dirty="0" smtClean="0"/>
              <a:t>E-Lock</a:t>
            </a:r>
          </a:p>
          <a:p>
            <a:pPr lvl="1"/>
            <a:r>
              <a:rPr lang="en-US" sz="1800" dirty="0" smtClean="0"/>
              <a:t>Thermostat</a:t>
            </a:r>
          </a:p>
          <a:p>
            <a:pPr lvl="1"/>
            <a:r>
              <a:rPr lang="en-US" sz="1800" dirty="0" smtClean="0"/>
              <a:t>Smart Watch</a:t>
            </a:r>
          </a:p>
          <a:p>
            <a:pPr lvl="1"/>
            <a:r>
              <a:rPr lang="en-US" sz="1800" dirty="0" smtClean="0"/>
              <a:t>Activity Tracker</a:t>
            </a:r>
          </a:p>
          <a:p>
            <a:pPr lvl="1"/>
            <a:r>
              <a:rPr lang="en-US" sz="1800" dirty="0" smtClean="0"/>
              <a:t>Healthcare</a:t>
            </a:r>
          </a:p>
          <a:p>
            <a:pPr lvl="1"/>
            <a:r>
              <a:rPr lang="en-US" sz="1800" dirty="0" smtClean="0"/>
              <a:t>Etc.</a:t>
            </a:r>
            <a:endParaRPr lang="en-US" sz="1800" dirty="0"/>
          </a:p>
          <a:p>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3206" y="1219200"/>
            <a:ext cx="1430337"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33449" y="5086844"/>
            <a:ext cx="1162050" cy="179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50768" y="3505309"/>
            <a:ext cx="2976563" cy="105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685483" y="4885790"/>
            <a:ext cx="128587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234220" y="5058496"/>
            <a:ext cx="1152976" cy="1132219"/>
          </a:xfrm>
          <a:prstGeom prst="rect">
            <a:avLst/>
          </a:prstGeom>
        </p:spPr>
      </p:pic>
      <p:pic>
        <p:nvPicPr>
          <p:cNvPr id="10" name="Picture 9" descr="ar.drone.jpg"/>
          <p:cNvPicPr>
            <a:picLocks noChangeAspect="1"/>
          </p:cNvPicPr>
          <p:nvPr/>
        </p:nvPicPr>
        <p:blipFill>
          <a:blip r:embed="rId8" cstate="print"/>
          <a:stretch>
            <a:fillRect/>
          </a:stretch>
        </p:blipFill>
        <p:spPr>
          <a:xfrm>
            <a:off x="3385641" y="2291856"/>
            <a:ext cx="1947565" cy="1155576"/>
          </a:xfrm>
          <a:prstGeom prst="rect">
            <a:avLst/>
          </a:prstGeom>
        </p:spPr>
      </p:pic>
      <p:pic>
        <p:nvPicPr>
          <p:cNvPr id="11"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562528" y="3716153"/>
            <a:ext cx="1695343" cy="147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095499" y="4870717"/>
            <a:ext cx="1743075" cy="1743075"/>
          </a:xfrm>
          <a:prstGeom prst="rect">
            <a:avLst/>
          </a:prstGeom>
        </p:spPr>
      </p:pic>
      <p:pic>
        <p:nvPicPr>
          <p:cNvPr id="6" name="Picture 5"/>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898481" y="1828800"/>
            <a:ext cx="1712119" cy="1282437"/>
          </a:xfrm>
          <a:prstGeom prst="rect">
            <a:avLst/>
          </a:prstGeom>
        </p:spPr>
      </p:pic>
      <p:pic>
        <p:nvPicPr>
          <p:cNvPr id="7" name="Picture 6"/>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425296" y="457200"/>
            <a:ext cx="1728229" cy="1150058"/>
          </a:xfrm>
          <a:prstGeom prst="rect">
            <a:avLst/>
          </a:prstGeom>
        </p:spPr>
      </p:pic>
      <p:pic>
        <p:nvPicPr>
          <p:cNvPr id="13" name="Picture 12"/>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3867149" y="5086844"/>
            <a:ext cx="2124075" cy="1517196"/>
          </a:xfrm>
          <a:prstGeom prst="rect">
            <a:avLst/>
          </a:prstGeom>
        </p:spPr>
      </p:pic>
      <p:sp>
        <p:nvSpPr>
          <p:cNvPr id="18" name="TextBox 17"/>
          <p:cNvSpPr txBox="1"/>
          <p:nvPr/>
        </p:nvSpPr>
        <p:spPr>
          <a:xfrm>
            <a:off x="2255880" y="6336793"/>
            <a:ext cx="1422312" cy="276999"/>
          </a:xfrm>
          <a:prstGeom prst="rect">
            <a:avLst/>
          </a:prstGeom>
          <a:noFill/>
        </p:spPr>
        <p:txBody>
          <a:bodyPr wrap="none" rtlCol="0">
            <a:spAutoFit/>
          </a:bodyPr>
          <a:lstStyle/>
          <a:p>
            <a:r>
              <a:rPr lang="en-US" altLang="zh-TW" sz="1200" dirty="0" smtClean="0"/>
              <a:t>iRobot Roomba 830</a:t>
            </a:r>
            <a:endParaRPr lang="zh-TW" altLang="en-US" sz="1200" dirty="0"/>
          </a:p>
        </p:txBody>
      </p:sp>
      <p:sp>
        <p:nvSpPr>
          <p:cNvPr id="19" name="TextBox 18"/>
          <p:cNvSpPr txBox="1"/>
          <p:nvPr/>
        </p:nvSpPr>
        <p:spPr>
          <a:xfrm>
            <a:off x="3678192" y="3432131"/>
            <a:ext cx="1226874" cy="276999"/>
          </a:xfrm>
          <a:prstGeom prst="rect">
            <a:avLst/>
          </a:prstGeom>
          <a:noFill/>
        </p:spPr>
        <p:txBody>
          <a:bodyPr wrap="none" rtlCol="0">
            <a:spAutoFit/>
          </a:bodyPr>
          <a:lstStyle/>
          <a:p>
            <a:r>
              <a:rPr lang="en-US" altLang="zh-TW" sz="1200" dirty="0"/>
              <a:t>Parrot Ar. Drone </a:t>
            </a:r>
            <a:endParaRPr lang="zh-TW" altLang="en-US" sz="1200" dirty="0"/>
          </a:p>
        </p:txBody>
      </p:sp>
      <p:sp>
        <p:nvSpPr>
          <p:cNvPr id="20" name="TextBox 19"/>
          <p:cNvSpPr txBox="1"/>
          <p:nvPr/>
        </p:nvSpPr>
        <p:spPr>
          <a:xfrm>
            <a:off x="3767586" y="6033165"/>
            <a:ext cx="2323200" cy="276999"/>
          </a:xfrm>
          <a:prstGeom prst="rect">
            <a:avLst/>
          </a:prstGeom>
          <a:noFill/>
        </p:spPr>
        <p:txBody>
          <a:bodyPr wrap="none" rtlCol="0">
            <a:spAutoFit/>
          </a:bodyPr>
          <a:lstStyle/>
          <a:p>
            <a:r>
              <a:rPr lang="en-US" altLang="zh-TW" sz="1200" dirty="0" smtClean="0"/>
              <a:t>Bluetooth Blood Pressure Monitor</a:t>
            </a:r>
            <a:endParaRPr lang="zh-TW" altLang="en-US" sz="1200" dirty="0"/>
          </a:p>
        </p:txBody>
      </p:sp>
      <p:sp>
        <p:nvSpPr>
          <p:cNvPr id="21" name="TextBox 20"/>
          <p:cNvSpPr txBox="1"/>
          <p:nvPr/>
        </p:nvSpPr>
        <p:spPr>
          <a:xfrm>
            <a:off x="3313100" y="4732217"/>
            <a:ext cx="1324145" cy="276999"/>
          </a:xfrm>
          <a:prstGeom prst="rect">
            <a:avLst/>
          </a:prstGeom>
          <a:noFill/>
        </p:spPr>
        <p:txBody>
          <a:bodyPr wrap="none" rtlCol="0">
            <a:spAutoFit/>
          </a:bodyPr>
          <a:lstStyle/>
          <a:p>
            <a:r>
              <a:rPr lang="en-US" altLang="zh-TW" sz="1200" dirty="0" smtClean="0"/>
              <a:t>Sony Smart Watch</a:t>
            </a:r>
            <a:endParaRPr lang="zh-TW" altLang="en-US" sz="1200" dirty="0"/>
          </a:p>
        </p:txBody>
      </p:sp>
      <p:sp>
        <p:nvSpPr>
          <p:cNvPr id="22" name="TextBox 21"/>
          <p:cNvSpPr txBox="1"/>
          <p:nvPr/>
        </p:nvSpPr>
        <p:spPr>
          <a:xfrm>
            <a:off x="4835559" y="4948344"/>
            <a:ext cx="1208472" cy="276999"/>
          </a:xfrm>
          <a:prstGeom prst="rect">
            <a:avLst/>
          </a:prstGeom>
          <a:noFill/>
        </p:spPr>
        <p:txBody>
          <a:bodyPr wrap="none" rtlCol="0">
            <a:spAutoFit/>
          </a:bodyPr>
          <a:lstStyle/>
          <a:p>
            <a:r>
              <a:rPr lang="en-US" altLang="zh-TW" sz="1200" dirty="0" err="1"/>
              <a:t>WowWee</a:t>
            </a:r>
            <a:r>
              <a:rPr lang="en-US" altLang="zh-TW" sz="1200" dirty="0"/>
              <a:t> </a:t>
            </a:r>
            <a:r>
              <a:rPr lang="en-US" altLang="zh-TW" sz="1200" dirty="0" err="1"/>
              <a:t>Rovio</a:t>
            </a:r>
            <a:r>
              <a:rPr lang="en-US" altLang="zh-TW" sz="1200" dirty="0"/>
              <a:t> </a:t>
            </a:r>
            <a:endParaRPr lang="zh-TW" altLang="en-US" sz="1200" dirty="0"/>
          </a:p>
        </p:txBody>
      </p:sp>
      <p:sp>
        <p:nvSpPr>
          <p:cNvPr id="23" name="TextBox 22"/>
          <p:cNvSpPr txBox="1"/>
          <p:nvPr/>
        </p:nvSpPr>
        <p:spPr>
          <a:xfrm>
            <a:off x="7043384" y="4562029"/>
            <a:ext cx="1438342" cy="276999"/>
          </a:xfrm>
          <a:prstGeom prst="rect">
            <a:avLst/>
          </a:prstGeom>
          <a:noFill/>
        </p:spPr>
        <p:txBody>
          <a:bodyPr wrap="none" rtlCol="0">
            <a:spAutoFit/>
          </a:bodyPr>
          <a:lstStyle/>
          <a:p>
            <a:r>
              <a:rPr lang="en-US" altLang="zh-TW" sz="1200" dirty="0" err="1"/>
              <a:t>Kwikset</a:t>
            </a:r>
            <a:r>
              <a:rPr lang="en-US" altLang="zh-TW" sz="1200" dirty="0"/>
              <a:t> </a:t>
            </a:r>
            <a:r>
              <a:rPr lang="en-US" altLang="zh-TW" sz="1200" dirty="0" err="1"/>
              <a:t>Kevo</a:t>
            </a:r>
            <a:r>
              <a:rPr lang="en-US" altLang="zh-TW" sz="1200" dirty="0"/>
              <a:t> E-Lock</a:t>
            </a:r>
            <a:endParaRPr lang="zh-TW" altLang="en-US" sz="1200" dirty="0"/>
          </a:p>
        </p:txBody>
      </p:sp>
      <p:sp>
        <p:nvSpPr>
          <p:cNvPr id="24" name="TextBox 23"/>
          <p:cNvSpPr txBox="1"/>
          <p:nvPr/>
        </p:nvSpPr>
        <p:spPr>
          <a:xfrm>
            <a:off x="6559325" y="6212194"/>
            <a:ext cx="502766" cy="276999"/>
          </a:xfrm>
          <a:prstGeom prst="rect">
            <a:avLst/>
          </a:prstGeom>
          <a:noFill/>
        </p:spPr>
        <p:txBody>
          <a:bodyPr wrap="none" rtlCol="0">
            <a:spAutoFit/>
          </a:bodyPr>
          <a:lstStyle/>
          <a:p>
            <a:r>
              <a:rPr lang="en-US" altLang="zh-TW" sz="1200" dirty="0" smtClean="0"/>
              <a:t>NEST</a:t>
            </a:r>
            <a:endParaRPr lang="zh-TW" altLang="en-US" sz="1200" dirty="0"/>
          </a:p>
        </p:txBody>
      </p:sp>
      <p:sp>
        <p:nvSpPr>
          <p:cNvPr id="25" name="TextBox 24"/>
          <p:cNvSpPr txBox="1"/>
          <p:nvPr/>
        </p:nvSpPr>
        <p:spPr>
          <a:xfrm>
            <a:off x="7329788" y="6165939"/>
            <a:ext cx="1919243" cy="276999"/>
          </a:xfrm>
          <a:prstGeom prst="rect">
            <a:avLst/>
          </a:prstGeom>
          <a:noFill/>
        </p:spPr>
        <p:txBody>
          <a:bodyPr wrap="none" rtlCol="0">
            <a:spAutoFit/>
          </a:bodyPr>
          <a:lstStyle/>
          <a:p>
            <a:r>
              <a:rPr lang="en-US" altLang="zh-TW" sz="1200" dirty="0"/>
              <a:t>Honeywell Lyric Thermostat</a:t>
            </a:r>
            <a:endParaRPr lang="zh-TW" altLang="en-US" sz="1200" dirty="0"/>
          </a:p>
        </p:txBody>
      </p:sp>
      <p:sp>
        <p:nvSpPr>
          <p:cNvPr id="26" name="TextBox 25"/>
          <p:cNvSpPr txBox="1"/>
          <p:nvPr/>
        </p:nvSpPr>
        <p:spPr>
          <a:xfrm>
            <a:off x="5671796" y="3080950"/>
            <a:ext cx="753155" cy="276999"/>
          </a:xfrm>
          <a:prstGeom prst="rect">
            <a:avLst/>
          </a:prstGeom>
          <a:noFill/>
        </p:spPr>
        <p:txBody>
          <a:bodyPr wrap="none" rtlCol="0">
            <a:spAutoFit/>
          </a:bodyPr>
          <a:lstStyle/>
          <a:p>
            <a:r>
              <a:rPr lang="en-US" altLang="zh-TW" sz="1200" dirty="0" err="1"/>
              <a:t>Dropcam</a:t>
            </a:r>
            <a:endParaRPr lang="zh-TW" altLang="en-US" sz="1200" dirty="0"/>
          </a:p>
        </p:txBody>
      </p:sp>
      <p:sp>
        <p:nvSpPr>
          <p:cNvPr id="27" name="TextBox 26"/>
          <p:cNvSpPr txBox="1"/>
          <p:nvPr/>
        </p:nvSpPr>
        <p:spPr>
          <a:xfrm>
            <a:off x="7484095" y="3111237"/>
            <a:ext cx="619080" cy="276999"/>
          </a:xfrm>
          <a:prstGeom prst="rect">
            <a:avLst/>
          </a:prstGeom>
          <a:noFill/>
        </p:spPr>
        <p:txBody>
          <a:bodyPr wrap="none" rtlCol="0">
            <a:spAutoFit/>
          </a:bodyPr>
          <a:lstStyle/>
          <a:p>
            <a:r>
              <a:rPr lang="en-US" altLang="zh-TW" sz="1200" dirty="0" smtClean="0"/>
              <a:t>iPhone</a:t>
            </a:r>
            <a:endParaRPr lang="zh-TW" altLang="en-US" sz="1200" dirty="0"/>
          </a:p>
        </p:txBody>
      </p:sp>
      <p:sp>
        <p:nvSpPr>
          <p:cNvPr id="28" name="TextBox 27"/>
          <p:cNvSpPr txBox="1"/>
          <p:nvPr/>
        </p:nvSpPr>
        <p:spPr>
          <a:xfrm>
            <a:off x="7549046" y="1467433"/>
            <a:ext cx="1177502" cy="276999"/>
          </a:xfrm>
          <a:prstGeom prst="rect">
            <a:avLst/>
          </a:prstGeom>
          <a:noFill/>
        </p:spPr>
        <p:txBody>
          <a:bodyPr wrap="none" rtlCol="0">
            <a:spAutoFit/>
          </a:bodyPr>
          <a:lstStyle/>
          <a:p>
            <a:r>
              <a:rPr lang="en-US" altLang="zh-TW" sz="1200" dirty="0" smtClean="0"/>
              <a:t>Jawbone </a:t>
            </a:r>
            <a:r>
              <a:rPr lang="en-US" altLang="zh-TW" sz="1200" dirty="0"/>
              <a:t>UP24 </a:t>
            </a:r>
            <a:endParaRPr lang="zh-TW" altLang="en-US" sz="1200" dirty="0"/>
          </a:p>
        </p:txBody>
      </p:sp>
      <p:sp>
        <p:nvSpPr>
          <p:cNvPr id="29" name="TextBox 28"/>
          <p:cNvSpPr txBox="1"/>
          <p:nvPr/>
        </p:nvSpPr>
        <p:spPr>
          <a:xfrm>
            <a:off x="833568" y="6604040"/>
            <a:ext cx="1600951" cy="276999"/>
          </a:xfrm>
          <a:prstGeom prst="rect">
            <a:avLst/>
          </a:prstGeom>
          <a:noFill/>
        </p:spPr>
        <p:txBody>
          <a:bodyPr wrap="none" rtlCol="0">
            <a:spAutoFit/>
          </a:bodyPr>
          <a:lstStyle/>
          <a:p>
            <a:r>
              <a:rPr lang="en-US" altLang="zh-TW" sz="1200" dirty="0"/>
              <a:t>Philips Hue Smart Bulb</a:t>
            </a:r>
            <a:endParaRPr lang="zh-TW" altLang="en-US" sz="1200" dirty="0"/>
          </a:p>
        </p:txBody>
      </p:sp>
      <p:pic>
        <p:nvPicPr>
          <p:cNvPr id="8" name="Picture 7"/>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3106554" y="3648243"/>
            <a:ext cx="1628857" cy="1155963"/>
          </a:xfrm>
          <a:prstGeom prst="rect">
            <a:avLst/>
          </a:prstGeom>
        </p:spPr>
      </p:pic>
      <p:sp>
        <p:nvSpPr>
          <p:cNvPr id="12" name="投影片編號版面配置區 11"/>
          <p:cNvSpPr>
            <a:spLocks noGrp="1"/>
          </p:cNvSpPr>
          <p:nvPr>
            <p:ph type="sldNum" sz="quarter" idx="4"/>
          </p:nvPr>
        </p:nvSpPr>
        <p:spPr/>
        <p:txBody>
          <a:bodyPr/>
          <a:lstStyle/>
          <a:p>
            <a:fld id="{BC71E80C-9635-473D-9F26-B779060F2DD3}" type="slidenum">
              <a:rPr lang="zh-TW" altLang="en-US" smtClean="0"/>
              <a:t>13</a:t>
            </a:fld>
            <a:endParaRPr lang="zh-TW" altLang="en-US"/>
          </a:p>
        </p:txBody>
      </p:sp>
    </p:spTree>
    <p:extLst>
      <p:ext uri="{BB962C8B-B14F-4D97-AF65-F5344CB8AC3E}">
        <p14:creationId xmlns:p14="http://schemas.microsoft.com/office/powerpoint/2010/main" val="266282118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smtClean="0">
                <a:solidFill>
                  <a:schemeClr val="tx1"/>
                </a:solidFill>
              </a:rPr>
              <a:t>Advertising via Broadcast</a:t>
            </a:r>
            <a:endParaRPr lang="zh-TW" altLang="en-US" sz="3600" dirty="0">
              <a:solidFill>
                <a:schemeClr val="tx1"/>
              </a:solidFill>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solidFill>
                  <a:prstClr val="black"/>
                </a:solidFill>
              </a:rPr>
              <a:pPr/>
              <a:t>130</a:t>
            </a:fld>
            <a:endParaRPr lang="zh-TW" altLang="en-US">
              <a:solidFill>
                <a:prstClr val="black"/>
              </a:solidFill>
            </a:endParaRPr>
          </a:p>
        </p:txBody>
      </p:sp>
      <p:pic>
        <p:nvPicPr>
          <p:cNvPr id="4" name="圖片 3"/>
          <p:cNvPicPr>
            <a:picLocks noChangeAspect="1"/>
          </p:cNvPicPr>
          <p:nvPr/>
        </p:nvPicPr>
        <p:blipFill>
          <a:blip r:embed="rId3"/>
          <a:stretch>
            <a:fillRect/>
          </a:stretch>
        </p:blipFill>
        <p:spPr>
          <a:xfrm>
            <a:off x="962367" y="1515733"/>
            <a:ext cx="7219265" cy="3629144"/>
          </a:xfrm>
          <a:prstGeom prst="rect">
            <a:avLst/>
          </a:prstGeom>
        </p:spPr>
      </p:pic>
      <p:sp>
        <p:nvSpPr>
          <p:cNvPr id="5" name="文字方塊 4"/>
          <p:cNvSpPr txBox="1"/>
          <p:nvPr/>
        </p:nvSpPr>
        <p:spPr>
          <a:xfrm>
            <a:off x="117902" y="5144877"/>
            <a:ext cx="8803388" cy="1200329"/>
          </a:xfrm>
          <a:prstGeom prst="rect">
            <a:avLst/>
          </a:prstGeom>
          <a:noFill/>
        </p:spPr>
        <p:txBody>
          <a:bodyPr wrap="square" rtlCol="0">
            <a:spAutoFit/>
          </a:bodyPr>
          <a:lstStyle/>
          <a:p>
            <a:r>
              <a:rPr lang="en-US" altLang="zh-TW" dirty="0"/>
              <a:t>By including a small amount of custom data in the 31 byte advertising or scan response payloads, you can use a low cost Bluetooth Low Energy peripheral to sent data one-way to any devices in listening range, as shown in the illustration below. This is known as </a:t>
            </a:r>
            <a:r>
              <a:rPr lang="en-US" altLang="zh-TW" b="1" dirty="0"/>
              <a:t>Broadcasting</a:t>
            </a:r>
            <a:r>
              <a:rPr lang="en-US" altLang="zh-TW" dirty="0"/>
              <a:t> in Bluetooth Low Energy.</a:t>
            </a:r>
            <a:endParaRPr lang="zh-TW" altLang="en-US" dirty="0">
              <a:solidFill>
                <a:prstClr val="black"/>
              </a:solidFill>
            </a:endParaRPr>
          </a:p>
        </p:txBody>
      </p:sp>
      <p:sp>
        <p:nvSpPr>
          <p:cNvPr id="6" name="矩形 5"/>
          <p:cNvSpPr/>
          <p:nvPr/>
        </p:nvSpPr>
        <p:spPr>
          <a:xfrm>
            <a:off x="611560" y="6344155"/>
            <a:ext cx="7571184" cy="369332"/>
          </a:xfrm>
          <a:prstGeom prst="rect">
            <a:avLst/>
          </a:prstGeom>
        </p:spPr>
        <p:txBody>
          <a:bodyPr wrap="square">
            <a:spAutoFit/>
          </a:bodyPr>
          <a:lstStyle/>
          <a:p>
            <a:r>
              <a:rPr lang="en-US" altLang="zh-TW" dirty="0"/>
              <a:t>https://learn.adafruit.com/introduction-to-bluetooth-low-energy/introduction</a:t>
            </a:r>
            <a:endParaRPr lang="zh-TW" altLang="en-US" dirty="0"/>
          </a:p>
        </p:txBody>
      </p:sp>
    </p:spTree>
    <p:extLst>
      <p:ext uri="{BB962C8B-B14F-4D97-AF65-F5344CB8AC3E}">
        <p14:creationId xmlns:p14="http://schemas.microsoft.com/office/powerpoint/2010/main" val="358165612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GATT</a:t>
            </a:r>
            <a:endParaRPr lang="zh-TW" altLang="en-US" dirty="0"/>
          </a:p>
        </p:txBody>
      </p:sp>
      <p:sp>
        <p:nvSpPr>
          <p:cNvPr id="5" name="內容版面配置區 4"/>
          <p:cNvSpPr>
            <a:spLocks noGrp="1"/>
          </p:cNvSpPr>
          <p:nvPr>
            <p:ph idx="1"/>
          </p:nvPr>
        </p:nvSpPr>
        <p:spPr/>
        <p:txBody>
          <a:bodyPr/>
          <a:lstStyle/>
          <a:p>
            <a:r>
              <a:rPr lang="en-US" altLang="zh-TW" dirty="0"/>
              <a:t>Once </a:t>
            </a:r>
            <a:r>
              <a:rPr lang="en-US" altLang="zh-TW" dirty="0" smtClean="0"/>
              <a:t>a </a:t>
            </a:r>
            <a:r>
              <a:rPr lang="en-US" altLang="zh-TW" dirty="0"/>
              <a:t>connection between </a:t>
            </a:r>
            <a:r>
              <a:rPr lang="en-US" altLang="zh-TW" dirty="0" smtClean="0"/>
              <a:t>a peripheral </a:t>
            </a:r>
            <a:r>
              <a:rPr lang="en-US" altLang="zh-TW" dirty="0"/>
              <a:t>and a central </a:t>
            </a:r>
            <a:r>
              <a:rPr lang="en-US" altLang="zh-TW" dirty="0"/>
              <a:t>device </a:t>
            </a:r>
            <a:r>
              <a:rPr lang="en-US" altLang="zh-TW" dirty="0" smtClean="0"/>
              <a:t>is established, </a:t>
            </a:r>
            <a:r>
              <a:rPr lang="en-US" altLang="zh-TW" dirty="0"/>
              <a:t>the advertising process will </a:t>
            </a:r>
            <a:r>
              <a:rPr lang="en-US" altLang="zh-TW" dirty="0" smtClean="0"/>
              <a:t>stop </a:t>
            </a:r>
          </a:p>
          <a:p>
            <a:pPr lvl="1"/>
            <a:r>
              <a:rPr lang="en-US" altLang="zh-TW" dirty="0" smtClean="0"/>
              <a:t>No advertising </a:t>
            </a:r>
            <a:r>
              <a:rPr lang="en-US" altLang="zh-TW" dirty="0"/>
              <a:t>packets </a:t>
            </a:r>
            <a:r>
              <a:rPr lang="en-US" altLang="zh-TW" dirty="0" smtClean="0"/>
              <a:t>will be sent out </a:t>
            </a:r>
          </a:p>
          <a:p>
            <a:r>
              <a:rPr lang="en-US" altLang="zh-TW" dirty="0" smtClean="0"/>
              <a:t>Use GATT services and characteristics to communicate in both directions</a:t>
            </a:r>
            <a:endParaRPr lang="zh-TW" altLang="en-US" dirty="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131</a:t>
            </a:fld>
            <a:endParaRPr lang="zh-TW" altLang="en-US"/>
          </a:p>
        </p:txBody>
      </p:sp>
    </p:spTree>
    <p:extLst>
      <p:ext uri="{BB962C8B-B14F-4D97-AF65-F5344CB8AC3E}">
        <p14:creationId xmlns:p14="http://schemas.microsoft.com/office/powerpoint/2010/main" val="24026223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Exclusive Connection of GATT</a:t>
            </a:r>
            <a:endParaRPr lang="zh-TW" altLang="en-US" dirty="0"/>
          </a:p>
        </p:txBody>
      </p:sp>
      <p:sp>
        <p:nvSpPr>
          <p:cNvPr id="3" name="內容版面配置區 2"/>
          <p:cNvSpPr>
            <a:spLocks noGrp="1"/>
          </p:cNvSpPr>
          <p:nvPr>
            <p:ph idx="1"/>
          </p:nvPr>
        </p:nvSpPr>
        <p:spPr/>
        <p:txBody>
          <a:bodyPr>
            <a:normAutofit/>
          </a:bodyPr>
          <a:lstStyle/>
          <a:p>
            <a:r>
              <a:rPr lang="en-US" altLang="zh-TW" dirty="0" smtClean="0"/>
              <a:t>With GATT, connections are </a:t>
            </a:r>
            <a:r>
              <a:rPr lang="en-US" altLang="zh-TW" dirty="0" smtClean="0"/>
              <a:t>exclusive</a:t>
            </a:r>
          </a:p>
          <a:p>
            <a:pPr lvl="1"/>
            <a:r>
              <a:rPr lang="en-US" altLang="zh-TW" dirty="0" smtClean="0">
                <a:solidFill>
                  <a:srgbClr val="FF0000"/>
                </a:solidFill>
              </a:rPr>
              <a:t>A </a:t>
            </a:r>
            <a:r>
              <a:rPr lang="en-US" altLang="zh-TW" dirty="0">
                <a:solidFill>
                  <a:srgbClr val="FF0000"/>
                </a:solidFill>
              </a:rPr>
              <a:t>BLE peripheral can only be connected </a:t>
            </a:r>
            <a:r>
              <a:rPr lang="en-US" altLang="zh-TW" dirty="0" smtClean="0">
                <a:solidFill>
                  <a:srgbClr val="FF0000"/>
                </a:solidFill>
              </a:rPr>
              <a:t>to one </a:t>
            </a:r>
            <a:r>
              <a:rPr lang="en-US" altLang="zh-TW" dirty="0">
                <a:solidFill>
                  <a:srgbClr val="FF0000"/>
                </a:solidFill>
              </a:rPr>
              <a:t>central device (a mobile phone, etc.) at a time!</a:t>
            </a:r>
            <a:r>
              <a:rPr lang="en-US" altLang="zh-TW" dirty="0"/>
              <a:t> </a:t>
            </a:r>
            <a:endParaRPr lang="en-US" altLang="zh-TW" dirty="0" smtClean="0"/>
          </a:p>
          <a:p>
            <a:pPr lvl="1"/>
            <a:r>
              <a:rPr lang="en-US" altLang="zh-TW" dirty="0" smtClean="0"/>
              <a:t>As </a:t>
            </a:r>
            <a:r>
              <a:rPr lang="en-US" altLang="zh-TW" dirty="0"/>
              <a:t>soon as a </a:t>
            </a:r>
            <a:r>
              <a:rPr lang="en-US" altLang="zh-TW" dirty="0" smtClean="0"/>
              <a:t>peripheral connects </a:t>
            </a:r>
            <a:r>
              <a:rPr lang="en-US" altLang="zh-TW" dirty="0"/>
              <a:t>to a central device, it will stop advertising itself and other devices will no longer </a:t>
            </a:r>
            <a:r>
              <a:rPr lang="en-US" altLang="zh-TW" dirty="0" smtClean="0"/>
              <a:t>be able </a:t>
            </a:r>
            <a:r>
              <a:rPr lang="en-US" altLang="zh-TW" dirty="0"/>
              <a:t>to see it or connect to it until the existing connection is broken.</a:t>
            </a:r>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solidFill>
                  <a:prstClr val="black"/>
                </a:solidFill>
              </a:rPr>
              <a:pPr/>
              <a:t>132</a:t>
            </a:fld>
            <a:endParaRPr lang="zh-TW" altLang="en-US">
              <a:solidFill>
                <a:prstClr val="black"/>
              </a:solidFill>
            </a:endParaRPr>
          </a:p>
        </p:txBody>
      </p:sp>
    </p:spTree>
    <p:extLst>
      <p:ext uri="{BB962C8B-B14F-4D97-AF65-F5344CB8AC3E}">
        <p14:creationId xmlns:p14="http://schemas.microsoft.com/office/powerpoint/2010/main" val="420394288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2790" y="338679"/>
            <a:ext cx="8229600" cy="936104"/>
          </a:xfrm>
        </p:spPr>
        <p:txBody>
          <a:bodyPr/>
          <a:lstStyle/>
          <a:p>
            <a:r>
              <a:rPr lang="en-US" altLang="zh-TW" dirty="0" smtClean="0">
                <a:solidFill>
                  <a:schemeClr val="tx1"/>
                </a:solidFill>
              </a:rPr>
              <a:t>Connected Topology</a:t>
            </a:r>
            <a:endParaRPr lang="zh-TW" altLang="en-US" dirty="0">
              <a:solidFill>
                <a:schemeClr val="tx1"/>
              </a:solidFill>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solidFill>
                  <a:prstClr val="black"/>
                </a:solidFill>
              </a:rPr>
              <a:pPr/>
              <a:t>133</a:t>
            </a:fld>
            <a:endParaRPr lang="zh-TW" altLang="en-US">
              <a:solidFill>
                <a:prstClr val="black"/>
              </a:solidFill>
            </a:endParaRPr>
          </a:p>
        </p:txBody>
      </p:sp>
      <p:pic>
        <p:nvPicPr>
          <p:cNvPr id="4" name="圖片 3"/>
          <p:cNvPicPr>
            <a:picLocks noChangeAspect="1"/>
          </p:cNvPicPr>
          <p:nvPr/>
        </p:nvPicPr>
        <p:blipFill>
          <a:blip r:embed="rId3"/>
          <a:stretch>
            <a:fillRect/>
          </a:stretch>
        </p:blipFill>
        <p:spPr>
          <a:xfrm>
            <a:off x="683568" y="1220984"/>
            <a:ext cx="7332701" cy="3834963"/>
          </a:xfrm>
          <a:prstGeom prst="rect">
            <a:avLst/>
          </a:prstGeom>
        </p:spPr>
      </p:pic>
      <p:sp>
        <p:nvSpPr>
          <p:cNvPr id="5" name="文字方塊 4"/>
          <p:cNvSpPr txBox="1"/>
          <p:nvPr/>
        </p:nvSpPr>
        <p:spPr>
          <a:xfrm>
            <a:off x="620530" y="5055947"/>
            <a:ext cx="8298105" cy="923330"/>
          </a:xfrm>
          <a:prstGeom prst="rect">
            <a:avLst/>
          </a:prstGeom>
          <a:noFill/>
        </p:spPr>
        <p:txBody>
          <a:bodyPr wrap="none" rtlCol="0">
            <a:spAutoFit/>
          </a:bodyPr>
          <a:lstStyle/>
          <a:p>
            <a:r>
              <a:rPr lang="en-US" altLang="zh-TW" dirty="0" smtClean="0">
                <a:solidFill>
                  <a:prstClr val="black"/>
                </a:solidFill>
              </a:rPr>
              <a:t>A peripheral can only connect to a central device but a central device can connect up</a:t>
            </a:r>
          </a:p>
          <a:p>
            <a:r>
              <a:rPr lang="en-US" altLang="zh-TW" dirty="0" smtClean="0">
                <a:solidFill>
                  <a:prstClr val="black"/>
                </a:solidFill>
              </a:rPr>
              <a:t>To </a:t>
            </a:r>
            <a:r>
              <a:rPr lang="en-US" altLang="zh-TW" dirty="0" smtClean="0">
                <a:solidFill>
                  <a:srgbClr val="FF0000"/>
                </a:solidFill>
              </a:rPr>
              <a:t>7 peripherals</a:t>
            </a:r>
            <a:r>
              <a:rPr lang="en-US" altLang="zh-TW" dirty="0" smtClean="0">
                <a:solidFill>
                  <a:prstClr val="black"/>
                </a:solidFill>
              </a:rPr>
              <a:t>.  Once </a:t>
            </a:r>
            <a:r>
              <a:rPr lang="en-US" altLang="zh-TW" dirty="0">
                <a:solidFill>
                  <a:prstClr val="black"/>
                </a:solidFill>
              </a:rPr>
              <a:t>a connection is established between a </a:t>
            </a:r>
            <a:r>
              <a:rPr lang="en-US" altLang="zh-TW" dirty="0" smtClean="0">
                <a:solidFill>
                  <a:prstClr val="black"/>
                </a:solidFill>
              </a:rPr>
              <a:t>peripheral </a:t>
            </a:r>
            <a:r>
              <a:rPr lang="en-US" altLang="zh-TW" dirty="0">
                <a:solidFill>
                  <a:prstClr val="black"/>
                </a:solidFill>
              </a:rPr>
              <a:t>and </a:t>
            </a:r>
            <a:r>
              <a:rPr lang="en-US" altLang="zh-TW" dirty="0" smtClean="0">
                <a:solidFill>
                  <a:prstClr val="black"/>
                </a:solidFill>
              </a:rPr>
              <a:t>a central </a:t>
            </a:r>
          </a:p>
          <a:p>
            <a:r>
              <a:rPr lang="en-US" altLang="zh-TW" dirty="0" smtClean="0">
                <a:solidFill>
                  <a:prstClr val="black"/>
                </a:solidFill>
              </a:rPr>
              <a:t>device</a:t>
            </a:r>
            <a:r>
              <a:rPr lang="en-US" altLang="zh-TW" dirty="0">
                <a:solidFill>
                  <a:prstClr val="black"/>
                </a:solidFill>
              </a:rPr>
              <a:t>, </a:t>
            </a:r>
            <a:r>
              <a:rPr lang="en-US" altLang="zh-TW" dirty="0" smtClean="0">
                <a:solidFill>
                  <a:prstClr val="black"/>
                </a:solidFill>
              </a:rPr>
              <a:t>communication </a:t>
            </a:r>
            <a:r>
              <a:rPr lang="en-US" altLang="zh-TW" dirty="0">
                <a:solidFill>
                  <a:prstClr val="black"/>
                </a:solidFill>
              </a:rPr>
              <a:t>can take place in both </a:t>
            </a:r>
            <a:r>
              <a:rPr lang="en-US" altLang="zh-TW" dirty="0" smtClean="0">
                <a:solidFill>
                  <a:prstClr val="black"/>
                </a:solidFill>
              </a:rPr>
              <a:t>directions.</a:t>
            </a:r>
            <a:endParaRPr lang="zh-TW" altLang="en-US" dirty="0">
              <a:solidFill>
                <a:prstClr val="black"/>
              </a:solidFill>
            </a:endParaRPr>
          </a:p>
        </p:txBody>
      </p:sp>
      <p:sp>
        <p:nvSpPr>
          <p:cNvPr id="6" name="矩形 5"/>
          <p:cNvSpPr/>
          <p:nvPr/>
        </p:nvSpPr>
        <p:spPr>
          <a:xfrm>
            <a:off x="611560" y="6344155"/>
            <a:ext cx="7571184" cy="369332"/>
          </a:xfrm>
          <a:prstGeom prst="rect">
            <a:avLst/>
          </a:prstGeom>
        </p:spPr>
        <p:txBody>
          <a:bodyPr wrap="square">
            <a:spAutoFit/>
          </a:bodyPr>
          <a:lstStyle/>
          <a:p>
            <a:r>
              <a:rPr lang="en-US" altLang="zh-TW" dirty="0"/>
              <a:t>https://learn.adafruit.com/introduction-to-bluetooth-low-energy/introduction</a:t>
            </a:r>
            <a:endParaRPr lang="zh-TW" altLang="en-US" dirty="0"/>
          </a:p>
        </p:txBody>
      </p:sp>
    </p:spTree>
    <p:extLst>
      <p:ext uri="{BB962C8B-B14F-4D97-AF65-F5344CB8AC3E}">
        <p14:creationId xmlns:p14="http://schemas.microsoft.com/office/powerpoint/2010/main" val="206447241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Server-Client in GATT Transactions</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a:t>Client: Typically sends a request to the GATT server. The client can read and/or write attributes found in the server.</a:t>
            </a:r>
          </a:p>
          <a:p>
            <a:r>
              <a:rPr lang="en-US" altLang="zh-TW" dirty="0"/>
              <a:t>Server: One of the main roles of the server is to store attributes. Once the client makes a request, the server must make the attributes available</a:t>
            </a:r>
            <a:r>
              <a:rPr lang="en-US" altLang="zh-TW" dirty="0" smtClean="0"/>
              <a:t>.</a:t>
            </a:r>
          </a:p>
          <a:p>
            <a:r>
              <a:rPr lang="en-US" altLang="zh-TW" dirty="0"/>
              <a:t>The </a:t>
            </a:r>
            <a:r>
              <a:rPr lang="en-US" altLang="zh-TW" dirty="0" err="1" smtClean="0">
                <a:solidFill>
                  <a:srgbClr val="FF0000"/>
                </a:solidFill>
              </a:rPr>
              <a:t>IoT</a:t>
            </a:r>
            <a:r>
              <a:rPr lang="en-US" altLang="zh-TW" dirty="0" smtClean="0">
                <a:solidFill>
                  <a:srgbClr val="FF0000"/>
                </a:solidFill>
              </a:rPr>
              <a:t> device </a:t>
            </a:r>
            <a:r>
              <a:rPr lang="en-US" altLang="zh-TW" dirty="0"/>
              <a:t>is known as the </a:t>
            </a:r>
            <a:r>
              <a:rPr lang="en-US" altLang="zh-TW" dirty="0">
                <a:solidFill>
                  <a:srgbClr val="FF0000"/>
                </a:solidFill>
              </a:rPr>
              <a:t>GATT Server</a:t>
            </a:r>
            <a:r>
              <a:rPr lang="en-US" altLang="zh-TW" dirty="0"/>
              <a:t>, which holds the </a:t>
            </a:r>
            <a:r>
              <a:rPr lang="en-US" altLang="zh-TW" dirty="0" smtClean="0"/>
              <a:t>ATT </a:t>
            </a:r>
            <a:r>
              <a:rPr lang="en-US" altLang="zh-TW" dirty="0"/>
              <a:t>lookup data and </a:t>
            </a:r>
            <a:r>
              <a:rPr lang="en-US" altLang="zh-TW" dirty="0" smtClean="0"/>
              <a:t>service and </a:t>
            </a:r>
            <a:r>
              <a:rPr lang="en-US" altLang="zh-TW" dirty="0"/>
              <a:t>characteristic definitions, and the </a:t>
            </a:r>
            <a:r>
              <a:rPr lang="en-US" altLang="zh-TW" dirty="0">
                <a:solidFill>
                  <a:srgbClr val="FF0000"/>
                </a:solidFill>
              </a:rPr>
              <a:t>GATT Client </a:t>
            </a:r>
            <a:r>
              <a:rPr lang="en-US" altLang="zh-TW" dirty="0" smtClean="0"/>
              <a:t>(</a:t>
            </a:r>
            <a:r>
              <a:rPr lang="en-US" altLang="zh-TW" dirty="0" smtClean="0">
                <a:solidFill>
                  <a:srgbClr val="FF0000"/>
                </a:solidFill>
              </a:rPr>
              <a:t>smart phone</a:t>
            </a:r>
            <a:r>
              <a:rPr lang="en-US" altLang="zh-TW" dirty="0" smtClean="0"/>
              <a:t>/tablet) sends requests to </a:t>
            </a:r>
            <a:r>
              <a:rPr lang="en-US" altLang="zh-TW" dirty="0"/>
              <a:t>this </a:t>
            </a:r>
            <a:r>
              <a:rPr lang="en-US" altLang="zh-TW" dirty="0" smtClean="0"/>
              <a:t>server.</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solidFill>
                  <a:prstClr val="black"/>
                </a:solidFill>
              </a:rPr>
              <a:pPr/>
              <a:t>134</a:t>
            </a:fld>
            <a:endParaRPr lang="zh-TW" altLang="en-US">
              <a:solidFill>
                <a:prstClr val="black"/>
              </a:solidFill>
            </a:endParaRPr>
          </a:p>
        </p:txBody>
      </p:sp>
    </p:spTree>
    <p:extLst>
      <p:ext uri="{BB962C8B-B14F-4D97-AF65-F5344CB8AC3E}">
        <p14:creationId xmlns:p14="http://schemas.microsoft.com/office/powerpoint/2010/main" val="346308861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4036" y="335807"/>
            <a:ext cx="8229600" cy="1008112"/>
          </a:xfrm>
        </p:spPr>
        <p:txBody>
          <a:bodyPr/>
          <a:lstStyle/>
          <a:p>
            <a:r>
              <a:rPr lang="en-US" altLang="zh-TW" dirty="0"/>
              <a:t>GATT Transactions</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solidFill>
                  <a:prstClr val="black"/>
                </a:solidFill>
              </a:rPr>
              <a:pPr/>
              <a:t>135</a:t>
            </a:fld>
            <a:endParaRPr lang="zh-TW" altLang="en-US">
              <a:solidFill>
                <a:prstClr val="black"/>
              </a:solidFill>
            </a:endParaRPr>
          </a:p>
        </p:txBody>
      </p:sp>
      <p:sp>
        <p:nvSpPr>
          <p:cNvPr id="6" name="文字方塊 5"/>
          <p:cNvSpPr txBox="1"/>
          <p:nvPr/>
        </p:nvSpPr>
        <p:spPr>
          <a:xfrm>
            <a:off x="527595" y="1196752"/>
            <a:ext cx="8077727" cy="3416320"/>
          </a:xfrm>
          <a:prstGeom prst="rect">
            <a:avLst/>
          </a:prstGeom>
          <a:noFill/>
        </p:spPr>
        <p:txBody>
          <a:bodyPr wrap="square" rtlCol="0">
            <a:spAutoFit/>
          </a:bodyPr>
          <a:lstStyle/>
          <a:p>
            <a:pPr marL="285750" indent="-285750">
              <a:buFont typeface="Arial" panose="020B0604020202020204" pitchFamily="34" charset="0"/>
              <a:buChar char="•"/>
            </a:pPr>
            <a:r>
              <a:rPr lang="en-US" altLang="zh-TW" sz="2200" dirty="0">
                <a:solidFill>
                  <a:prstClr val="black"/>
                </a:solidFill>
              </a:rPr>
              <a:t>All transactions are </a:t>
            </a:r>
            <a:r>
              <a:rPr lang="en-US" altLang="zh-TW" sz="2200" dirty="0">
                <a:solidFill>
                  <a:srgbClr val="FF0000"/>
                </a:solidFill>
              </a:rPr>
              <a:t>started by the master </a:t>
            </a:r>
            <a:r>
              <a:rPr lang="en-US" altLang="zh-TW" sz="2200" dirty="0">
                <a:solidFill>
                  <a:prstClr val="black"/>
                </a:solidFill>
              </a:rPr>
              <a:t>device, the GATT </a:t>
            </a:r>
            <a:r>
              <a:rPr lang="en-US" altLang="zh-TW" sz="2200" dirty="0">
                <a:solidFill>
                  <a:srgbClr val="FF0000"/>
                </a:solidFill>
              </a:rPr>
              <a:t>Client</a:t>
            </a:r>
            <a:r>
              <a:rPr lang="en-US" altLang="zh-TW" sz="2200" dirty="0">
                <a:solidFill>
                  <a:prstClr val="black"/>
                </a:solidFill>
              </a:rPr>
              <a:t>, which receives </a:t>
            </a:r>
            <a:r>
              <a:rPr lang="en-US" altLang="zh-TW" sz="2200" dirty="0" smtClean="0">
                <a:solidFill>
                  <a:prstClr val="black"/>
                </a:solidFill>
              </a:rPr>
              <a:t>response from </a:t>
            </a:r>
            <a:r>
              <a:rPr lang="en-US" altLang="zh-TW" sz="2200" dirty="0">
                <a:solidFill>
                  <a:prstClr val="black"/>
                </a:solidFill>
              </a:rPr>
              <a:t>the slave device, the GATT Server.</a:t>
            </a:r>
          </a:p>
          <a:p>
            <a:pPr marL="285750" indent="-285750">
              <a:buFont typeface="Arial" panose="020B0604020202020204" pitchFamily="34" charset="0"/>
              <a:buChar char="•"/>
            </a:pPr>
            <a:r>
              <a:rPr lang="en-US" altLang="zh-TW" sz="2200" dirty="0">
                <a:solidFill>
                  <a:prstClr val="black"/>
                </a:solidFill>
              </a:rPr>
              <a:t>When establishing a connection, the peripheral will suggest a 'Connection Interval' to the </a:t>
            </a:r>
            <a:r>
              <a:rPr lang="en-US" altLang="zh-TW" sz="2200" dirty="0" smtClean="0">
                <a:solidFill>
                  <a:prstClr val="black"/>
                </a:solidFill>
              </a:rPr>
              <a:t>central device</a:t>
            </a:r>
            <a:r>
              <a:rPr lang="en-US" altLang="zh-TW" sz="2200" dirty="0">
                <a:solidFill>
                  <a:prstClr val="black"/>
                </a:solidFill>
              </a:rPr>
              <a:t>, and the central device will try to reconnect every connection interval to see if any </a:t>
            </a:r>
            <a:r>
              <a:rPr lang="en-US" altLang="zh-TW" sz="2200" dirty="0" smtClean="0">
                <a:solidFill>
                  <a:prstClr val="black"/>
                </a:solidFill>
              </a:rPr>
              <a:t>new data </a:t>
            </a:r>
            <a:r>
              <a:rPr lang="en-US" altLang="zh-TW" sz="2200" dirty="0">
                <a:solidFill>
                  <a:prstClr val="black"/>
                </a:solidFill>
              </a:rPr>
              <a:t>is available, etc. </a:t>
            </a:r>
            <a:endParaRPr lang="en-US" altLang="zh-TW" sz="2200" dirty="0" smtClean="0">
              <a:solidFill>
                <a:prstClr val="black"/>
              </a:solidFill>
            </a:endParaRPr>
          </a:p>
          <a:p>
            <a:pPr marL="285750" indent="-285750">
              <a:buFont typeface="Arial" panose="020B0604020202020204" pitchFamily="34" charset="0"/>
              <a:buChar char="•"/>
            </a:pPr>
            <a:r>
              <a:rPr lang="en-US" altLang="zh-TW" sz="2200" dirty="0" smtClean="0">
                <a:solidFill>
                  <a:prstClr val="black"/>
                </a:solidFill>
              </a:rPr>
              <a:t>The </a:t>
            </a:r>
            <a:r>
              <a:rPr lang="en-US" altLang="zh-TW" sz="2200" dirty="0">
                <a:solidFill>
                  <a:prstClr val="black"/>
                </a:solidFill>
              </a:rPr>
              <a:t>following diagram </a:t>
            </a:r>
            <a:r>
              <a:rPr lang="en-US" altLang="zh-TW" sz="2200" dirty="0" smtClean="0">
                <a:solidFill>
                  <a:prstClr val="black"/>
                </a:solidFill>
              </a:rPr>
              <a:t>illustrates the </a:t>
            </a:r>
            <a:r>
              <a:rPr lang="en-US" altLang="zh-TW" sz="2200" dirty="0">
                <a:solidFill>
                  <a:prstClr val="black"/>
                </a:solidFill>
              </a:rPr>
              <a:t>data exchange process between a peripheral (</a:t>
            </a:r>
            <a:r>
              <a:rPr lang="en-US" altLang="zh-TW" sz="2200" dirty="0" smtClean="0">
                <a:solidFill>
                  <a:prstClr val="black"/>
                </a:solidFill>
              </a:rPr>
              <a:t>the GATT </a:t>
            </a:r>
            <a:r>
              <a:rPr lang="en-US" altLang="zh-TW" sz="2200" dirty="0">
                <a:solidFill>
                  <a:prstClr val="black"/>
                </a:solidFill>
              </a:rPr>
              <a:t>Server) and a central device (the GATT Client), with the master device initiating </a:t>
            </a:r>
            <a:r>
              <a:rPr lang="en-US" altLang="zh-TW" sz="2200" dirty="0" smtClean="0">
                <a:solidFill>
                  <a:prstClr val="black"/>
                </a:solidFill>
              </a:rPr>
              <a:t>every transaction</a:t>
            </a:r>
            <a:r>
              <a:rPr lang="en-US" altLang="zh-TW" sz="2200" dirty="0">
                <a:solidFill>
                  <a:prstClr val="black"/>
                </a:solidFill>
              </a:rPr>
              <a:t>:</a:t>
            </a:r>
          </a:p>
          <a:p>
            <a:endParaRPr lang="zh-TW" altLang="en-US" dirty="0">
              <a:solidFill>
                <a:prstClr val="black"/>
              </a:solidFill>
            </a:endParaRPr>
          </a:p>
        </p:txBody>
      </p:sp>
      <p:sp>
        <p:nvSpPr>
          <p:cNvPr id="7" name="矩形 6"/>
          <p:cNvSpPr/>
          <p:nvPr/>
        </p:nvSpPr>
        <p:spPr>
          <a:xfrm>
            <a:off x="611560" y="6344155"/>
            <a:ext cx="7571184" cy="369332"/>
          </a:xfrm>
          <a:prstGeom prst="rect">
            <a:avLst/>
          </a:prstGeom>
        </p:spPr>
        <p:txBody>
          <a:bodyPr wrap="square">
            <a:spAutoFit/>
          </a:bodyPr>
          <a:lstStyle/>
          <a:p>
            <a:r>
              <a:rPr lang="en-US" altLang="zh-TW" dirty="0"/>
              <a:t>https://learn.adafruit.com/introduction-to-bluetooth-low-energy/introduction</a:t>
            </a:r>
            <a:endParaRPr lang="zh-TW" altLang="en-US" dirty="0"/>
          </a:p>
        </p:txBody>
      </p:sp>
      <p:pic>
        <p:nvPicPr>
          <p:cNvPr id="9220" name="Picture 4" descr="microcontrollers_GattMasterSlaveTransac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388320"/>
            <a:ext cx="762000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25769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GATT </a:t>
            </a:r>
            <a:r>
              <a:rPr lang="en-US" altLang="zh-TW" dirty="0" smtClean="0"/>
              <a:t>Services </a:t>
            </a:r>
            <a:r>
              <a:rPr lang="en-US" altLang="zh-TW" dirty="0"/>
              <a:t>and </a:t>
            </a:r>
            <a:r>
              <a:rPr lang="en-US" altLang="zh-TW" dirty="0" smtClean="0"/>
              <a:t>Characteristics </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a:t>GATT is an acronym for the </a:t>
            </a:r>
            <a:r>
              <a:rPr lang="en-US" altLang="zh-TW" b="1" dirty="0"/>
              <a:t>Generic Attribute </a:t>
            </a:r>
            <a:r>
              <a:rPr lang="en-US" altLang="zh-TW" b="1" dirty="0" smtClean="0"/>
              <a:t>Profile</a:t>
            </a:r>
            <a:r>
              <a:rPr lang="en-US" altLang="zh-TW" dirty="0" smtClean="0"/>
              <a:t>.</a:t>
            </a:r>
          </a:p>
          <a:p>
            <a:r>
              <a:rPr lang="en-US" altLang="zh-TW" dirty="0"/>
              <a:t>I</a:t>
            </a:r>
            <a:r>
              <a:rPr lang="en-US" altLang="zh-TW" dirty="0" smtClean="0"/>
              <a:t>t </a:t>
            </a:r>
            <a:r>
              <a:rPr lang="en-US" altLang="zh-TW" dirty="0"/>
              <a:t>defines the way that two </a:t>
            </a:r>
            <a:r>
              <a:rPr lang="en-US" altLang="zh-TW" dirty="0" smtClean="0"/>
              <a:t>Bluetooth Low </a:t>
            </a:r>
            <a:r>
              <a:rPr lang="en-US" altLang="zh-TW" dirty="0"/>
              <a:t>Energy devices transfer data back and forth using concepts called </a:t>
            </a:r>
            <a:r>
              <a:rPr lang="en-US" altLang="zh-TW" b="1" dirty="0"/>
              <a:t>Services</a:t>
            </a:r>
            <a:r>
              <a:rPr lang="en-US" altLang="zh-TW" dirty="0"/>
              <a:t> </a:t>
            </a:r>
            <a:r>
              <a:rPr lang="en-US" altLang="zh-TW" dirty="0" smtClean="0"/>
              <a:t>and </a:t>
            </a:r>
            <a:r>
              <a:rPr lang="en-US" altLang="zh-TW" b="1" dirty="0" smtClean="0"/>
              <a:t>Characteristics</a:t>
            </a:r>
            <a:r>
              <a:rPr lang="en-US" altLang="zh-TW" dirty="0"/>
              <a:t>. </a:t>
            </a:r>
            <a:endParaRPr lang="en-US" altLang="zh-TW" dirty="0" smtClean="0"/>
          </a:p>
          <a:p>
            <a:r>
              <a:rPr lang="en-US" altLang="zh-TW" dirty="0" smtClean="0"/>
              <a:t>It </a:t>
            </a:r>
            <a:r>
              <a:rPr lang="en-US" altLang="zh-TW" dirty="0"/>
              <a:t>makes use of a generic data protocol called the </a:t>
            </a:r>
            <a:r>
              <a:rPr lang="en-US" altLang="zh-TW" b="1" dirty="0"/>
              <a:t>Attribute </a:t>
            </a:r>
            <a:r>
              <a:rPr lang="en-US" altLang="zh-TW" b="1" dirty="0" smtClean="0"/>
              <a:t>Protocol (ATT</a:t>
            </a:r>
            <a:r>
              <a:rPr lang="en-US" altLang="zh-TW" dirty="0"/>
              <a:t>), which is used to store Services, Characteristics and related data in a simple </a:t>
            </a:r>
            <a:r>
              <a:rPr lang="en-US" altLang="zh-TW" dirty="0" smtClean="0"/>
              <a:t>lookup table </a:t>
            </a:r>
            <a:r>
              <a:rPr lang="en-US" altLang="zh-TW" dirty="0"/>
              <a:t>using 16-bit IDs for each entry in the table.</a:t>
            </a:r>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solidFill>
                  <a:prstClr val="black"/>
                </a:solidFill>
              </a:rPr>
              <a:pPr/>
              <a:t>136</a:t>
            </a:fld>
            <a:endParaRPr lang="zh-TW" altLang="en-US">
              <a:solidFill>
                <a:prstClr val="black"/>
              </a:solidFill>
            </a:endParaRPr>
          </a:p>
        </p:txBody>
      </p:sp>
    </p:spTree>
    <p:extLst>
      <p:ext uri="{BB962C8B-B14F-4D97-AF65-F5344CB8AC3E}">
        <p14:creationId xmlns:p14="http://schemas.microsoft.com/office/powerpoint/2010/main" val="100893910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1071" y="348935"/>
            <a:ext cx="8229600" cy="1008112"/>
          </a:xfrm>
        </p:spPr>
        <p:txBody>
          <a:bodyPr>
            <a:normAutofit/>
          </a:bodyPr>
          <a:lstStyle/>
          <a:p>
            <a:r>
              <a:rPr lang="en-US" altLang="zh-TW" dirty="0"/>
              <a:t>Services and </a:t>
            </a:r>
            <a:r>
              <a:rPr lang="en-US" altLang="zh-TW" dirty="0" smtClean="0"/>
              <a:t>Characteristics</a:t>
            </a:r>
            <a:endParaRPr lang="zh-TW" altLang="en-US" dirty="0"/>
          </a:p>
        </p:txBody>
      </p:sp>
      <p:sp>
        <p:nvSpPr>
          <p:cNvPr id="3" name="內容版面配置區 2"/>
          <p:cNvSpPr>
            <a:spLocks noGrp="1"/>
          </p:cNvSpPr>
          <p:nvPr>
            <p:ph idx="1"/>
          </p:nvPr>
        </p:nvSpPr>
        <p:spPr>
          <a:xfrm>
            <a:off x="457200" y="1196752"/>
            <a:ext cx="8229600" cy="4425355"/>
          </a:xfrm>
        </p:spPr>
        <p:txBody>
          <a:bodyPr/>
          <a:lstStyle/>
          <a:p>
            <a:r>
              <a:rPr lang="en-US" altLang="zh-TW" sz="2400" dirty="0"/>
              <a:t>GATT transactions in BLE are based on high-level, nested objects called </a:t>
            </a:r>
            <a:r>
              <a:rPr lang="en-US" altLang="zh-TW" sz="2400" b="1" dirty="0"/>
              <a:t>Profiles</a:t>
            </a:r>
            <a:r>
              <a:rPr lang="en-US" altLang="zh-TW" sz="2400" dirty="0"/>
              <a:t>, </a:t>
            </a:r>
            <a:r>
              <a:rPr lang="en-US" altLang="zh-TW" sz="2400" b="1" dirty="0" smtClean="0"/>
              <a:t>Services</a:t>
            </a:r>
            <a:r>
              <a:rPr lang="en-US" altLang="zh-TW" sz="2400" dirty="0" smtClean="0"/>
              <a:t> and </a:t>
            </a:r>
            <a:r>
              <a:rPr lang="en-US" altLang="zh-TW" sz="2400" b="1" dirty="0" smtClean="0"/>
              <a:t>Characteristics</a:t>
            </a:r>
            <a:r>
              <a:rPr lang="en-US" altLang="zh-TW" sz="2400" dirty="0" smtClean="0"/>
              <a:t>.</a:t>
            </a:r>
            <a:endParaRPr lang="en-US" altLang="zh-TW" sz="2400" dirty="0"/>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solidFill>
                  <a:prstClr val="black"/>
                </a:solidFill>
              </a:rPr>
              <a:pPr/>
              <a:t>137</a:t>
            </a:fld>
            <a:endParaRPr lang="zh-TW" altLang="en-US">
              <a:solidFill>
                <a:prstClr val="black"/>
              </a:solidFill>
            </a:endParaRPr>
          </a:p>
        </p:txBody>
      </p:sp>
      <p:pic>
        <p:nvPicPr>
          <p:cNvPr id="5" name="圖片 4"/>
          <p:cNvPicPr>
            <a:picLocks noChangeAspect="1"/>
          </p:cNvPicPr>
          <p:nvPr/>
        </p:nvPicPr>
        <p:blipFill>
          <a:blip r:embed="rId3"/>
          <a:stretch>
            <a:fillRect/>
          </a:stretch>
        </p:blipFill>
        <p:spPr>
          <a:xfrm>
            <a:off x="899592" y="2129485"/>
            <a:ext cx="3241446" cy="3925674"/>
          </a:xfrm>
          <a:prstGeom prst="rect">
            <a:avLst/>
          </a:prstGeom>
        </p:spPr>
      </p:pic>
      <p:sp>
        <p:nvSpPr>
          <p:cNvPr id="6" name="文字方塊 5"/>
          <p:cNvSpPr txBox="1"/>
          <p:nvPr/>
        </p:nvSpPr>
        <p:spPr>
          <a:xfrm>
            <a:off x="4211960" y="2248873"/>
            <a:ext cx="4598711" cy="3693319"/>
          </a:xfrm>
          <a:prstGeom prst="rect">
            <a:avLst/>
          </a:prstGeom>
          <a:noFill/>
        </p:spPr>
        <p:txBody>
          <a:bodyPr wrap="square" rtlCol="0">
            <a:spAutoFit/>
          </a:bodyPr>
          <a:lstStyle/>
          <a:p>
            <a:pPr marL="285750" indent="-285750">
              <a:buFont typeface="Arial" panose="020B0604020202020204" pitchFamily="34" charset="0"/>
              <a:buChar char="•"/>
            </a:pPr>
            <a:r>
              <a:rPr lang="en-US" altLang="zh-TW" b="1" dirty="0" smtClean="0">
                <a:solidFill>
                  <a:prstClr val="black"/>
                </a:solidFill>
              </a:rPr>
              <a:t>Profile</a:t>
            </a:r>
            <a:r>
              <a:rPr lang="en-US" altLang="zh-TW" dirty="0" smtClean="0">
                <a:solidFill>
                  <a:prstClr val="black"/>
                </a:solidFill>
              </a:rPr>
              <a:t>: This is simply </a:t>
            </a:r>
            <a:r>
              <a:rPr lang="en-US" altLang="zh-TW" dirty="0">
                <a:solidFill>
                  <a:prstClr val="black"/>
                </a:solidFill>
              </a:rPr>
              <a:t>a pre-defined collection </a:t>
            </a:r>
            <a:r>
              <a:rPr lang="en-US" altLang="zh-TW" dirty="0" smtClean="0">
                <a:solidFill>
                  <a:prstClr val="black"/>
                </a:solidFill>
              </a:rPr>
              <a:t>of Services compiled </a:t>
            </a:r>
            <a:r>
              <a:rPr lang="en-US" altLang="zh-TW" dirty="0">
                <a:solidFill>
                  <a:prstClr val="black"/>
                </a:solidFill>
              </a:rPr>
              <a:t>by either the Bluetooth SIG or by the peripheral designers.</a:t>
            </a:r>
          </a:p>
          <a:p>
            <a:pPr marL="285750" indent="-285750">
              <a:buFont typeface="Arial" panose="020B0604020202020204" pitchFamily="34" charset="0"/>
              <a:buChar char="•"/>
            </a:pPr>
            <a:r>
              <a:rPr lang="en-US" altLang="zh-TW" b="1" dirty="0">
                <a:solidFill>
                  <a:prstClr val="black"/>
                </a:solidFill>
              </a:rPr>
              <a:t>Service</a:t>
            </a:r>
            <a:r>
              <a:rPr lang="en-US" altLang="zh-TW" dirty="0" smtClean="0">
                <a:solidFill>
                  <a:prstClr val="black"/>
                </a:solidFill>
              </a:rPr>
              <a:t>: contains </a:t>
            </a:r>
            <a:r>
              <a:rPr lang="en-US" altLang="zh-TW" dirty="0">
                <a:solidFill>
                  <a:prstClr val="black"/>
                </a:solidFill>
              </a:rPr>
              <a:t>specific chunks of data </a:t>
            </a:r>
            <a:r>
              <a:rPr lang="en-US" altLang="zh-TW" dirty="0" smtClean="0">
                <a:solidFill>
                  <a:prstClr val="black"/>
                </a:solidFill>
              </a:rPr>
              <a:t>called characteristics</a:t>
            </a:r>
            <a:r>
              <a:rPr lang="en-US" altLang="zh-TW" dirty="0">
                <a:solidFill>
                  <a:prstClr val="black"/>
                </a:solidFill>
              </a:rPr>
              <a:t>. A service can have one or more characteristics, and </a:t>
            </a:r>
            <a:r>
              <a:rPr lang="en-US" altLang="zh-TW" dirty="0">
                <a:solidFill>
                  <a:srgbClr val="FF0000"/>
                </a:solidFill>
              </a:rPr>
              <a:t>each service </a:t>
            </a:r>
            <a:r>
              <a:rPr lang="en-US" altLang="zh-TW" dirty="0" smtClean="0">
                <a:solidFill>
                  <a:prstClr val="black"/>
                </a:solidFill>
              </a:rPr>
              <a:t>distinguishes itself </a:t>
            </a:r>
            <a:r>
              <a:rPr lang="en-US" altLang="zh-TW" dirty="0">
                <a:solidFill>
                  <a:prstClr val="black"/>
                </a:solidFill>
              </a:rPr>
              <a:t>from other services by means of a unique numeric ID called a </a:t>
            </a:r>
            <a:r>
              <a:rPr lang="en-US" altLang="zh-TW" dirty="0" smtClean="0">
                <a:solidFill>
                  <a:srgbClr val="FF0000"/>
                </a:solidFill>
              </a:rPr>
              <a:t>UUID</a:t>
            </a:r>
            <a:r>
              <a:rPr lang="en-US" altLang="zh-TW" dirty="0" smtClean="0">
                <a:solidFill>
                  <a:prstClr val="black"/>
                </a:solidFill>
              </a:rPr>
              <a:t>.</a:t>
            </a:r>
          </a:p>
          <a:p>
            <a:pPr marL="285750" indent="-285750">
              <a:buFont typeface="Arial" panose="020B0604020202020204" pitchFamily="34" charset="0"/>
              <a:buChar char="•"/>
            </a:pPr>
            <a:r>
              <a:rPr lang="en-US" altLang="zh-TW" b="1" dirty="0">
                <a:solidFill>
                  <a:prstClr val="black"/>
                </a:solidFill>
              </a:rPr>
              <a:t>Characteristic</a:t>
            </a:r>
            <a:r>
              <a:rPr lang="en-US" altLang="zh-TW" dirty="0" smtClean="0">
                <a:solidFill>
                  <a:prstClr val="black"/>
                </a:solidFill>
              </a:rPr>
              <a:t>: encapsulates as single </a:t>
            </a:r>
            <a:r>
              <a:rPr lang="en-US" altLang="zh-TW" dirty="0">
                <a:solidFill>
                  <a:prstClr val="black"/>
                </a:solidFill>
              </a:rPr>
              <a:t>data </a:t>
            </a:r>
            <a:r>
              <a:rPr lang="en-US" altLang="zh-TW" dirty="0" smtClean="0">
                <a:solidFill>
                  <a:prstClr val="black"/>
                </a:solidFill>
              </a:rPr>
              <a:t>point.  Similarly </a:t>
            </a:r>
            <a:r>
              <a:rPr lang="en-US" altLang="zh-TW" dirty="0">
                <a:solidFill>
                  <a:prstClr val="black"/>
                </a:solidFill>
              </a:rPr>
              <a:t>to Services, each </a:t>
            </a:r>
            <a:r>
              <a:rPr lang="en-US" altLang="zh-TW" dirty="0">
                <a:solidFill>
                  <a:srgbClr val="FF0000"/>
                </a:solidFill>
              </a:rPr>
              <a:t>Characteristic </a:t>
            </a:r>
            <a:r>
              <a:rPr lang="en-US" altLang="zh-TW" dirty="0" smtClean="0">
                <a:solidFill>
                  <a:srgbClr val="FF0000"/>
                </a:solidFill>
              </a:rPr>
              <a:t>has a </a:t>
            </a:r>
            <a:r>
              <a:rPr lang="en-US" altLang="zh-TW" dirty="0">
                <a:solidFill>
                  <a:srgbClr val="FF0000"/>
                </a:solidFill>
              </a:rPr>
              <a:t>pre-defined UUID</a:t>
            </a:r>
            <a:r>
              <a:rPr lang="en-US" altLang="zh-TW" dirty="0">
                <a:solidFill>
                  <a:prstClr val="black"/>
                </a:solidFill>
              </a:rPr>
              <a:t>. </a:t>
            </a:r>
            <a:r>
              <a:rPr lang="en-US" altLang="zh-TW" dirty="0" smtClean="0">
                <a:solidFill>
                  <a:prstClr val="black"/>
                </a:solidFill>
              </a:rPr>
              <a:t>Used </a:t>
            </a:r>
            <a:r>
              <a:rPr lang="en-US" altLang="zh-TW" dirty="0">
                <a:solidFill>
                  <a:prstClr val="black"/>
                </a:solidFill>
              </a:rPr>
              <a:t>to send data back to the BLE </a:t>
            </a:r>
            <a:r>
              <a:rPr lang="en-US" altLang="zh-TW" dirty="0" smtClean="0">
                <a:solidFill>
                  <a:prstClr val="black"/>
                </a:solidFill>
              </a:rPr>
              <a:t>peripheral</a:t>
            </a:r>
            <a:r>
              <a:rPr lang="en-US" altLang="zh-TW" dirty="0">
                <a:solidFill>
                  <a:prstClr val="black"/>
                </a:solidFill>
              </a:rPr>
              <a:t>.</a:t>
            </a:r>
            <a:endParaRPr lang="zh-TW" altLang="en-US" dirty="0">
              <a:solidFill>
                <a:prstClr val="black"/>
              </a:solidFill>
            </a:endParaRPr>
          </a:p>
        </p:txBody>
      </p:sp>
      <p:sp>
        <p:nvSpPr>
          <p:cNvPr id="7" name="矩形 6"/>
          <p:cNvSpPr/>
          <p:nvPr/>
        </p:nvSpPr>
        <p:spPr>
          <a:xfrm>
            <a:off x="786408" y="6285258"/>
            <a:ext cx="7571184" cy="369332"/>
          </a:xfrm>
          <a:prstGeom prst="rect">
            <a:avLst/>
          </a:prstGeom>
        </p:spPr>
        <p:txBody>
          <a:bodyPr wrap="square">
            <a:spAutoFit/>
          </a:bodyPr>
          <a:lstStyle/>
          <a:p>
            <a:r>
              <a:rPr lang="en-US" altLang="zh-TW" dirty="0"/>
              <a:t>https://learn.adafruit.com/introduction-to-bluetooth-low-energy/introduction</a:t>
            </a:r>
            <a:endParaRPr lang="zh-TW" altLang="en-US" dirty="0"/>
          </a:p>
        </p:txBody>
      </p:sp>
    </p:spTree>
    <p:extLst>
      <p:ext uri="{BB962C8B-B14F-4D97-AF65-F5344CB8AC3E}">
        <p14:creationId xmlns:p14="http://schemas.microsoft.com/office/powerpoint/2010/main" val="416904503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GATT Services</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138</a:t>
            </a:fld>
            <a:endParaRPr lang="zh-TW" altLang="en-US"/>
          </a:p>
        </p:txBody>
      </p:sp>
      <p:pic>
        <p:nvPicPr>
          <p:cNvPr id="5" name="圖片 4"/>
          <p:cNvPicPr>
            <a:picLocks noChangeAspect="1"/>
          </p:cNvPicPr>
          <p:nvPr/>
        </p:nvPicPr>
        <p:blipFill>
          <a:blip r:embed="rId2"/>
          <a:stretch>
            <a:fillRect/>
          </a:stretch>
        </p:blipFill>
        <p:spPr>
          <a:xfrm>
            <a:off x="477276" y="1772816"/>
            <a:ext cx="8209524" cy="4161905"/>
          </a:xfrm>
          <a:prstGeom prst="rect">
            <a:avLst/>
          </a:prstGeom>
        </p:spPr>
      </p:pic>
      <p:sp>
        <p:nvSpPr>
          <p:cNvPr id="3" name="矩形 2"/>
          <p:cNvSpPr/>
          <p:nvPr/>
        </p:nvSpPr>
        <p:spPr>
          <a:xfrm>
            <a:off x="477276" y="3789040"/>
            <a:ext cx="820952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5506160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Blood Pressure</a:t>
            </a:r>
            <a:br>
              <a:rPr lang="en-US" altLang="zh-TW" dirty="0"/>
            </a:br>
            <a:r>
              <a:rPr lang="en-US" altLang="zh-TW" dirty="0"/>
              <a:t>Service Characteristics</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139</a:t>
            </a:fld>
            <a:endParaRPr lang="zh-TW" altLang="en-US"/>
          </a:p>
        </p:txBody>
      </p:sp>
      <p:pic>
        <p:nvPicPr>
          <p:cNvPr id="5" name="圖片 4"/>
          <p:cNvPicPr>
            <a:picLocks noChangeAspect="1"/>
          </p:cNvPicPr>
          <p:nvPr/>
        </p:nvPicPr>
        <p:blipFill>
          <a:blip r:embed="rId2"/>
          <a:stretch>
            <a:fillRect/>
          </a:stretch>
        </p:blipFill>
        <p:spPr>
          <a:xfrm>
            <a:off x="899592" y="1988840"/>
            <a:ext cx="7506992" cy="3600400"/>
          </a:xfrm>
          <a:prstGeom prst="rect">
            <a:avLst/>
          </a:prstGeom>
        </p:spPr>
      </p:pic>
      <p:sp>
        <p:nvSpPr>
          <p:cNvPr id="3" name="矩形 2"/>
          <p:cNvSpPr/>
          <p:nvPr/>
        </p:nvSpPr>
        <p:spPr>
          <a:xfrm>
            <a:off x="899592" y="2780928"/>
            <a:ext cx="21602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65134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Catalog of M2M Area Network Protocols (1)</a:t>
            </a:r>
            <a:endParaRPr lang="en-US" sz="3200" dirty="0"/>
          </a:p>
        </p:txBody>
      </p:sp>
      <p:sp>
        <p:nvSpPr>
          <p:cNvPr id="3" name="Content Placeholder 2"/>
          <p:cNvSpPr>
            <a:spLocks noGrp="1"/>
          </p:cNvSpPr>
          <p:nvPr>
            <p:ph idx="1"/>
          </p:nvPr>
        </p:nvSpPr>
        <p:spPr/>
        <p:txBody>
          <a:bodyPr>
            <a:normAutofit fontScale="85000" lnSpcReduction="20000"/>
          </a:bodyPr>
          <a:lstStyle/>
          <a:p>
            <a:pPr lvl="0"/>
            <a:r>
              <a:rPr lang="en-US" altLang="zh-TW" dirty="0" err="1" smtClean="0">
                <a:solidFill>
                  <a:prstClr val="black"/>
                </a:solidFill>
              </a:rPr>
              <a:t>CoAP</a:t>
            </a:r>
            <a:r>
              <a:rPr lang="en-US" altLang="zh-TW" dirty="0" smtClean="0">
                <a:solidFill>
                  <a:prstClr val="black"/>
                </a:solidFill>
              </a:rPr>
              <a:t>/6LoWPAN/RPL</a:t>
            </a:r>
          </a:p>
          <a:p>
            <a:pPr lvl="0"/>
            <a:r>
              <a:rPr lang="en-US" dirty="0" smtClean="0"/>
              <a:t>RFID</a:t>
            </a:r>
          </a:p>
          <a:p>
            <a:r>
              <a:rPr lang="en-US" b="1" dirty="0" smtClean="0"/>
              <a:t>Bluetooth Low Energy</a:t>
            </a:r>
          </a:p>
          <a:p>
            <a:r>
              <a:rPr lang="en-US" dirty="0" err="1" smtClean="0"/>
              <a:t>WiFi</a:t>
            </a:r>
            <a:endParaRPr lang="en-US" dirty="0" smtClean="0"/>
          </a:p>
          <a:p>
            <a:pPr lvl="0"/>
            <a:r>
              <a:rPr lang="en-US" b="1" dirty="0" err="1" smtClean="0">
                <a:solidFill>
                  <a:prstClr val="black"/>
                </a:solidFill>
              </a:rPr>
              <a:t>Zigbee</a:t>
            </a:r>
            <a:r>
              <a:rPr lang="en-US" b="1" dirty="0" smtClean="0">
                <a:solidFill>
                  <a:prstClr val="black"/>
                </a:solidFill>
              </a:rPr>
              <a:t> </a:t>
            </a:r>
            <a:r>
              <a:rPr lang="en-US" b="1" dirty="0">
                <a:solidFill>
                  <a:prstClr val="black"/>
                </a:solidFill>
              </a:rPr>
              <a:t>(based on IEEE 802.15.4)</a:t>
            </a:r>
          </a:p>
          <a:p>
            <a:pPr lvl="0"/>
            <a:r>
              <a:rPr lang="en-US" sz="2900" dirty="0" err="1">
                <a:solidFill>
                  <a:prstClr val="black"/>
                </a:solidFill>
              </a:rPr>
              <a:t>Zigbee</a:t>
            </a:r>
            <a:r>
              <a:rPr lang="en-US" sz="2900" dirty="0">
                <a:solidFill>
                  <a:prstClr val="black"/>
                </a:solidFill>
              </a:rPr>
              <a:t> Smart Energy 2.0</a:t>
            </a:r>
          </a:p>
          <a:p>
            <a:r>
              <a:rPr lang="en-US" dirty="0" smtClean="0"/>
              <a:t>M-Bus – Utility metering</a:t>
            </a:r>
          </a:p>
          <a:p>
            <a:r>
              <a:rPr lang="en-US" b="1" dirty="0" smtClean="0"/>
              <a:t>ANSI C12 – Electricity metering</a:t>
            </a:r>
          </a:p>
          <a:p>
            <a:r>
              <a:rPr lang="en-US" altLang="zh-TW" dirty="0"/>
              <a:t>DECT Ultra Low Energy (DECT ULE) </a:t>
            </a:r>
            <a:r>
              <a:rPr lang="en-US" altLang="zh-TW" dirty="0" smtClean="0"/>
              <a:t> (Switzerland)</a:t>
            </a:r>
          </a:p>
          <a:p>
            <a:r>
              <a:rPr lang="en-US" dirty="0" smtClean="0"/>
              <a:t>KNX – HVAC, lighting and building automation</a:t>
            </a:r>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14</a:t>
            </a:fld>
            <a:endParaRPr lang="zh-TW" altLang="en-US"/>
          </a:p>
        </p:txBody>
      </p:sp>
    </p:spTree>
    <p:extLst>
      <p:ext uri="{BB962C8B-B14F-4D97-AF65-F5344CB8AC3E}">
        <p14:creationId xmlns:p14="http://schemas.microsoft.com/office/powerpoint/2010/main" val="385177609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83568" y="182373"/>
            <a:ext cx="6264696" cy="63348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140</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1580686752"/>
              </p:ext>
            </p:extLst>
          </p:nvPr>
        </p:nvGraphicFramePr>
        <p:xfrm>
          <a:off x="683568" y="182373"/>
          <a:ext cx="6192688" cy="6334843"/>
        </p:xfrm>
        <a:graphic>
          <a:graphicData uri="http://schemas.openxmlformats.org/drawingml/2006/table">
            <a:tbl>
              <a:tblPr/>
              <a:tblGrid>
                <a:gridCol w="1548172">
                  <a:extLst>
                    <a:ext uri="{9D8B030D-6E8A-4147-A177-3AD203B41FA5}">
                      <a16:colId xmlns="" xmlns:a16="http://schemas.microsoft.com/office/drawing/2014/main" val="20000"/>
                    </a:ext>
                  </a:extLst>
                </a:gridCol>
                <a:gridCol w="1548172">
                  <a:extLst>
                    <a:ext uri="{9D8B030D-6E8A-4147-A177-3AD203B41FA5}">
                      <a16:colId xmlns="" xmlns:a16="http://schemas.microsoft.com/office/drawing/2014/main" val="20001"/>
                    </a:ext>
                  </a:extLst>
                </a:gridCol>
                <a:gridCol w="1548172">
                  <a:extLst>
                    <a:ext uri="{9D8B030D-6E8A-4147-A177-3AD203B41FA5}">
                      <a16:colId xmlns="" xmlns:a16="http://schemas.microsoft.com/office/drawing/2014/main" val="20002"/>
                    </a:ext>
                  </a:extLst>
                </a:gridCol>
                <a:gridCol w="1548172">
                  <a:extLst>
                    <a:ext uri="{9D8B030D-6E8A-4147-A177-3AD203B41FA5}">
                      <a16:colId xmlns="" xmlns:a16="http://schemas.microsoft.com/office/drawing/2014/main" val="20003"/>
                    </a:ext>
                  </a:extLst>
                </a:gridCol>
              </a:tblGrid>
              <a:tr h="205037">
                <a:tc>
                  <a:txBody>
                    <a:bodyPr/>
                    <a:lstStyle/>
                    <a:p>
                      <a:pPr algn="ctr" fontAlgn="t"/>
                      <a:r>
                        <a:rPr lang="en-US" sz="1100" b="1" dirty="0">
                          <a:effectLst/>
                        </a:rPr>
                        <a:t>Feature</a:t>
                      </a:r>
                    </a:p>
                  </a:txBody>
                  <a:tcPr marL="22444" marR="22444" marT="22444" marB="2244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b="1" dirty="0">
                          <a:effectLst/>
                        </a:rPr>
                        <a:t>ZigBee</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b="1" dirty="0">
                          <a:effectLst/>
                        </a:rPr>
                        <a:t>Bluetooth Classic (BT)</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b="1" dirty="0">
                          <a:effectLst/>
                        </a:rPr>
                        <a:t>Bluetooth Smart</a:t>
                      </a:r>
                    </a:p>
                  </a:txBody>
                  <a:tcPr marL="22444" marR="22444" marT="22444" marB="224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69666">
                <a:tc>
                  <a:txBody>
                    <a:bodyPr/>
                    <a:lstStyle/>
                    <a:p>
                      <a:pPr algn="ctr" fontAlgn="t"/>
                      <a:r>
                        <a:rPr lang="en-US" sz="1100" b="1" dirty="0">
                          <a:effectLst/>
                        </a:rPr>
                        <a:t>Design Focus</a:t>
                      </a:r>
                    </a:p>
                  </a:txBody>
                  <a:tcPr marL="22444" marR="22444" marT="22444" marB="2244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Wireless networking among sensors</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a:effectLst/>
                        </a:rPr>
                        <a:t>Wireless keyboards, mouse, headsets</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a:effectLst/>
                        </a:rPr>
                        <a:t>Wireless sensor and fitness devices</a:t>
                      </a:r>
                    </a:p>
                  </a:txBody>
                  <a:tcPr marL="22444" marR="22444" marT="22444" marB="224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05037">
                <a:tc>
                  <a:txBody>
                    <a:bodyPr/>
                    <a:lstStyle/>
                    <a:p>
                      <a:pPr algn="ctr" fontAlgn="t"/>
                      <a:r>
                        <a:rPr lang="en-US" sz="1100" b="1" dirty="0">
                          <a:effectLst/>
                        </a:rPr>
                        <a:t>IEEE Standard</a:t>
                      </a:r>
                    </a:p>
                  </a:txBody>
                  <a:tcPr marL="22444" marR="22444" marT="22444" marB="2244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altLang="zh-TW" sz="1100" dirty="0">
                          <a:effectLst/>
                        </a:rPr>
                        <a:t>802.15.4</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altLang="zh-TW" sz="1100">
                          <a:effectLst/>
                        </a:rPr>
                        <a:t>802.15.1</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altLang="zh-TW" sz="1100">
                          <a:effectLst/>
                        </a:rPr>
                        <a:t>802.15.1</a:t>
                      </a:r>
                    </a:p>
                  </a:txBody>
                  <a:tcPr marL="22444" marR="22444" marT="22444" marB="224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69666">
                <a:tc>
                  <a:txBody>
                    <a:bodyPr/>
                    <a:lstStyle/>
                    <a:p>
                      <a:pPr algn="ctr" fontAlgn="t"/>
                      <a:r>
                        <a:rPr lang="en-US" sz="1100" b="1" dirty="0">
                          <a:effectLst/>
                        </a:rPr>
                        <a:t>Network Type</a:t>
                      </a:r>
                    </a:p>
                  </a:txBody>
                  <a:tcPr marL="22444" marR="22444" marT="22444" marB="2244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Mesh, ZigBee PRO</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err="1">
                          <a:effectLst/>
                        </a:rPr>
                        <a:t>Piconet</a:t>
                      </a:r>
                      <a:r>
                        <a:rPr lang="en-US" sz="1100" dirty="0">
                          <a:effectLst/>
                        </a:rPr>
                        <a:t>, Master/Slave;</a:t>
                      </a:r>
                    </a:p>
                    <a:p>
                      <a:pPr algn="ctr" fontAlgn="t"/>
                      <a:r>
                        <a:rPr lang="en-US" sz="1100" dirty="0" err="1">
                          <a:effectLst/>
                        </a:rPr>
                        <a:t>Scatternet</a:t>
                      </a:r>
                      <a:endParaRPr lang="en-US" sz="1100" dirty="0">
                        <a:effectLst/>
                      </a:endParaRP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a:effectLst/>
                        </a:rPr>
                        <a:t>Scatternet</a:t>
                      </a:r>
                    </a:p>
                  </a:txBody>
                  <a:tcPr marL="22444" marR="22444" marT="22444" marB="224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05037">
                <a:tc>
                  <a:txBody>
                    <a:bodyPr/>
                    <a:lstStyle/>
                    <a:p>
                      <a:pPr algn="ctr" fontAlgn="t"/>
                      <a:r>
                        <a:rPr lang="en-US" sz="1100" b="1" dirty="0">
                          <a:effectLst/>
                        </a:rPr>
                        <a:t>Distance</a:t>
                      </a:r>
                    </a:p>
                  </a:txBody>
                  <a:tcPr marL="22444" marR="22444" marT="22444" marB="2244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75-100m line of sight</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10m (33ft) min</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a:effectLst/>
                        </a:rPr>
                        <a:t>&gt;10m &gt;(33ft)</a:t>
                      </a:r>
                    </a:p>
                  </a:txBody>
                  <a:tcPr marL="22444" marR="22444" marT="22444" marB="224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46714">
                <a:tc>
                  <a:txBody>
                    <a:bodyPr/>
                    <a:lstStyle/>
                    <a:p>
                      <a:pPr algn="ctr" fontAlgn="t"/>
                      <a:r>
                        <a:rPr lang="en-US" sz="1100" b="1" dirty="0">
                          <a:effectLst/>
                        </a:rPr>
                        <a:t>Nodes Connected, max</a:t>
                      </a:r>
                    </a:p>
                  </a:txBody>
                  <a:tcPr marL="22444" marR="22444" marT="22444" marB="2244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altLang="zh-TW" sz="1100" dirty="0">
                          <a:effectLst/>
                        </a:rPr>
                        <a:t>65000</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altLang="zh-TW" sz="1100" dirty="0">
                          <a:effectLst/>
                        </a:rPr>
                        <a:t>8</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N/A</a:t>
                      </a:r>
                    </a:p>
                  </a:txBody>
                  <a:tcPr marL="22444" marR="22444" marT="22444" marB="224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1357439">
                <a:tc>
                  <a:txBody>
                    <a:bodyPr/>
                    <a:lstStyle/>
                    <a:p>
                      <a:pPr algn="ctr" fontAlgn="t"/>
                      <a:r>
                        <a:rPr lang="en-US" sz="1100" b="1" dirty="0">
                          <a:effectLst/>
                        </a:rPr>
                        <a:t>Operating Band</a:t>
                      </a:r>
                    </a:p>
                  </a:txBody>
                  <a:tcPr marL="22444" marR="22444" marT="22444" marB="2244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2.400 Ghz-2.4835 GHz ISM band</a:t>
                      </a:r>
                    </a:p>
                    <a:p>
                      <a:pPr algn="ctr" fontAlgn="t"/>
                      <a:r>
                        <a:rPr lang="en-US" sz="1100" dirty="0">
                          <a:effectLst/>
                        </a:rPr>
                        <a:t>16 channels, 5MHz apart,</a:t>
                      </a:r>
                    </a:p>
                    <a:p>
                      <a:pPr algn="ctr" fontAlgn="t"/>
                      <a:r>
                        <a:rPr lang="en-US" sz="1100" dirty="0">
                          <a:effectLst/>
                        </a:rPr>
                        <a:t>2MHz used</a:t>
                      </a:r>
                    </a:p>
                    <a:p>
                      <a:pPr algn="ctr" fontAlgn="t"/>
                      <a:r>
                        <a:rPr lang="en-US" sz="1100" dirty="0">
                          <a:effectLst/>
                        </a:rPr>
                        <a:t>Direct Spread Spectrum</a:t>
                      </a:r>
                    </a:p>
                    <a:p>
                      <a:pPr algn="ctr" fontAlgn="t"/>
                      <a:r>
                        <a:rPr lang="en-US" sz="1100" dirty="0">
                          <a:effectLst/>
                        </a:rPr>
                        <a:t> </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2.400 Ghz-2.4835 GHz ISM band</a:t>
                      </a:r>
                    </a:p>
                    <a:p>
                      <a:pPr algn="ctr" fontAlgn="t"/>
                      <a:r>
                        <a:rPr lang="en-US" sz="1100" dirty="0">
                          <a:effectLst/>
                        </a:rPr>
                        <a:t>79 1-MHz channels</a:t>
                      </a:r>
                    </a:p>
                    <a:p>
                      <a:pPr algn="ctr" fontAlgn="t"/>
                      <a:r>
                        <a:rPr lang="en-US" sz="1100" dirty="0">
                          <a:effectLst/>
                        </a:rPr>
                        <a:t>Frequency Spread Spectrum</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2.400 Ghz-2.4835 GHz ISM band</a:t>
                      </a:r>
                    </a:p>
                    <a:p>
                      <a:pPr algn="ctr" fontAlgn="t"/>
                      <a:r>
                        <a:rPr lang="en-US" sz="1100" dirty="0">
                          <a:effectLst/>
                        </a:rPr>
                        <a:t>40 2-MHz channels</a:t>
                      </a:r>
                    </a:p>
                    <a:p>
                      <a:pPr algn="ctr" fontAlgn="t"/>
                      <a:r>
                        <a:rPr lang="en-US" sz="1100" dirty="0">
                          <a:effectLst/>
                        </a:rPr>
                        <a:t>Frequency Spread Spectrum</a:t>
                      </a:r>
                    </a:p>
                    <a:p>
                      <a:pPr algn="ctr" fontAlgn="t"/>
                      <a:r>
                        <a:rPr lang="en-US" sz="1100" dirty="0">
                          <a:effectLst/>
                        </a:rPr>
                        <a:t> </a:t>
                      </a:r>
                    </a:p>
                    <a:p>
                      <a:pPr algn="ctr" fontAlgn="t"/>
                      <a:r>
                        <a:rPr lang="en-US" sz="1100" dirty="0">
                          <a:effectLst/>
                        </a:rPr>
                        <a:t> </a:t>
                      </a:r>
                    </a:p>
                    <a:p>
                      <a:pPr algn="ctr" fontAlgn="t"/>
                      <a:r>
                        <a:rPr lang="en-US" sz="1100" dirty="0">
                          <a:effectLst/>
                        </a:rPr>
                        <a:t> </a:t>
                      </a:r>
                    </a:p>
                  </a:txBody>
                  <a:tcPr marL="22444" marR="22444" marT="22444" marB="224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05037">
                <a:tc>
                  <a:txBody>
                    <a:bodyPr/>
                    <a:lstStyle/>
                    <a:p>
                      <a:pPr algn="ctr" fontAlgn="t"/>
                      <a:r>
                        <a:rPr lang="en-US" sz="1100" b="1" dirty="0">
                          <a:effectLst/>
                        </a:rPr>
                        <a:t>Throughput</a:t>
                      </a:r>
                    </a:p>
                  </a:txBody>
                  <a:tcPr marL="22444" marR="22444" marT="22444" marB="2244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0.03Mbps</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1-3Mbps</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0.27Mbps</a:t>
                      </a:r>
                    </a:p>
                  </a:txBody>
                  <a:tcPr marL="22444" marR="22444" marT="22444" marB="224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205037">
                <a:tc>
                  <a:txBody>
                    <a:bodyPr/>
                    <a:lstStyle/>
                    <a:p>
                      <a:pPr algn="ctr" fontAlgn="t"/>
                      <a:r>
                        <a:rPr lang="en-US" sz="1100" b="1" dirty="0">
                          <a:effectLst/>
                        </a:rPr>
                        <a:t>Latency with Connect</a:t>
                      </a:r>
                    </a:p>
                  </a:txBody>
                  <a:tcPr marL="22444" marR="22444" marT="22444" marB="2244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a:effectLst/>
                        </a:rPr>
                        <a:t>15ms</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a:effectLst/>
                        </a:rPr>
                        <a:t>100ms - 3sec</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3-6ms</a:t>
                      </a:r>
                    </a:p>
                  </a:txBody>
                  <a:tcPr marL="22444" marR="22444" marT="22444" marB="224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698924">
                <a:tc>
                  <a:txBody>
                    <a:bodyPr/>
                    <a:lstStyle/>
                    <a:p>
                      <a:pPr algn="ctr" fontAlgn="t"/>
                      <a:r>
                        <a:rPr lang="en-US" sz="1100" b="1" dirty="0">
                          <a:effectLst/>
                        </a:rPr>
                        <a:t>Type of Data</a:t>
                      </a:r>
                    </a:p>
                  </a:txBody>
                  <a:tcPr marL="22444" marR="22444" marT="22444" marB="2244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Operational instructions</a:t>
                      </a:r>
                    </a:p>
                    <a:p>
                      <a:pPr algn="ctr" fontAlgn="t"/>
                      <a:r>
                        <a:rPr lang="en-US" sz="1100" dirty="0">
                          <a:effectLst/>
                        </a:rPr>
                        <a:t>Low data rate</a:t>
                      </a:r>
                    </a:p>
                    <a:p>
                      <a:pPr algn="ctr" fontAlgn="t"/>
                      <a:r>
                        <a:rPr lang="en-US" sz="1100" dirty="0">
                          <a:effectLst/>
                        </a:rPr>
                        <a:t> </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a:effectLst/>
                        </a:rPr>
                        <a:t>Continuous streaming</a:t>
                      </a:r>
                    </a:p>
                    <a:p>
                      <a:pPr algn="ctr" fontAlgn="t"/>
                      <a:r>
                        <a:rPr lang="en-US" sz="1100">
                          <a:effectLst/>
                        </a:rPr>
                        <a:t>All types of data; text, multimedia</a:t>
                      </a:r>
                    </a:p>
                    <a:p>
                      <a:pPr algn="ctr" fontAlgn="t"/>
                      <a:r>
                        <a:rPr lang="en-US" sz="1100">
                          <a:effectLst/>
                        </a:rPr>
                        <a:t>Relatively high speeds</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Burst</a:t>
                      </a:r>
                    </a:p>
                  </a:txBody>
                  <a:tcPr marL="22444" marR="22444" marT="22444" marB="224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205037">
                <a:tc>
                  <a:txBody>
                    <a:bodyPr/>
                    <a:lstStyle/>
                    <a:p>
                      <a:pPr algn="ctr" fontAlgn="t"/>
                      <a:r>
                        <a:rPr lang="en-US" sz="1100" b="1" dirty="0">
                          <a:effectLst/>
                        </a:rPr>
                        <a:t>Voice</a:t>
                      </a:r>
                    </a:p>
                  </a:txBody>
                  <a:tcPr marL="22444" marR="22444" marT="22444" marB="2244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No</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a:effectLst/>
                        </a:rPr>
                        <a:t>Yes</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No</a:t>
                      </a:r>
                    </a:p>
                  </a:txBody>
                  <a:tcPr marL="22444" marR="22444" marT="22444" marB="224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923193">
                <a:tc>
                  <a:txBody>
                    <a:bodyPr/>
                    <a:lstStyle/>
                    <a:p>
                      <a:pPr algn="ctr" fontAlgn="t"/>
                      <a:r>
                        <a:rPr lang="en-US" sz="1100" b="1" dirty="0">
                          <a:effectLst/>
                        </a:rPr>
                        <a:t>Security</a:t>
                      </a:r>
                    </a:p>
                  </a:txBody>
                  <a:tcPr marL="22444" marR="22444" marT="22444" marB="2244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EAP (Extensible Authentication Protocol)</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56/128-bit and application layer user defined</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128-bit AES (Advanced Encryption Standard) with Counter Mode CBC-MAC and application layer user defined</a:t>
                      </a:r>
                    </a:p>
                  </a:txBody>
                  <a:tcPr marL="22444" marR="22444" marT="22444" marB="224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534295">
                <a:tc>
                  <a:txBody>
                    <a:bodyPr/>
                    <a:lstStyle/>
                    <a:p>
                      <a:pPr algn="ctr" fontAlgn="t"/>
                      <a:r>
                        <a:rPr lang="en-US" sz="1100" b="1" dirty="0">
                          <a:effectLst/>
                        </a:rPr>
                        <a:t>Power Consumed</a:t>
                      </a:r>
                    </a:p>
                    <a:p>
                      <a:pPr algn="ctr" fontAlgn="t"/>
                      <a:r>
                        <a:rPr lang="en-US" sz="1100" b="1" dirty="0">
                          <a:effectLst/>
                        </a:rPr>
                        <a:t>(dependent on application)</a:t>
                      </a:r>
                    </a:p>
                  </a:txBody>
                  <a:tcPr marL="22444" marR="22444" marT="22444" marB="2244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30mW</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100 </a:t>
                      </a:r>
                      <a:r>
                        <a:rPr lang="en-US" sz="1100" dirty="0" err="1">
                          <a:effectLst/>
                        </a:rPr>
                        <a:t>mW</a:t>
                      </a:r>
                      <a:endParaRPr lang="en-US" sz="1100" dirty="0">
                        <a:effectLst/>
                      </a:endParaRP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100" dirty="0">
                          <a:effectLst/>
                        </a:rPr>
                        <a:t>0.01-0.5W</a:t>
                      </a:r>
                    </a:p>
                  </a:txBody>
                  <a:tcPr marL="22444" marR="22444" marT="22444" marB="224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369666">
                <a:tc>
                  <a:txBody>
                    <a:bodyPr/>
                    <a:lstStyle/>
                    <a:p>
                      <a:pPr algn="ctr" fontAlgn="t"/>
                      <a:r>
                        <a:rPr lang="en-US" sz="1100" b="1" dirty="0">
                          <a:effectLst/>
                        </a:rPr>
                        <a:t>Modulation</a:t>
                      </a:r>
                    </a:p>
                  </a:txBody>
                  <a:tcPr marL="22444" marR="22444" marT="22444" marB="2244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r>
                        <a:rPr lang="en-US" sz="1100" dirty="0">
                          <a:effectLst/>
                        </a:rPr>
                        <a:t>Direct Sequence Spread Spectrum</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r>
                        <a:rPr lang="en-US" sz="1100" dirty="0">
                          <a:effectLst/>
                        </a:rPr>
                        <a:t>Frequency Hopping Spread Spectrum</a:t>
                      </a:r>
                    </a:p>
                  </a:txBody>
                  <a:tcPr marL="22444" marR="22444" marT="22444" marB="22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t"/>
                      <a:r>
                        <a:rPr lang="en-US" sz="1100" dirty="0">
                          <a:effectLst/>
                        </a:rPr>
                        <a:t>Gaussian Frequency Shift Keying</a:t>
                      </a:r>
                    </a:p>
                  </a:txBody>
                  <a:tcPr marL="22444" marR="22444" marT="22444" marB="224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13"/>
                  </a:ext>
                </a:extLst>
              </a:tr>
            </a:tbl>
          </a:graphicData>
        </a:graphic>
      </p:graphicFrame>
      <p:sp>
        <p:nvSpPr>
          <p:cNvPr id="2" name="標題 1"/>
          <p:cNvSpPr>
            <a:spLocks noGrp="1"/>
          </p:cNvSpPr>
          <p:nvPr>
            <p:ph type="title"/>
          </p:nvPr>
        </p:nvSpPr>
        <p:spPr>
          <a:xfrm>
            <a:off x="6755369" y="2337882"/>
            <a:ext cx="2388631" cy="1152128"/>
          </a:xfrm>
        </p:spPr>
        <p:txBody>
          <a:bodyPr>
            <a:noAutofit/>
          </a:bodyPr>
          <a:lstStyle/>
          <a:p>
            <a:r>
              <a:rPr lang="en-US" altLang="zh-TW" sz="2800" dirty="0" smtClean="0">
                <a:solidFill>
                  <a:schemeClr val="tx1"/>
                </a:solidFill>
              </a:rPr>
              <a:t>A Comparison</a:t>
            </a:r>
            <a:br>
              <a:rPr lang="en-US" altLang="zh-TW" sz="2800" dirty="0" smtClean="0">
                <a:solidFill>
                  <a:schemeClr val="tx1"/>
                </a:solidFill>
              </a:rPr>
            </a:br>
            <a:r>
              <a:rPr lang="en-US" altLang="zh-TW" sz="2800" dirty="0" smtClean="0">
                <a:solidFill>
                  <a:schemeClr val="tx1"/>
                </a:solidFill>
              </a:rPr>
              <a:t>between ZigBee,</a:t>
            </a:r>
            <a:br>
              <a:rPr lang="en-US" altLang="zh-TW" sz="2800" dirty="0" smtClean="0">
                <a:solidFill>
                  <a:schemeClr val="tx1"/>
                </a:solidFill>
              </a:rPr>
            </a:br>
            <a:r>
              <a:rPr lang="en-US" altLang="zh-TW" sz="2800" dirty="0" smtClean="0">
                <a:solidFill>
                  <a:schemeClr val="tx1"/>
                </a:solidFill>
              </a:rPr>
              <a:t>BT</a:t>
            </a:r>
            <a:r>
              <a:rPr lang="en-US" altLang="zh-TW" sz="2800" dirty="0">
                <a:solidFill>
                  <a:schemeClr val="tx1"/>
                </a:solidFill>
              </a:rPr>
              <a:t> </a:t>
            </a:r>
            <a:r>
              <a:rPr lang="en-US" altLang="zh-TW" sz="2800" dirty="0" smtClean="0">
                <a:solidFill>
                  <a:schemeClr val="tx1"/>
                </a:solidFill>
              </a:rPr>
              <a:t>and BLE</a:t>
            </a:r>
            <a:endParaRPr lang="zh-TW" altLang="en-US" sz="2800" dirty="0">
              <a:solidFill>
                <a:schemeClr val="tx1"/>
              </a:solidFill>
            </a:endParaRPr>
          </a:p>
        </p:txBody>
      </p:sp>
      <p:sp>
        <p:nvSpPr>
          <p:cNvPr id="4" name="文字方塊 3"/>
          <p:cNvSpPr txBox="1"/>
          <p:nvPr/>
        </p:nvSpPr>
        <p:spPr>
          <a:xfrm>
            <a:off x="-74014" y="6466214"/>
            <a:ext cx="8686352" cy="338554"/>
          </a:xfrm>
          <a:prstGeom prst="rect">
            <a:avLst/>
          </a:prstGeom>
          <a:noFill/>
        </p:spPr>
        <p:txBody>
          <a:bodyPr wrap="none" rtlCol="0">
            <a:spAutoFit/>
          </a:bodyPr>
          <a:lstStyle/>
          <a:p>
            <a:r>
              <a:rPr lang="en-US" altLang="zh-TW" sz="1600" dirty="0" smtClean="0"/>
              <a:t>Source: http</a:t>
            </a:r>
            <a:r>
              <a:rPr lang="en-US" altLang="zh-TW" sz="1600" dirty="0"/>
              <a:t>://www.allaboutcircuits.com/technical-articles/zigbee-vs-bluetooth-and-bluetooth-smart/</a:t>
            </a:r>
            <a:endParaRPr lang="zh-TW" altLang="en-US" sz="1600" dirty="0"/>
          </a:p>
        </p:txBody>
      </p:sp>
      <p:sp>
        <p:nvSpPr>
          <p:cNvPr id="6" name="矩形 5"/>
          <p:cNvSpPr/>
          <p:nvPr/>
        </p:nvSpPr>
        <p:spPr>
          <a:xfrm>
            <a:off x="683568" y="5589240"/>
            <a:ext cx="626469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5012694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fld id="{BC71E80C-9635-473D-9F26-B779060F2DD3}" type="slidenum">
              <a:rPr lang="zh-TW" altLang="en-US" smtClean="0"/>
              <a:t>141</a:t>
            </a:fld>
            <a:endParaRPr lang="zh-TW" altLang="en-US"/>
          </a:p>
        </p:txBody>
      </p:sp>
      <p:sp>
        <p:nvSpPr>
          <p:cNvPr id="4" name="文字方塊 3"/>
          <p:cNvSpPr txBox="1"/>
          <p:nvPr/>
        </p:nvSpPr>
        <p:spPr>
          <a:xfrm>
            <a:off x="-74014" y="6466214"/>
            <a:ext cx="8686352" cy="338554"/>
          </a:xfrm>
          <a:prstGeom prst="rect">
            <a:avLst/>
          </a:prstGeom>
          <a:noFill/>
        </p:spPr>
        <p:txBody>
          <a:bodyPr wrap="none" rtlCol="0">
            <a:spAutoFit/>
          </a:bodyPr>
          <a:lstStyle/>
          <a:p>
            <a:r>
              <a:rPr lang="en-US" altLang="zh-TW" sz="1600" dirty="0" smtClean="0"/>
              <a:t>Source: http</a:t>
            </a:r>
            <a:r>
              <a:rPr lang="en-US" altLang="zh-TW" sz="1600" dirty="0"/>
              <a:t>://www.allaboutcircuits.com/technical-articles/zigbee-vs-bluetooth-and-bluetooth-smart/</a:t>
            </a:r>
            <a:endParaRPr lang="zh-TW" altLang="en-US" sz="1600" dirty="0"/>
          </a:p>
        </p:txBody>
      </p:sp>
      <p:pic>
        <p:nvPicPr>
          <p:cNvPr id="6" name="圖片 5"/>
          <p:cNvPicPr>
            <a:picLocks noChangeAspect="1"/>
          </p:cNvPicPr>
          <p:nvPr/>
        </p:nvPicPr>
        <p:blipFill>
          <a:blip r:embed="rId3"/>
          <a:stretch>
            <a:fillRect/>
          </a:stretch>
        </p:blipFill>
        <p:spPr>
          <a:xfrm>
            <a:off x="606894" y="0"/>
            <a:ext cx="8159920" cy="6858000"/>
          </a:xfrm>
          <a:prstGeom prst="rect">
            <a:avLst/>
          </a:prstGeom>
        </p:spPr>
      </p:pic>
      <p:sp>
        <p:nvSpPr>
          <p:cNvPr id="2" name="矩形 1"/>
          <p:cNvSpPr/>
          <p:nvPr/>
        </p:nvSpPr>
        <p:spPr>
          <a:xfrm>
            <a:off x="606894" y="4293096"/>
            <a:ext cx="806956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0966062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Bluetooth 5</a:t>
            </a:r>
            <a:endParaRPr lang="zh-TW" altLang="en-US" dirty="0"/>
          </a:p>
        </p:txBody>
      </p:sp>
      <p:sp>
        <p:nvSpPr>
          <p:cNvPr id="4" name="內容版面配置區 3"/>
          <p:cNvSpPr>
            <a:spLocks noGrp="1"/>
          </p:cNvSpPr>
          <p:nvPr>
            <p:ph idx="1"/>
          </p:nvPr>
        </p:nvSpPr>
        <p:spPr/>
        <p:txBody>
          <a:bodyPr>
            <a:normAutofit fontScale="92500" lnSpcReduction="10000"/>
          </a:bodyPr>
          <a:lstStyle/>
          <a:p>
            <a:r>
              <a:rPr lang="en-US" altLang="zh-TW" dirty="0" smtClean="0"/>
              <a:t>Officially </a:t>
            </a:r>
            <a:r>
              <a:rPr lang="en-US" altLang="zh-TW" dirty="0"/>
              <a:t>unveiled </a:t>
            </a:r>
            <a:r>
              <a:rPr lang="en-US" altLang="zh-TW" dirty="0" smtClean="0"/>
              <a:t>on </a:t>
            </a:r>
            <a:r>
              <a:rPr lang="en-US" altLang="zh-TW" dirty="0"/>
              <a:t>16 June </a:t>
            </a:r>
            <a:r>
              <a:rPr lang="en-US" altLang="zh-TW" dirty="0" smtClean="0"/>
              <a:t>2016</a:t>
            </a:r>
          </a:p>
          <a:p>
            <a:r>
              <a:rPr lang="en-US" altLang="zh-TW" dirty="0" smtClean="0"/>
              <a:t>Mainly </a:t>
            </a:r>
            <a:r>
              <a:rPr lang="en-US" altLang="zh-TW" dirty="0"/>
              <a:t>focused on </a:t>
            </a:r>
            <a:r>
              <a:rPr lang="en-US" altLang="zh-TW" dirty="0" smtClean="0"/>
              <a:t>Internet </a:t>
            </a:r>
            <a:r>
              <a:rPr lang="en-US" altLang="zh-TW" dirty="0"/>
              <a:t>of Things </a:t>
            </a:r>
            <a:r>
              <a:rPr lang="en-US" altLang="zh-TW" dirty="0" smtClean="0"/>
              <a:t>technology</a:t>
            </a:r>
          </a:p>
          <a:p>
            <a:r>
              <a:rPr lang="en-US" altLang="zh-TW" dirty="0" smtClean="0"/>
              <a:t>Features</a:t>
            </a:r>
          </a:p>
          <a:p>
            <a:pPr lvl="1"/>
            <a:r>
              <a:rPr lang="en-US" altLang="zh-TW" dirty="0"/>
              <a:t>Slot Availability Mask (SAM)</a:t>
            </a:r>
          </a:p>
          <a:p>
            <a:pPr lvl="1"/>
            <a:r>
              <a:rPr lang="en-US" altLang="zh-TW" dirty="0">
                <a:solidFill>
                  <a:srgbClr val="FF0000"/>
                </a:solidFill>
              </a:rPr>
              <a:t>2 Mbit/s </a:t>
            </a:r>
            <a:r>
              <a:rPr lang="en-US" altLang="zh-TW" dirty="0"/>
              <a:t>PHY for LE</a:t>
            </a:r>
          </a:p>
          <a:p>
            <a:pPr lvl="1"/>
            <a:r>
              <a:rPr lang="en-US" altLang="zh-TW" dirty="0"/>
              <a:t>LE Long </a:t>
            </a:r>
            <a:r>
              <a:rPr lang="en-US" altLang="zh-TW" dirty="0">
                <a:solidFill>
                  <a:srgbClr val="FF0000"/>
                </a:solidFill>
              </a:rPr>
              <a:t>Range</a:t>
            </a:r>
          </a:p>
          <a:p>
            <a:pPr lvl="1"/>
            <a:r>
              <a:rPr lang="en-US" altLang="zh-TW" dirty="0"/>
              <a:t>High Duty Cycle Non-Connectable Advertising</a:t>
            </a:r>
          </a:p>
          <a:p>
            <a:pPr lvl="1"/>
            <a:r>
              <a:rPr lang="en-US" altLang="zh-TW" dirty="0"/>
              <a:t>LE Advertising Extensions</a:t>
            </a:r>
          </a:p>
          <a:p>
            <a:pPr lvl="1"/>
            <a:r>
              <a:rPr lang="en-US" altLang="zh-TW" dirty="0"/>
              <a:t>LE Channel Selection Algorithm #2</a:t>
            </a:r>
            <a:endParaRPr lang="zh-TW" altLang="en-US" dirty="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142</a:t>
            </a:fld>
            <a:endParaRPr lang="zh-TW" altLang="en-US"/>
          </a:p>
        </p:txBody>
      </p:sp>
    </p:spTree>
    <p:extLst>
      <p:ext uri="{BB962C8B-B14F-4D97-AF65-F5344CB8AC3E}">
        <p14:creationId xmlns:p14="http://schemas.microsoft.com/office/powerpoint/2010/main" val="13116189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Summary</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An M2M area network consists of many types of sensors/actuators/devices and (wireless) communication protocols.</a:t>
            </a:r>
            <a:endParaRPr lang="en-US" altLang="zh-TW" dirty="0"/>
          </a:p>
          <a:p>
            <a:r>
              <a:rPr lang="en-US" altLang="zh-TW" dirty="0" smtClean="0"/>
              <a:t>We show many examples of those sensors/ actuators/devices.</a:t>
            </a:r>
            <a:endParaRPr lang="en-US" altLang="zh-TW" dirty="0"/>
          </a:p>
          <a:p>
            <a:r>
              <a:rPr lang="en-US" altLang="zh-TW" dirty="0" smtClean="0"/>
              <a:t>We cover three examples of M2M area protocols: ANSI </a:t>
            </a:r>
            <a:r>
              <a:rPr lang="en-US" altLang="zh-TW" dirty="0"/>
              <a:t>C12 </a:t>
            </a:r>
            <a:r>
              <a:rPr lang="en-US" altLang="zh-TW" dirty="0" smtClean="0"/>
              <a:t>Suite, ZigBee </a:t>
            </a:r>
            <a:r>
              <a:rPr lang="en-US" altLang="zh-TW" dirty="0"/>
              <a:t>(IEEE 802.15.4</a:t>
            </a:r>
            <a:r>
              <a:rPr lang="en-US" altLang="zh-TW" dirty="0" smtClean="0"/>
              <a:t>), Bluetooth </a:t>
            </a:r>
            <a:r>
              <a:rPr lang="en-US" altLang="zh-TW" dirty="0"/>
              <a:t>Low Energy (BLE</a:t>
            </a:r>
            <a:r>
              <a:rPr lang="en-US" altLang="zh-TW" dirty="0" smtClean="0"/>
              <a:t>).</a:t>
            </a:r>
          </a:p>
          <a:p>
            <a:r>
              <a:rPr lang="en-US" altLang="zh-TW" dirty="0" smtClean="0"/>
              <a:t>Sensor platforms such as Arduino and Raspberry Pi are important tools for connecting and enabling sensors/actuators.</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143</a:t>
            </a:fld>
            <a:endParaRPr lang="zh-TW" altLang="en-US"/>
          </a:p>
        </p:txBody>
      </p:sp>
    </p:spTree>
    <p:extLst>
      <p:ext uri="{BB962C8B-B14F-4D97-AF65-F5344CB8AC3E}">
        <p14:creationId xmlns:p14="http://schemas.microsoft.com/office/powerpoint/2010/main" val="375465542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52936"/>
            <a:ext cx="8229600" cy="1143000"/>
          </a:xfrm>
        </p:spPr>
        <p:txBody>
          <a:bodyPr/>
          <a:lstStyle/>
          <a:p>
            <a:r>
              <a:rPr lang="en-US" dirty="0" smtClean="0"/>
              <a:t>Appendix</a:t>
            </a:r>
            <a:endParaRPr 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144</a:t>
            </a:fld>
            <a:endParaRPr lang="zh-TW" altLang="en-US"/>
          </a:p>
        </p:txBody>
      </p:sp>
    </p:spTree>
    <p:extLst>
      <p:ext uri="{BB962C8B-B14F-4D97-AF65-F5344CB8AC3E}">
        <p14:creationId xmlns:p14="http://schemas.microsoft.com/office/powerpoint/2010/main" val="130608664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9804" y="3140968"/>
            <a:ext cx="8229600" cy="936104"/>
          </a:xfrm>
        </p:spPr>
        <p:txBody>
          <a:bodyPr/>
          <a:lstStyle/>
          <a:p>
            <a:r>
              <a:rPr lang="en-US" altLang="zh-TW" dirty="0" smtClean="0"/>
              <a:t>Example IoT Devices</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145</a:t>
            </a:fld>
            <a:endParaRPr lang="zh-TW" altLang="en-US"/>
          </a:p>
        </p:txBody>
      </p:sp>
    </p:spTree>
    <p:extLst>
      <p:ext uri="{BB962C8B-B14F-4D97-AF65-F5344CB8AC3E}">
        <p14:creationId xmlns:p14="http://schemas.microsoft.com/office/powerpoint/2010/main" val="204905904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9016"/>
            <a:ext cx="8229600" cy="936104"/>
          </a:xfrm>
        </p:spPr>
        <p:txBody>
          <a:bodyPr>
            <a:noAutofit/>
          </a:bodyPr>
          <a:lstStyle/>
          <a:p>
            <a:pPr fontAlgn="base"/>
            <a:r>
              <a:rPr lang="en-US" sz="3200" dirty="0" smtClean="0">
                <a:solidFill>
                  <a:schemeClr val="tx1"/>
                </a:solidFill>
              </a:rPr>
              <a:t>Game Drone – Parrot Ar. Drone (1) </a:t>
            </a:r>
            <a:endParaRPr lang="en-US" sz="3200" dirty="0">
              <a:solidFill>
                <a:schemeClr val="tx1"/>
              </a:solidFill>
            </a:endParaRPr>
          </a:p>
        </p:txBody>
      </p:sp>
      <p:pic>
        <p:nvPicPr>
          <p:cNvPr id="4" name="Picture 3" descr="ar.drone.jpg"/>
          <p:cNvPicPr>
            <a:picLocks noChangeAspect="1"/>
          </p:cNvPicPr>
          <p:nvPr/>
        </p:nvPicPr>
        <p:blipFill>
          <a:blip r:embed="rId3" cstate="print"/>
          <a:stretch>
            <a:fillRect/>
          </a:stretch>
        </p:blipFill>
        <p:spPr>
          <a:xfrm>
            <a:off x="172263" y="3645024"/>
            <a:ext cx="3664143" cy="2174097"/>
          </a:xfrm>
          <a:prstGeom prst="rect">
            <a:avLst/>
          </a:prstGeom>
        </p:spPr>
      </p:pic>
      <p:pic>
        <p:nvPicPr>
          <p:cNvPr id="5" name="Picture 4" descr="parrot_ar_drone_l_a_02.jpg"/>
          <p:cNvPicPr>
            <a:picLocks noChangeAspect="1"/>
          </p:cNvPicPr>
          <p:nvPr/>
        </p:nvPicPr>
        <p:blipFill>
          <a:blip r:embed="rId4" cstate="print"/>
          <a:stretch>
            <a:fillRect/>
          </a:stretch>
        </p:blipFill>
        <p:spPr>
          <a:xfrm>
            <a:off x="3836406" y="3645024"/>
            <a:ext cx="4898648" cy="2174099"/>
          </a:xfrm>
          <a:prstGeom prst="rect">
            <a:avLst/>
          </a:prstGeom>
        </p:spPr>
      </p:pic>
      <p:sp>
        <p:nvSpPr>
          <p:cNvPr id="6" name="TextBox 5"/>
          <p:cNvSpPr txBox="1"/>
          <p:nvPr/>
        </p:nvSpPr>
        <p:spPr>
          <a:xfrm>
            <a:off x="187071" y="1081767"/>
            <a:ext cx="8991500" cy="3139321"/>
          </a:xfrm>
          <a:prstGeom prst="rect">
            <a:avLst/>
          </a:prstGeom>
          <a:noFill/>
        </p:spPr>
        <p:txBody>
          <a:bodyPr wrap="none" rtlCol="0">
            <a:spAutoFit/>
          </a:bodyPr>
          <a:lstStyle/>
          <a:p>
            <a:pPr marL="315811" indent="-315811">
              <a:buClr>
                <a:srgbClr val="D42E12"/>
              </a:buClr>
              <a:buSzPct val="100000"/>
              <a:buFont typeface="Wingdings" pitchFamily="2" charset="2"/>
              <a:buChar char="§"/>
            </a:pPr>
            <a:r>
              <a:rPr lang="en-US" u="sng" dirty="0" smtClean="0">
                <a:solidFill>
                  <a:prstClr val="black"/>
                </a:solidFill>
                <a:hlinkClick r:id="rId5"/>
              </a:rPr>
              <a:t>http</a:t>
            </a:r>
            <a:r>
              <a:rPr lang="en-US" u="sng" dirty="0">
                <a:solidFill>
                  <a:prstClr val="black"/>
                </a:solidFill>
                <a:hlinkClick r:id="rId5"/>
              </a:rPr>
              <a:t>://ardrone.parrot.com/parrot-ar-drone/usa/</a:t>
            </a:r>
            <a:endParaRPr lang="en-US" u="sng" dirty="0">
              <a:solidFill>
                <a:prstClr val="black"/>
              </a:solidFill>
            </a:endParaRPr>
          </a:p>
          <a:p>
            <a:pPr marL="315811" indent="-315811">
              <a:buClr>
                <a:srgbClr val="D42E12"/>
              </a:buClr>
              <a:buSzPct val="100000"/>
              <a:buFont typeface="Wingdings" pitchFamily="2" charset="2"/>
              <a:buChar char="§"/>
            </a:pPr>
            <a:r>
              <a:rPr lang="en-US" dirty="0" smtClean="0">
                <a:solidFill>
                  <a:prstClr val="black"/>
                </a:solidFill>
              </a:rPr>
              <a:t>With </a:t>
            </a:r>
            <a:r>
              <a:rPr lang="en-US" dirty="0">
                <a:solidFill>
                  <a:prstClr val="black"/>
                </a:solidFill>
              </a:rPr>
              <a:t>its own generated WiFi network, players can create a game party where </a:t>
            </a:r>
            <a:r>
              <a:rPr lang="en-US" dirty="0" smtClean="0">
                <a:solidFill>
                  <a:prstClr val="black"/>
                </a:solidFill>
              </a:rPr>
              <a:t>others</a:t>
            </a:r>
          </a:p>
          <a:p>
            <a:pPr>
              <a:buClr>
                <a:srgbClr val="D42E12"/>
              </a:buClr>
              <a:buSzPct val="100000"/>
            </a:pPr>
            <a:r>
              <a:rPr lang="en-US" dirty="0">
                <a:solidFill>
                  <a:prstClr val="black"/>
                </a:solidFill>
              </a:rPr>
              <a:t> </a:t>
            </a:r>
            <a:r>
              <a:rPr lang="en-US" dirty="0" smtClean="0">
                <a:solidFill>
                  <a:prstClr val="black"/>
                </a:solidFill>
              </a:rPr>
              <a:t>      players </a:t>
            </a:r>
            <a:r>
              <a:rPr lang="en-US" dirty="0">
                <a:solidFill>
                  <a:prstClr val="black"/>
                </a:solidFill>
              </a:rPr>
              <a:t>can join and play against each other (e.g., </a:t>
            </a:r>
            <a:r>
              <a:rPr lang="en-US" dirty="0" err="1">
                <a:solidFill>
                  <a:prstClr val="black"/>
                </a:solidFill>
              </a:rPr>
              <a:t>AR.FlyingAce</a:t>
            </a:r>
            <a:r>
              <a:rPr lang="en-US" dirty="0" smtClean="0">
                <a:solidFill>
                  <a:prstClr val="black"/>
                </a:solidFill>
              </a:rPr>
              <a:t>)</a:t>
            </a:r>
          </a:p>
          <a:p>
            <a:pPr marL="315811" indent="-315811">
              <a:buClr>
                <a:srgbClr val="D42E12"/>
              </a:buClr>
              <a:buSzPct val="100000"/>
              <a:buFont typeface="Wingdings" pitchFamily="2" charset="2"/>
              <a:buChar char="§"/>
            </a:pPr>
            <a:r>
              <a:rPr lang="en-GB" dirty="0">
                <a:solidFill>
                  <a:prstClr val="black"/>
                </a:solidFill>
              </a:rPr>
              <a:t>A </a:t>
            </a:r>
            <a:r>
              <a:rPr lang="en-US" dirty="0" err="1">
                <a:solidFill>
                  <a:prstClr val="black"/>
                </a:solidFill>
              </a:rPr>
              <a:t>quadricopter</a:t>
            </a:r>
            <a:r>
              <a:rPr lang="en-US" dirty="0">
                <a:solidFill>
                  <a:prstClr val="black"/>
                </a:solidFill>
              </a:rPr>
              <a:t> made in carbon fiber and high resistance PA66 plastic</a:t>
            </a:r>
          </a:p>
          <a:p>
            <a:pPr marL="315811" indent="-315811">
              <a:buClr>
                <a:srgbClr val="D42E12"/>
              </a:buClr>
              <a:buSzPct val="100000"/>
              <a:buFont typeface="Wingdings" pitchFamily="2" charset="2"/>
              <a:buChar char="§"/>
            </a:pPr>
            <a:r>
              <a:rPr lang="en-US" dirty="0">
                <a:solidFill>
                  <a:prstClr val="black"/>
                </a:solidFill>
              </a:rPr>
              <a:t>MEMS (Micro-Electro-Mechanical Systems) and video processing to ensure an intuitive </a:t>
            </a:r>
            <a:endParaRPr lang="en-US" dirty="0" smtClean="0">
              <a:solidFill>
                <a:prstClr val="black"/>
              </a:solidFill>
            </a:endParaRPr>
          </a:p>
          <a:p>
            <a:pPr>
              <a:buClr>
                <a:srgbClr val="D42E12"/>
              </a:buClr>
              <a:buSzPct val="100000"/>
            </a:pPr>
            <a:r>
              <a:rPr lang="en-US" dirty="0">
                <a:solidFill>
                  <a:prstClr val="black"/>
                </a:solidFill>
              </a:rPr>
              <a:t> </a:t>
            </a:r>
            <a:r>
              <a:rPr lang="en-US" dirty="0" smtClean="0">
                <a:solidFill>
                  <a:prstClr val="black"/>
                </a:solidFill>
              </a:rPr>
              <a:t>     piloting </a:t>
            </a:r>
            <a:r>
              <a:rPr lang="en-US" dirty="0">
                <a:solidFill>
                  <a:prstClr val="black"/>
                </a:solidFill>
              </a:rPr>
              <a:t>of a radio controlled object</a:t>
            </a:r>
          </a:p>
          <a:p>
            <a:pPr marL="315811" indent="-315811">
              <a:buClr>
                <a:srgbClr val="D42E12"/>
              </a:buClr>
              <a:buSzPct val="100000"/>
              <a:buFont typeface="Wingdings" pitchFamily="2" charset="2"/>
              <a:buChar char="§"/>
            </a:pPr>
            <a:r>
              <a:rPr lang="en-US" dirty="0">
                <a:solidFill>
                  <a:prstClr val="black"/>
                </a:solidFill>
              </a:rPr>
              <a:t>WiFi and video streaming for a modern interface with an iPhone™ or iPod touch®  </a:t>
            </a:r>
          </a:p>
          <a:p>
            <a:pPr marL="315811" indent="-315811">
              <a:buClr>
                <a:srgbClr val="D42E12"/>
              </a:buClr>
              <a:buSzPct val="100000"/>
              <a:buFont typeface="Wingdings" pitchFamily="2" charset="2"/>
              <a:buChar char="§"/>
            </a:pPr>
            <a:r>
              <a:rPr lang="en-US" dirty="0">
                <a:solidFill>
                  <a:prstClr val="black"/>
                </a:solidFill>
              </a:rPr>
              <a:t>Images processing software for augmented reality</a:t>
            </a:r>
          </a:p>
          <a:p>
            <a:pPr marL="315811" indent="-315811">
              <a:buClr>
                <a:srgbClr val="D42E12"/>
              </a:buClr>
              <a:buSzPct val="100000"/>
              <a:buFont typeface="Wingdings" pitchFamily="2" charset="2"/>
              <a:buChar char="§"/>
            </a:pPr>
            <a:r>
              <a:rPr lang="en-GB" dirty="0">
                <a:solidFill>
                  <a:prstClr val="black"/>
                </a:solidFill>
              </a:rPr>
              <a:t>One front camera (wide angle), one vertical camera (high speed), one ultrasound altimeter</a:t>
            </a:r>
            <a:endParaRPr lang="en-US" dirty="0">
              <a:solidFill>
                <a:prstClr val="black"/>
              </a:solidFill>
            </a:endParaRPr>
          </a:p>
          <a:p>
            <a:pPr marL="285750" indent="-285750">
              <a:buClr>
                <a:srgbClr val="D42E12"/>
              </a:buClr>
              <a:buSzPct val="100000"/>
              <a:buFont typeface="Arial" pitchFamily="34" charset="0"/>
              <a:buChar char="•"/>
            </a:pPr>
            <a:endParaRPr lang="en-US" dirty="0" smtClean="0">
              <a:solidFill>
                <a:prstClr val="black"/>
              </a:solidFill>
            </a:endParaRPr>
          </a:p>
          <a:p>
            <a:pPr>
              <a:buClr>
                <a:srgbClr val="D42E12"/>
              </a:buClr>
              <a:buSzPct val="100000"/>
            </a:pPr>
            <a:endParaRPr lang="en-US" dirty="0">
              <a:solidFill>
                <a:prstClr val="black"/>
              </a:solidFill>
            </a:endParaRPr>
          </a:p>
        </p:txBody>
      </p:sp>
      <p:sp>
        <p:nvSpPr>
          <p:cNvPr id="7" name="投影片編號版面配置區 6"/>
          <p:cNvSpPr>
            <a:spLocks noGrp="1"/>
          </p:cNvSpPr>
          <p:nvPr>
            <p:ph type="sldNum" sz="quarter" idx="4"/>
          </p:nvPr>
        </p:nvSpPr>
        <p:spPr/>
        <p:txBody>
          <a:bodyPr/>
          <a:lstStyle/>
          <a:p>
            <a:fld id="{BC71E80C-9635-473D-9F26-B779060F2DD3}" type="slidenum">
              <a:rPr lang="zh-TW" altLang="en-US" smtClean="0"/>
              <a:t>146</a:t>
            </a:fld>
            <a:endParaRPr lang="zh-TW" altLang="en-US"/>
          </a:p>
        </p:txBody>
      </p:sp>
    </p:spTree>
    <p:extLst>
      <p:ext uri="{BB962C8B-B14F-4D97-AF65-F5344CB8AC3E}">
        <p14:creationId xmlns:p14="http://schemas.microsoft.com/office/powerpoint/2010/main" val="317153240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tx1"/>
                </a:solidFill>
              </a:rPr>
              <a:t>Game Drone – Parrot Ar. Drone </a:t>
            </a:r>
            <a:r>
              <a:rPr lang="en-US" sz="3200" dirty="0" smtClean="0">
                <a:solidFill>
                  <a:schemeClr val="tx1"/>
                </a:solidFill>
              </a:rPr>
              <a:t>(2)</a:t>
            </a:r>
            <a:endParaRPr lang="en-US" sz="3200" dirty="0">
              <a:solidFill>
                <a:schemeClr val="tx1"/>
              </a:solidFill>
            </a:endParaRPr>
          </a:p>
        </p:txBody>
      </p:sp>
      <p:sp>
        <p:nvSpPr>
          <p:cNvPr id="4" name="Rectangle 3"/>
          <p:cNvSpPr/>
          <p:nvPr/>
        </p:nvSpPr>
        <p:spPr>
          <a:xfrm>
            <a:off x="441660" y="1520577"/>
            <a:ext cx="8195247" cy="3132026"/>
          </a:xfrm>
          <a:prstGeom prst="rect">
            <a:avLst/>
          </a:prstGeom>
        </p:spPr>
        <p:txBody>
          <a:bodyPr wrap="square" lIns="84216" tIns="42108" rIns="84216" bIns="42108">
            <a:spAutoFit/>
          </a:bodyPr>
          <a:lstStyle/>
          <a:p>
            <a:pPr marL="315811" indent="-315811">
              <a:buClr>
                <a:srgbClr val="D42E12"/>
              </a:buClr>
              <a:buSzPct val="100000"/>
            </a:pPr>
            <a:r>
              <a:rPr lang="en-GB" dirty="0" smtClean="0">
                <a:solidFill>
                  <a:prstClr val="black"/>
                </a:solidFill>
              </a:rPr>
              <a:t>*** Embedded Computer System</a:t>
            </a:r>
            <a:endParaRPr lang="en-US" dirty="0" smtClean="0">
              <a:solidFill>
                <a:prstClr val="black"/>
              </a:solidFill>
            </a:endParaRPr>
          </a:p>
          <a:p>
            <a:pPr marL="315811" indent="-315811">
              <a:buClr>
                <a:srgbClr val="D42E12"/>
              </a:buClr>
              <a:buSzPct val="100000"/>
              <a:buFont typeface="Wingdings" pitchFamily="2" charset="2"/>
              <a:buChar char="§"/>
            </a:pPr>
            <a:r>
              <a:rPr lang="en-US" dirty="0" smtClean="0">
                <a:solidFill>
                  <a:prstClr val="black"/>
                </a:solidFill>
              </a:rPr>
              <a:t>ARM9 468 MHz processor</a:t>
            </a:r>
          </a:p>
          <a:p>
            <a:pPr marL="315811" indent="-315811">
              <a:buClr>
                <a:srgbClr val="D42E12"/>
              </a:buClr>
              <a:buSzPct val="100000"/>
              <a:buFont typeface="Wingdings" pitchFamily="2" charset="2"/>
              <a:buChar char="§"/>
            </a:pPr>
            <a:r>
              <a:rPr lang="en-US" dirty="0" smtClean="0">
                <a:solidFill>
                  <a:prstClr val="black"/>
                </a:solidFill>
              </a:rPr>
              <a:t>DDR 128 Mbyte at 200MHz</a:t>
            </a:r>
          </a:p>
          <a:p>
            <a:pPr marL="315811" indent="-315811">
              <a:buClr>
                <a:srgbClr val="D42E12"/>
              </a:buClr>
              <a:buSzPct val="100000"/>
              <a:buFont typeface="Wingdings" pitchFamily="2" charset="2"/>
              <a:buChar char="§"/>
            </a:pPr>
            <a:r>
              <a:rPr lang="en-US" dirty="0" smtClean="0">
                <a:solidFill>
                  <a:prstClr val="black"/>
                </a:solidFill>
              </a:rPr>
              <a:t>WiFi – 802.11 b/g</a:t>
            </a:r>
          </a:p>
          <a:p>
            <a:pPr marL="315811" indent="-315811">
              <a:buClr>
                <a:srgbClr val="D42E12"/>
              </a:buClr>
              <a:buSzPct val="100000"/>
              <a:buFont typeface="Wingdings" pitchFamily="2" charset="2"/>
              <a:buChar char="§"/>
            </a:pPr>
            <a:r>
              <a:rPr lang="en-US" dirty="0" smtClean="0">
                <a:solidFill>
                  <a:prstClr val="black"/>
                </a:solidFill>
              </a:rPr>
              <a:t>USB high speed</a:t>
            </a:r>
          </a:p>
          <a:p>
            <a:pPr marL="315811" indent="-315811">
              <a:buClr>
                <a:srgbClr val="D42E12"/>
              </a:buClr>
              <a:buSzPct val="100000"/>
              <a:buFont typeface="Wingdings" pitchFamily="2" charset="2"/>
              <a:buChar char="§"/>
            </a:pPr>
            <a:r>
              <a:rPr lang="en-US" dirty="0" smtClean="0">
                <a:solidFill>
                  <a:prstClr val="black"/>
                </a:solidFill>
              </a:rPr>
              <a:t>Linux OS</a:t>
            </a:r>
          </a:p>
          <a:p>
            <a:pPr marL="315811" indent="-315811">
              <a:buClr>
                <a:srgbClr val="D42E12"/>
              </a:buClr>
              <a:buSzPct val="100000"/>
            </a:pPr>
            <a:endParaRPr lang="en-US" dirty="0" smtClean="0">
              <a:solidFill>
                <a:prstClr val="black"/>
              </a:solidFill>
            </a:endParaRPr>
          </a:p>
          <a:p>
            <a:pPr marL="315811" indent="-315811">
              <a:buClr>
                <a:srgbClr val="D42E12"/>
              </a:buClr>
              <a:buSzPct val="100000"/>
            </a:pPr>
            <a:endParaRPr lang="en-US" dirty="0" smtClean="0">
              <a:solidFill>
                <a:prstClr val="black"/>
              </a:solidFill>
            </a:endParaRPr>
          </a:p>
          <a:p>
            <a:pPr marL="315811" indent="-315811">
              <a:buClr>
                <a:srgbClr val="D42E12"/>
              </a:buClr>
              <a:buSzPct val="100000"/>
              <a:buFont typeface="Wingdings" pitchFamily="2" charset="2"/>
              <a:buChar char="§"/>
            </a:pPr>
            <a:endParaRPr lang="en-US" dirty="0" smtClean="0">
              <a:solidFill>
                <a:prstClr val="black"/>
              </a:solidFill>
            </a:endParaRPr>
          </a:p>
          <a:p>
            <a:pPr marL="315811" indent="-315811">
              <a:buClr>
                <a:srgbClr val="D42E12"/>
              </a:buClr>
              <a:buSzPct val="100000"/>
              <a:buFont typeface="Wingdings" pitchFamily="2" charset="2"/>
              <a:buChar char="§"/>
            </a:pPr>
            <a:endParaRPr lang="en-US" dirty="0" smtClean="0">
              <a:solidFill>
                <a:prstClr val="black"/>
              </a:solidFill>
            </a:endParaRPr>
          </a:p>
          <a:p>
            <a:pPr marL="315811" indent="-315811">
              <a:buClr>
                <a:srgbClr val="D42E12"/>
              </a:buClr>
              <a:buSzPct val="100000"/>
              <a:buFont typeface="Wingdings" pitchFamily="2" charset="2"/>
              <a:buChar char="§"/>
            </a:pPr>
            <a:endParaRPr lang="en-GB" dirty="0">
              <a:solidFill>
                <a:prstClr val="black"/>
              </a:solidFill>
            </a:endParaRPr>
          </a:p>
        </p:txBody>
      </p:sp>
      <p:sp>
        <p:nvSpPr>
          <p:cNvPr id="5" name="Rectangle 4"/>
          <p:cNvSpPr/>
          <p:nvPr/>
        </p:nvSpPr>
        <p:spPr>
          <a:xfrm>
            <a:off x="406951" y="3363586"/>
            <a:ext cx="8473332" cy="2578029"/>
          </a:xfrm>
          <a:prstGeom prst="rect">
            <a:avLst/>
          </a:prstGeom>
        </p:spPr>
        <p:txBody>
          <a:bodyPr wrap="square" lIns="84216" tIns="42108" rIns="84216" bIns="42108">
            <a:spAutoFit/>
          </a:bodyPr>
          <a:lstStyle/>
          <a:p>
            <a:pPr marL="315811" indent="-315811">
              <a:buClr>
                <a:srgbClr val="D42E12"/>
              </a:buClr>
              <a:buSzPct val="100000"/>
            </a:pPr>
            <a:r>
              <a:rPr lang="en-GB" dirty="0" smtClean="0">
                <a:solidFill>
                  <a:prstClr val="black"/>
                </a:solidFill>
              </a:rPr>
              <a:t>*** Development tool</a:t>
            </a:r>
            <a:endParaRPr lang="en-US" dirty="0" smtClean="0">
              <a:solidFill>
                <a:prstClr val="black"/>
              </a:solidFill>
            </a:endParaRPr>
          </a:p>
          <a:p>
            <a:pPr marL="315811" indent="-315811">
              <a:buClr>
                <a:srgbClr val="D42E12"/>
              </a:buClr>
              <a:buSzPct val="100000"/>
              <a:buFont typeface="Wingdings" pitchFamily="2" charset="2"/>
              <a:buChar char="§"/>
            </a:pPr>
            <a:r>
              <a:rPr lang="en-US" dirty="0" smtClean="0">
                <a:solidFill>
                  <a:prstClr val="black"/>
                </a:solidFill>
              </a:rPr>
              <a:t>Download-able Software Development Kit to develop innovative video games</a:t>
            </a:r>
          </a:p>
          <a:p>
            <a:pPr marL="315811" indent="-315811">
              <a:buClr>
                <a:srgbClr val="D42E12"/>
              </a:buClr>
              <a:buSzPct val="100000"/>
              <a:buFont typeface="Wingdings" pitchFamily="2" charset="2"/>
              <a:buChar char="§"/>
            </a:pPr>
            <a:r>
              <a:rPr lang="en-US" dirty="0" smtClean="0">
                <a:solidFill>
                  <a:prstClr val="black"/>
                </a:solidFill>
              </a:rPr>
              <a:t>Open Game API enabling projects changing the way video games are played, both indoor and outdoor</a:t>
            </a:r>
          </a:p>
          <a:p>
            <a:pPr marL="315811" indent="-315811">
              <a:buClr>
                <a:srgbClr val="D42E12"/>
              </a:buClr>
              <a:buSzPct val="100000"/>
            </a:pPr>
            <a:endParaRPr lang="en-US" dirty="0" smtClean="0">
              <a:solidFill>
                <a:prstClr val="black"/>
              </a:solidFill>
            </a:endParaRPr>
          </a:p>
          <a:p>
            <a:pPr marL="315811" indent="-315811">
              <a:buClr>
                <a:srgbClr val="D42E12"/>
              </a:buClr>
              <a:buSzPct val="100000"/>
              <a:buFont typeface="Wingdings" pitchFamily="2" charset="2"/>
              <a:buChar char="§"/>
            </a:pPr>
            <a:endParaRPr lang="en-US" dirty="0" smtClean="0">
              <a:solidFill>
                <a:prstClr val="black"/>
              </a:solidFill>
            </a:endParaRPr>
          </a:p>
          <a:p>
            <a:pPr marL="315811" indent="-315811">
              <a:buClr>
                <a:srgbClr val="D42E12"/>
              </a:buClr>
              <a:buSzPct val="100000"/>
              <a:buFont typeface="Wingdings" pitchFamily="2" charset="2"/>
              <a:buChar char="§"/>
            </a:pPr>
            <a:endParaRPr lang="en-US" dirty="0" smtClean="0">
              <a:solidFill>
                <a:prstClr val="black"/>
              </a:solidFill>
            </a:endParaRPr>
          </a:p>
          <a:p>
            <a:pPr marL="315811" indent="-315811">
              <a:buClr>
                <a:srgbClr val="D42E12"/>
              </a:buClr>
              <a:buSzPct val="100000"/>
              <a:buFont typeface="Wingdings" pitchFamily="2" charset="2"/>
              <a:buChar char="§"/>
            </a:pPr>
            <a:endParaRPr lang="en-US" dirty="0" smtClean="0">
              <a:solidFill>
                <a:prstClr val="black"/>
              </a:solidFill>
            </a:endParaRPr>
          </a:p>
          <a:p>
            <a:pPr marL="315811" indent="-315811">
              <a:buClr>
                <a:srgbClr val="D42E12"/>
              </a:buClr>
              <a:buSzPct val="100000"/>
              <a:buFont typeface="Wingdings" pitchFamily="2" charset="2"/>
              <a:buChar char="§"/>
            </a:pPr>
            <a:endParaRPr lang="en-GB" dirty="0">
              <a:solidFill>
                <a:prstClr val="black"/>
              </a:solidFill>
            </a:endParaRPr>
          </a:p>
        </p:txBody>
      </p:sp>
      <p:sp>
        <p:nvSpPr>
          <p:cNvPr id="6" name="投影片編號版面配置區 5"/>
          <p:cNvSpPr>
            <a:spLocks noGrp="1"/>
          </p:cNvSpPr>
          <p:nvPr>
            <p:ph type="sldNum" sz="quarter" idx="4"/>
          </p:nvPr>
        </p:nvSpPr>
        <p:spPr/>
        <p:txBody>
          <a:bodyPr/>
          <a:lstStyle/>
          <a:p>
            <a:fld id="{BC71E80C-9635-473D-9F26-B779060F2DD3}" type="slidenum">
              <a:rPr lang="zh-TW" altLang="en-US" smtClean="0"/>
              <a:t>147</a:t>
            </a:fld>
            <a:endParaRPr lang="zh-TW" altLang="en-US"/>
          </a:p>
        </p:txBody>
      </p:sp>
    </p:spTree>
    <p:extLst>
      <p:ext uri="{BB962C8B-B14F-4D97-AF65-F5344CB8AC3E}">
        <p14:creationId xmlns:p14="http://schemas.microsoft.com/office/powerpoint/2010/main" val="308853081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t>Surveillance Robot – </a:t>
            </a:r>
            <a:r>
              <a:rPr lang="fr-FR" sz="3600" dirty="0" err="1"/>
              <a:t>WowWee</a:t>
            </a:r>
            <a:r>
              <a:rPr lang="fr-FR" sz="3600" dirty="0"/>
              <a:t> Rovio (1</a:t>
            </a:r>
            <a:r>
              <a:rPr lang="fr-FR" sz="3600" dirty="0" smtClean="0"/>
              <a:t>)</a:t>
            </a:r>
            <a:endParaRPr lang="en-US" sz="3600" dirty="0"/>
          </a:p>
        </p:txBody>
      </p:sp>
      <p:sp>
        <p:nvSpPr>
          <p:cNvPr id="3" name="Content Placeholder 2"/>
          <p:cNvSpPr>
            <a:spLocks noGrp="1"/>
          </p:cNvSpPr>
          <p:nvPr>
            <p:ph idx="1"/>
          </p:nvPr>
        </p:nvSpPr>
        <p:spPr>
          <a:xfrm>
            <a:off x="457200" y="1600200"/>
            <a:ext cx="8229600" cy="2980927"/>
          </a:xfrm>
        </p:spPr>
        <p:txBody>
          <a:bodyPr>
            <a:normAutofit fontScale="70000" lnSpcReduction="20000"/>
          </a:bodyPr>
          <a:lstStyle/>
          <a:p>
            <a:r>
              <a:rPr lang="en-US" dirty="0"/>
              <a:t>http://www.wowwee.com/en/products/tech/telepresence/rovio</a:t>
            </a:r>
          </a:p>
          <a:p>
            <a:r>
              <a:rPr lang="en-US" dirty="0" smtClean="0"/>
              <a:t>Wi-Fi </a:t>
            </a:r>
            <a:r>
              <a:rPr lang="en-US" dirty="0"/>
              <a:t>enabled mobile robot with webcam that lets you view and interact with its environment through streaming video and audio, wherever you are, via a browser with IP connection</a:t>
            </a:r>
          </a:p>
          <a:p>
            <a:r>
              <a:rPr lang="en-US" dirty="0"/>
              <a:t>F</a:t>
            </a:r>
            <a:r>
              <a:rPr lang="en-US" dirty="0" smtClean="0"/>
              <a:t>ree iPhone and Android APP enables to move </a:t>
            </a:r>
            <a:r>
              <a:rPr lang="en-US" dirty="0"/>
              <a:t>your Rovio by simply tiling the </a:t>
            </a:r>
            <a:r>
              <a:rPr lang="en-US" dirty="0" smtClean="0"/>
              <a:t>smartphone </a:t>
            </a:r>
            <a:r>
              <a:rPr lang="en-US" dirty="0"/>
              <a:t>in the direction you want to </a:t>
            </a:r>
            <a:r>
              <a:rPr lang="en-US" dirty="0" smtClean="0"/>
              <a:t>travel.</a:t>
            </a:r>
            <a:endParaRPr lang="en-US" dirty="0"/>
          </a:p>
          <a:p>
            <a:r>
              <a:rPr lang="en-US" dirty="0"/>
              <a:t>requires some setting adjustment or firmware update to get good video quality or play back paths accurately, or docking in time </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056178"/>
            <a:ext cx="2260079" cy="196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4"/>
          </p:nvPr>
        </p:nvSpPr>
        <p:spPr/>
        <p:txBody>
          <a:bodyPr/>
          <a:lstStyle/>
          <a:p>
            <a:fld id="{BC71E80C-9635-473D-9F26-B779060F2DD3}" type="slidenum">
              <a:rPr lang="zh-TW" altLang="en-US" smtClean="0"/>
              <a:t>148</a:t>
            </a:fld>
            <a:endParaRPr lang="zh-TW" altLang="en-US"/>
          </a:p>
        </p:txBody>
      </p:sp>
    </p:spTree>
    <p:extLst>
      <p:ext uri="{BB962C8B-B14F-4D97-AF65-F5344CB8AC3E}">
        <p14:creationId xmlns:p14="http://schemas.microsoft.com/office/powerpoint/2010/main" val="276854185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t>Surveillance Robot – </a:t>
            </a:r>
            <a:r>
              <a:rPr lang="fr-FR" sz="3600" dirty="0" err="1"/>
              <a:t>WowWee</a:t>
            </a:r>
            <a:r>
              <a:rPr lang="fr-FR" sz="3600" dirty="0"/>
              <a:t> Rovio </a:t>
            </a:r>
            <a:r>
              <a:rPr lang="fr-FR" sz="3600" dirty="0" smtClean="0"/>
              <a:t>(2)</a:t>
            </a:r>
            <a:endParaRPr lang="en-US" sz="3600" dirty="0"/>
          </a:p>
        </p:txBody>
      </p:sp>
      <p:sp>
        <p:nvSpPr>
          <p:cNvPr id="3" name="Content Placeholder 2"/>
          <p:cNvSpPr>
            <a:spLocks noGrp="1"/>
          </p:cNvSpPr>
          <p:nvPr>
            <p:ph idx="1"/>
          </p:nvPr>
        </p:nvSpPr>
        <p:spPr/>
        <p:txBody>
          <a:bodyPr>
            <a:normAutofit fontScale="55000" lnSpcReduction="20000"/>
          </a:bodyPr>
          <a:lstStyle/>
          <a:p>
            <a:r>
              <a:rPr lang="en-US" dirty="0"/>
              <a:t>Detect the computer setting and guides the user through the setup process</a:t>
            </a:r>
          </a:p>
          <a:p>
            <a:r>
              <a:rPr lang="en-US" dirty="0" smtClean="0"/>
              <a:t>Its </a:t>
            </a:r>
            <a:r>
              <a:rPr lang="en-US" dirty="0"/>
              <a:t>head-mounted, moveable VGA camera and wide range of vision enable you to see and hear (via 1 x Speaker and 1 x microphone for 2-way audio) exactly what Rovio sees and hears, on your screen, anywhere.</a:t>
            </a:r>
          </a:p>
          <a:p>
            <a:r>
              <a:rPr lang="en-US" dirty="0"/>
              <a:t>Set waypoints so that Rovio can navigate itself  (with 3 x Omni-directional wheels) around your home, without having to control each step yourself</a:t>
            </a:r>
          </a:p>
          <a:p>
            <a:r>
              <a:rPr lang="en-US" dirty="0"/>
              <a:t>At the click of a button, send Rovio back to the charging dock  (with built-in </a:t>
            </a:r>
            <a:r>
              <a:rPr lang="en-US" dirty="0" err="1"/>
              <a:t>TrueTrack</a:t>
            </a:r>
            <a:r>
              <a:rPr lang="en-US" dirty="0"/>
              <a:t> Beacon** ) using its self-docking capabilities - even when you are not at home</a:t>
            </a:r>
          </a:p>
          <a:p>
            <a:r>
              <a:rPr lang="en-US" dirty="0"/>
              <a:t>Guide Rovio through dimly lit locations with the aid of its built-in LED headlight. </a:t>
            </a:r>
          </a:p>
          <a:p>
            <a:r>
              <a:rPr lang="en-US" dirty="0"/>
              <a:t>USB connectivity</a:t>
            </a:r>
          </a:p>
          <a:p>
            <a:r>
              <a:rPr lang="en-US" dirty="0"/>
              <a:t>Rechargeable NiMH battery</a:t>
            </a:r>
          </a:p>
          <a:p>
            <a:endParaRPr lang="en-US" dirty="0"/>
          </a:p>
          <a:p>
            <a:r>
              <a:rPr lang="en-US" dirty="0"/>
              <a:t>** Rovio requires additional </a:t>
            </a:r>
            <a:r>
              <a:rPr lang="en-US" dirty="0" err="1"/>
              <a:t>TrueTrack</a:t>
            </a:r>
            <a:r>
              <a:rPr lang="en-US" dirty="0"/>
              <a:t> Room Beacons to navigate or self-dock across multiple rooms</a:t>
            </a:r>
            <a:r>
              <a:rPr lang="en-US" dirty="0" smtClean="0"/>
              <a:t>.</a:t>
            </a:r>
            <a:endParaRPr lang="en-US"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149</a:t>
            </a:fld>
            <a:endParaRPr lang="zh-TW" altLang="en-US"/>
          </a:p>
        </p:txBody>
      </p:sp>
    </p:spTree>
    <p:extLst>
      <p:ext uri="{BB962C8B-B14F-4D97-AF65-F5344CB8AC3E}">
        <p14:creationId xmlns:p14="http://schemas.microsoft.com/office/powerpoint/2010/main" val="2375620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a:solidFill>
                  <a:prstClr val="black"/>
                </a:solidFill>
              </a:rPr>
              <a:t>Catalog of M2M Area Network Protocols </a:t>
            </a:r>
            <a:r>
              <a:rPr lang="en-US" altLang="zh-TW" sz="3200" dirty="0" smtClean="0">
                <a:solidFill>
                  <a:prstClr val="black"/>
                </a:solidFill>
              </a:rPr>
              <a:t>(2)</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LonWorks</a:t>
            </a:r>
            <a:r>
              <a:rPr lang="en-US" dirty="0" smtClean="0"/>
              <a:t> – Control and automation</a:t>
            </a:r>
            <a:endParaRPr lang="en-US" dirty="0"/>
          </a:p>
          <a:p>
            <a:r>
              <a:rPr lang="en-US" dirty="0" err="1" smtClean="0"/>
              <a:t>ModBus</a:t>
            </a:r>
            <a:r>
              <a:rPr lang="en-US" dirty="0" smtClean="0"/>
              <a:t> – Industry automation and metering</a:t>
            </a:r>
          </a:p>
          <a:p>
            <a:r>
              <a:rPr lang="en-US" dirty="0"/>
              <a:t>Power Line Communications</a:t>
            </a:r>
          </a:p>
          <a:p>
            <a:r>
              <a:rPr lang="en-US" dirty="0" smtClean="0"/>
              <a:t>BACnet – </a:t>
            </a:r>
            <a:r>
              <a:rPr lang="en-US" dirty="0"/>
              <a:t>B</a:t>
            </a:r>
            <a:r>
              <a:rPr lang="en-US" dirty="0" smtClean="0"/>
              <a:t>uilding automation and control</a:t>
            </a:r>
            <a:endParaRPr lang="en-US" dirty="0"/>
          </a:p>
          <a:p>
            <a:pPr lvl="0"/>
            <a:r>
              <a:rPr lang="en-US" dirty="0" err="1"/>
              <a:t>Insteon</a:t>
            </a:r>
            <a:r>
              <a:rPr lang="en-US" dirty="0"/>
              <a:t> – Smart Home</a:t>
            </a:r>
          </a:p>
          <a:p>
            <a:pPr lvl="0"/>
            <a:r>
              <a:rPr lang="en-US" sz="2700" dirty="0" smtClean="0">
                <a:solidFill>
                  <a:prstClr val="black"/>
                </a:solidFill>
              </a:rPr>
              <a:t>DLMS/COSEM -  Multi utility metering</a:t>
            </a:r>
            <a:endParaRPr lang="en-US" sz="2700" dirty="0">
              <a:solidFill>
                <a:prstClr val="black"/>
              </a:solidFill>
            </a:endParaRPr>
          </a:p>
          <a:p>
            <a:r>
              <a:rPr lang="en-US" dirty="0" smtClean="0"/>
              <a:t>Z-Wave – Home automation</a:t>
            </a:r>
          </a:p>
          <a:p>
            <a:r>
              <a:rPr lang="en-US" dirty="0" smtClean="0"/>
              <a:t>Dali – Lighting control</a:t>
            </a:r>
          </a:p>
          <a:p>
            <a:r>
              <a:rPr lang="en-US" dirty="0"/>
              <a:t>X10 - </a:t>
            </a:r>
            <a:r>
              <a:rPr lang="en-US" dirty="0" smtClean="0"/>
              <a:t>Home </a:t>
            </a:r>
            <a:r>
              <a:rPr lang="en-US" dirty="0"/>
              <a:t>automation </a:t>
            </a:r>
            <a:endParaRPr lang="en-US" dirty="0" smtClean="0"/>
          </a:p>
          <a:p>
            <a:r>
              <a:rPr lang="en-US" dirty="0" smtClean="0"/>
              <a:t>DLNA/UPnP – home multimedia sharing</a:t>
            </a:r>
          </a:p>
          <a:p>
            <a:r>
              <a:rPr lang="en-US" dirty="0" smtClean="0"/>
              <a:t>Etc.</a:t>
            </a:r>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15</a:t>
            </a:fld>
            <a:endParaRPr lang="zh-TW" altLang="en-US"/>
          </a:p>
        </p:txBody>
      </p:sp>
    </p:spTree>
    <p:extLst>
      <p:ext uri="{BB962C8B-B14F-4D97-AF65-F5344CB8AC3E}">
        <p14:creationId xmlns:p14="http://schemas.microsoft.com/office/powerpoint/2010/main" val="258467296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Smart Meter –  </a:t>
            </a:r>
            <a:r>
              <a:rPr lang="en-US" dirty="0" err="1"/>
              <a:t>Elster</a:t>
            </a:r>
            <a:r>
              <a:rPr lang="en-US" dirty="0"/>
              <a:t> A3 ALPHA </a:t>
            </a:r>
            <a:r>
              <a:rPr lang="en-US" dirty="0" err="1"/>
              <a:t>SmartMeter</a:t>
            </a:r>
            <a:r>
              <a:rPr lang="en-US" dirty="0"/>
              <a:t> (1</a:t>
            </a:r>
            <a:r>
              <a:rPr lang="en-US" dirty="0" smtClean="0"/>
              <a: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49413"/>
            <a:ext cx="9034463"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投影片編號版面配置區 2"/>
          <p:cNvSpPr>
            <a:spLocks noGrp="1"/>
          </p:cNvSpPr>
          <p:nvPr>
            <p:ph type="sldNum" sz="quarter" idx="4"/>
          </p:nvPr>
        </p:nvSpPr>
        <p:spPr/>
        <p:txBody>
          <a:bodyPr/>
          <a:lstStyle/>
          <a:p>
            <a:fld id="{BC71E80C-9635-473D-9F26-B779060F2DD3}" type="slidenum">
              <a:rPr lang="zh-TW" altLang="en-US" smtClean="0"/>
              <a:t>150</a:t>
            </a:fld>
            <a:endParaRPr lang="zh-TW" altLang="en-US"/>
          </a:p>
        </p:txBody>
      </p:sp>
    </p:spTree>
    <p:extLst>
      <p:ext uri="{BB962C8B-B14F-4D97-AF65-F5344CB8AC3E}">
        <p14:creationId xmlns:p14="http://schemas.microsoft.com/office/powerpoint/2010/main" val="31192058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Smart Meter –  </a:t>
            </a:r>
            <a:r>
              <a:rPr lang="en-US" dirty="0" err="1"/>
              <a:t>Elster</a:t>
            </a:r>
            <a:r>
              <a:rPr lang="en-US" dirty="0"/>
              <a:t> A3 ALPHA </a:t>
            </a:r>
            <a:r>
              <a:rPr lang="en-US" dirty="0" err="1"/>
              <a:t>SmartMeter</a:t>
            </a:r>
            <a:r>
              <a:rPr lang="en-US" dirty="0"/>
              <a:t> (2</a:t>
            </a:r>
            <a:r>
              <a:rPr lang="en-US" dirty="0" smtClean="0"/>
              <a:t>)</a:t>
            </a:r>
            <a:endParaRPr lang="en-US" dirty="0"/>
          </a:p>
        </p:txBody>
      </p:sp>
      <p:sp>
        <p:nvSpPr>
          <p:cNvPr id="3" name="Content Placeholder 2"/>
          <p:cNvSpPr>
            <a:spLocks noGrp="1"/>
          </p:cNvSpPr>
          <p:nvPr>
            <p:ph idx="1"/>
          </p:nvPr>
        </p:nvSpPr>
        <p:spPr>
          <a:xfrm>
            <a:off x="457200" y="1832374"/>
            <a:ext cx="8229600" cy="4525963"/>
          </a:xfrm>
        </p:spPr>
        <p:txBody>
          <a:bodyPr>
            <a:noAutofit/>
          </a:bodyPr>
          <a:lstStyle/>
          <a:p>
            <a:pPr marL="0" indent="0">
              <a:buNone/>
            </a:pPr>
            <a:r>
              <a:rPr lang="en-US" sz="2400" dirty="0"/>
              <a:t>F</a:t>
            </a:r>
            <a:r>
              <a:rPr lang="en-US" sz="2400" dirty="0" smtClean="0"/>
              <a:t>eatures </a:t>
            </a:r>
            <a:r>
              <a:rPr lang="en-US" sz="2400" dirty="0"/>
              <a:t>a host of key monitoring and communication functionalities, including</a:t>
            </a:r>
          </a:p>
          <a:p>
            <a:r>
              <a:rPr lang="en-US" sz="2000" dirty="0"/>
              <a:t>Flexible Two-Way Data Retrieval</a:t>
            </a:r>
          </a:p>
          <a:p>
            <a:r>
              <a:rPr lang="en-US" sz="2000" dirty="0" smtClean="0"/>
              <a:t>Scheduled and </a:t>
            </a:r>
            <a:r>
              <a:rPr lang="en-US" sz="2000" dirty="0"/>
              <a:t>On-Demand Reads</a:t>
            </a:r>
          </a:p>
          <a:p>
            <a:r>
              <a:rPr lang="en-US" sz="2000" dirty="0"/>
              <a:t>Automated Interval Read Retrieval</a:t>
            </a:r>
          </a:p>
          <a:p>
            <a:r>
              <a:rPr lang="en-US" sz="2000" dirty="0"/>
              <a:t>Real-Time Interval Reads</a:t>
            </a:r>
          </a:p>
          <a:p>
            <a:r>
              <a:rPr lang="en-US" sz="2000" dirty="0"/>
              <a:t>Automated Register, Self-Read and TOU (Total Ozone </a:t>
            </a:r>
            <a:r>
              <a:rPr lang="en-US" sz="2000" dirty="0" smtClean="0"/>
              <a:t>Unit) </a:t>
            </a:r>
            <a:r>
              <a:rPr lang="en-US" sz="2000" dirty="0"/>
              <a:t>Retrieval</a:t>
            </a:r>
          </a:p>
          <a:p>
            <a:r>
              <a:rPr lang="en-US" sz="2000" dirty="0"/>
              <a:t>Instrumentation Profiling</a:t>
            </a:r>
          </a:p>
          <a:p>
            <a:r>
              <a:rPr lang="en-US" sz="2000" dirty="0"/>
              <a:t>Current and Voltage Profiling</a:t>
            </a:r>
          </a:p>
          <a:p>
            <a:r>
              <a:rPr lang="en-US" sz="2000" dirty="0"/>
              <a:t>Critical Peak Pricing</a:t>
            </a:r>
          </a:p>
          <a:p>
            <a:r>
              <a:rPr lang="en-US" sz="2000" dirty="0"/>
              <a:t>Demand Resets</a:t>
            </a:r>
          </a:p>
          <a:p>
            <a:r>
              <a:rPr lang="en-US" sz="2000" dirty="0"/>
              <a:t>Real-Time Meter Event and Alarm </a:t>
            </a:r>
            <a:r>
              <a:rPr lang="en-US" sz="2000" dirty="0" smtClean="0"/>
              <a:t>Retrieval</a:t>
            </a:r>
            <a:endParaRPr lang="en-US" sz="2000"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151</a:t>
            </a:fld>
            <a:endParaRPr lang="zh-TW" altLang="en-US"/>
          </a:p>
        </p:txBody>
      </p:sp>
    </p:spTree>
    <p:extLst>
      <p:ext uri="{BB962C8B-B14F-4D97-AF65-F5344CB8AC3E}">
        <p14:creationId xmlns:p14="http://schemas.microsoft.com/office/powerpoint/2010/main" val="351106144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Smart Meter –  </a:t>
            </a:r>
            <a:r>
              <a:rPr lang="en-US" dirty="0" err="1"/>
              <a:t>Elster</a:t>
            </a:r>
            <a:r>
              <a:rPr lang="en-US" dirty="0"/>
              <a:t> A3 ALPHA </a:t>
            </a:r>
            <a:r>
              <a:rPr lang="en-US" dirty="0" err="1"/>
              <a:t>SmartMeter</a:t>
            </a:r>
            <a:r>
              <a:rPr lang="en-US" dirty="0"/>
              <a:t> </a:t>
            </a:r>
            <a:r>
              <a:rPr lang="en-US" dirty="0" smtClean="0"/>
              <a:t>(3)</a:t>
            </a:r>
            <a:endParaRPr lang="en-US" dirty="0"/>
          </a:p>
        </p:txBody>
      </p:sp>
      <p:sp>
        <p:nvSpPr>
          <p:cNvPr id="3" name="Content Placeholder 2"/>
          <p:cNvSpPr>
            <a:spLocks noGrp="1"/>
          </p:cNvSpPr>
          <p:nvPr>
            <p:ph idx="1"/>
          </p:nvPr>
        </p:nvSpPr>
        <p:spPr/>
        <p:txBody>
          <a:bodyPr>
            <a:normAutofit fontScale="70000" lnSpcReduction="20000"/>
          </a:bodyPr>
          <a:lstStyle/>
          <a:p>
            <a:r>
              <a:rPr lang="en-US" dirty="0"/>
              <a:t>Real-Time Power Outage and Power Restoration Alarms</a:t>
            </a:r>
          </a:p>
          <a:p>
            <a:r>
              <a:rPr lang="en-US" dirty="0"/>
              <a:t>Power Quality Monitoring and Alarms</a:t>
            </a:r>
          </a:p>
          <a:p>
            <a:r>
              <a:rPr lang="en-US" dirty="0"/>
              <a:t>Demand Threshold Monitoring and Alarms</a:t>
            </a:r>
          </a:p>
          <a:p>
            <a:r>
              <a:rPr lang="en-US" dirty="0"/>
              <a:t>Service Diagnostics and Tamper Detection</a:t>
            </a:r>
          </a:p>
          <a:p>
            <a:r>
              <a:rPr lang="en-US" dirty="0"/>
              <a:t>Meter Clock Synchronization</a:t>
            </a:r>
          </a:p>
          <a:p>
            <a:r>
              <a:rPr lang="en-US" dirty="0" err="1"/>
              <a:t>SmartMeter</a:t>
            </a:r>
            <a:r>
              <a:rPr lang="en-US" dirty="0"/>
              <a:t> Status Display</a:t>
            </a:r>
          </a:p>
          <a:p>
            <a:r>
              <a:rPr lang="en-US" dirty="0"/>
              <a:t>Automated Meter Registration</a:t>
            </a:r>
          </a:p>
          <a:p>
            <a:r>
              <a:rPr lang="en-US" dirty="0"/>
              <a:t>Secure and Encrypted Data Transmissions</a:t>
            </a:r>
          </a:p>
          <a:p>
            <a:r>
              <a:rPr lang="en-US" dirty="0"/>
              <a:t>Supports Reads from </a:t>
            </a:r>
            <a:r>
              <a:rPr lang="en-US" dirty="0" err="1"/>
              <a:t>Itron</a:t>
            </a:r>
            <a:r>
              <a:rPr lang="en-US" dirty="0"/>
              <a:t> MV-90 Software</a:t>
            </a:r>
          </a:p>
          <a:p>
            <a:r>
              <a:rPr lang="en-US" dirty="0"/>
              <a:t>Supports Reads from </a:t>
            </a:r>
            <a:r>
              <a:rPr lang="en-US" dirty="0" err="1"/>
              <a:t>Elster</a:t>
            </a:r>
            <a:r>
              <a:rPr lang="en-US" dirty="0"/>
              <a:t> MAS Software</a:t>
            </a:r>
          </a:p>
          <a:p>
            <a:r>
              <a:rPr lang="en-US" dirty="0"/>
              <a:t>Remote Meter Programming</a:t>
            </a:r>
          </a:p>
          <a:p>
            <a:r>
              <a:rPr lang="en-US" dirty="0"/>
              <a:t>Over-The-Air </a:t>
            </a:r>
            <a:r>
              <a:rPr lang="en-US" dirty="0" err="1"/>
              <a:t>SmartMeter</a:t>
            </a:r>
            <a:r>
              <a:rPr lang="en-US" dirty="0"/>
              <a:t> Module Firmware Upgrade</a:t>
            </a:r>
          </a:p>
          <a:p>
            <a:endParaRPr lang="en-US"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152</a:t>
            </a:fld>
            <a:endParaRPr lang="zh-TW" altLang="en-US"/>
          </a:p>
        </p:txBody>
      </p:sp>
    </p:spTree>
    <p:extLst>
      <p:ext uri="{BB962C8B-B14F-4D97-AF65-F5344CB8AC3E}">
        <p14:creationId xmlns:p14="http://schemas.microsoft.com/office/powerpoint/2010/main" val="124207290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Cleaning Robot with IP Camera – </a:t>
            </a:r>
            <a:r>
              <a:rPr lang="en-US" dirty="0" err="1"/>
              <a:t>Ankaka</a:t>
            </a:r>
            <a:r>
              <a:rPr lang="en-US" dirty="0"/>
              <a:t> G182 (1</a:t>
            </a:r>
            <a:r>
              <a:rPr lang="en-US" dirty="0" smtClean="0"/>
              <a:t>)</a:t>
            </a:r>
            <a:endParaRPr lang="en-US" dirty="0"/>
          </a:p>
        </p:txBody>
      </p:sp>
      <p:sp>
        <p:nvSpPr>
          <p:cNvPr id="3" name="Content Placeholder 2"/>
          <p:cNvSpPr>
            <a:spLocks noGrp="1"/>
          </p:cNvSpPr>
          <p:nvPr>
            <p:ph idx="1"/>
          </p:nvPr>
        </p:nvSpPr>
        <p:spPr>
          <a:xfrm>
            <a:off x="457200" y="1600201"/>
            <a:ext cx="8229600" cy="2260848"/>
          </a:xfrm>
        </p:spPr>
        <p:txBody>
          <a:bodyPr/>
          <a:lstStyle/>
          <a:p>
            <a:r>
              <a:rPr lang="en-US" sz="2000" dirty="0"/>
              <a:t>Robot vacuum cleaner </a:t>
            </a:r>
          </a:p>
          <a:p>
            <a:r>
              <a:rPr lang="en-US" sz="2000" dirty="0"/>
              <a:t>WiFi IP camera</a:t>
            </a:r>
          </a:p>
          <a:p>
            <a:r>
              <a:rPr lang="en-US" sz="2000" dirty="0"/>
              <a:t>Virtual wall and charging station</a:t>
            </a:r>
          </a:p>
          <a:p>
            <a:r>
              <a:rPr lang="en-US" sz="2000" dirty="0"/>
              <a:t>Proprietary software</a:t>
            </a:r>
          </a:p>
          <a:p>
            <a:r>
              <a:rPr lang="en-US" sz="2000" dirty="0">
                <a:hlinkClick r:id="rId3"/>
              </a:rPr>
              <a:t>http://</a:t>
            </a:r>
            <a:r>
              <a:rPr lang="en-US" sz="2000" dirty="0" smtClean="0">
                <a:hlinkClick r:id="rId3"/>
              </a:rPr>
              <a:t>www.ankaka.com/intelligent-robot-vacuum-cleaner-with-wireless-ip-camera-wifi-ip-camera_p1165.html</a:t>
            </a:r>
            <a:endParaRPr lang="en-US" dirty="0"/>
          </a:p>
          <a:p>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794430"/>
            <a:ext cx="3301157" cy="244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4"/>
          </p:nvPr>
        </p:nvSpPr>
        <p:spPr/>
        <p:txBody>
          <a:bodyPr/>
          <a:lstStyle/>
          <a:p>
            <a:fld id="{BC71E80C-9635-473D-9F26-B779060F2DD3}" type="slidenum">
              <a:rPr lang="zh-TW" altLang="en-US" smtClean="0"/>
              <a:t>153</a:t>
            </a:fld>
            <a:endParaRPr lang="zh-TW" altLang="en-US"/>
          </a:p>
        </p:txBody>
      </p:sp>
    </p:spTree>
    <p:extLst>
      <p:ext uri="{BB962C8B-B14F-4D97-AF65-F5344CB8AC3E}">
        <p14:creationId xmlns:p14="http://schemas.microsoft.com/office/powerpoint/2010/main" val="1528311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Cleaning Robot with IP Camera – </a:t>
            </a:r>
            <a:r>
              <a:rPr lang="en-US" dirty="0" err="1"/>
              <a:t>Ankaka</a:t>
            </a:r>
            <a:r>
              <a:rPr lang="en-US" dirty="0"/>
              <a:t> G182 (2) </a:t>
            </a:r>
          </a:p>
        </p:txBody>
      </p:sp>
      <p:sp>
        <p:nvSpPr>
          <p:cNvPr id="3" name="Content Placeholder 2"/>
          <p:cNvSpPr>
            <a:spLocks noGrp="1"/>
          </p:cNvSpPr>
          <p:nvPr>
            <p:ph idx="1"/>
          </p:nvPr>
        </p:nvSpPr>
        <p:spPr/>
        <p:txBody>
          <a:bodyPr>
            <a:noAutofit/>
          </a:bodyPr>
          <a:lstStyle/>
          <a:p>
            <a:r>
              <a:rPr lang="en-US" sz="1800" dirty="0" smtClean="0"/>
              <a:t>Applications include</a:t>
            </a:r>
            <a:r>
              <a:rPr lang="en-US" sz="1800" dirty="0"/>
              <a:t>:</a:t>
            </a:r>
            <a:br>
              <a:rPr lang="en-US" sz="1800" dirty="0"/>
            </a:br>
            <a:r>
              <a:rPr lang="en-US" sz="1800" dirty="0"/>
              <a:t>- DVS application (Designed to identify IP addresses and Modify IP Addresses)</a:t>
            </a:r>
            <a:br>
              <a:rPr lang="en-US" sz="1800" dirty="0"/>
            </a:br>
            <a:r>
              <a:rPr lang="en-US" sz="1800" dirty="0"/>
              <a:t>- IP Camera Center (View, record, control, and access multiple functions </a:t>
            </a:r>
            <a:r>
              <a:rPr lang="en-US" sz="1800" dirty="0" smtClean="0"/>
              <a:t>and features </a:t>
            </a:r>
            <a:r>
              <a:rPr lang="en-US" sz="1800" dirty="0"/>
              <a:t>of the robot vacuum cleaner with the WiFi IP </a:t>
            </a:r>
            <a:r>
              <a:rPr lang="en-US" sz="1800" dirty="0" smtClean="0"/>
              <a:t>camera)</a:t>
            </a:r>
            <a:r>
              <a:rPr lang="en-US" sz="1800" dirty="0"/>
              <a:t/>
            </a:r>
            <a:br>
              <a:rPr lang="en-US" sz="1800" dirty="0"/>
            </a:br>
            <a:r>
              <a:rPr lang="en-US" sz="1800" dirty="0"/>
              <a:t>- IP Camera Player - Plays back recorded video footage </a:t>
            </a:r>
          </a:p>
          <a:p>
            <a:r>
              <a:rPr lang="en-US" sz="1800" dirty="0"/>
              <a:t>Program it to clean while away from home </a:t>
            </a:r>
          </a:p>
          <a:p>
            <a:r>
              <a:rPr lang="en-US" sz="1800" dirty="0"/>
              <a:t>Auto Charging station, meaning it will recharge when it is low on power automatically </a:t>
            </a:r>
          </a:p>
          <a:p>
            <a:r>
              <a:rPr lang="en-US" sz="1800" dirty="0"/>
              <a:t>Use the virtual wall unit to prevent the robot vacuum cleaner from venturing into areas you do not wish it to go </a:t>
            </a:r>
          </a:p>
          <a:p>
            <a:r>
              <a:rPr lang="en-US" sz="1800" dirty="0"/>
              <a:t>As with all vacuum cleaners, the robot vacuum cleaner does not empty itself, so you will need to clean out the units dust bin after every cleaning cycle</a:t>
            </a:r>
          </a:p>
          <a:p>
            <a:r>
              <a:rPr lang="en-US" sz="1800" dirty="0"/>
              <a:t>For best results </a:t>
            </a:r>
            <a:r>
              <a:rPr lang="en-US" sz="1800" dirty="0" smtClean="0"/>
              <a:t>it is </a:t>
            </a:r>
            <a:r>
              <a:rPr lang="en-US" sz="1800" dirty="0"/>
              <a:t>recommend that you observe the robot vacuum cleaner operate in each room of your house the first time so you can make sure the room layout and furnishings do not interfere with the units </a:t>
            </a:r>
            <a:r>
              <a:rPr lang="en-US" sz="1800" dirty="0" smtClean="0"/>
              <a:t>navigation</a:t>
            </a:r>
            <a:endParaRPr lang="en-US" sz="1800"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154</a:t>
            </a:fld>
            <a:endParaRPr lang="zh-TW" altLang="en-US"/>
          </a:p>
        </p:txBody>
      </p:sp>
    </p:spTree>
    <p:extLst>
      <p:ext uri="{BB962C8B-B14F-4D97-AF65-F5344CB8AC3E}">
        <p14:creationId xmlns:p14="http://schemas.microsoft.com/office/powerpoint/2010/main" val="129266352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Cleaning Robot with IP Camera – </a:t>
            </a:r>
            <a:r>
              <a:rPr lang="en-US" dirty="0" err="1"/>
              <a:t>Ankaka</a:t>
            </a:r>
            <a:r>
              <a:rPr lang="en-US" dirty="0"/>
              <a:t> G182 </a:t>
            </a:r>
            <a:r>
              <a:rPr lang="en-US" dirty="0" smtClean="0"/>
              <a:t>(3)</a:t>
            </a:r>
            <a:endParaRPr lang="en-US" dirty="0"/>
          </a:p>
        </p:txBody>
      </p:sp>
      <p:sp>
        <p:nvSpPr>
          <p:cNvPr id="3" name="Content Placeholder 2"/>
          <p:cNvSpPr>
            <a:spLocks noGrp="1"/>
          </p:cNvSpPr>
          <p:nvPr>
            <p:ph idx="1"/>
          </p:nvPr>
        </p:nvSpPr>
        <p:spPr/>
        <p:txBody>
          <a:bodyPr/>
          <a:lstStyle/>
          <a:p>
            <a:r>
              <a:rPr lang="en-US" sz="2400" dirty="0" err="1"/>
              <a:t>Moulded</a:t>
            </a:r>
            <a:r>
              <a:rPr lang="en-US" sz="2400" dirty="0"/>
              <a:t> ABS body, pressure sensitive front bumper, two castor style front wheels, large traction grip rear wheels </a:t>
            </a:r>
          </a:p>
          <a:p>
            <a:r>
              <a:rPr lang="en-US" sz="2400" dirty="0"/>
              <a:t>Height From Floor: 1 inch (</a:t>
            </a:r>
            <a:r>
              <a:rPr lang="en-US" sz="2400" dirty="0" err="1"/>
              <a:t>approx</a:t>
            </a:r>
            <a:r>
              <a:rPr lang="en-US" sz="2400" dirty="0"/>
              <a:t> 2.5cm) </a:t>
            </a:r>
          </a:p>
          <a:p>
            <a:r>
              <a:rPr lang="en-US" sz="2400" dirty="0"/>
              <a:t>Movement: 360 degrees</a:t>
            </a:r>
          </a:p>
          <a:p>
            <a:r>
              <a:rPr lang="en-US" sz="2400" dirty="0"/>
              <a:t>Working Time Per Charge: 70 Minutes</a:t>
            </a:r>
          </a:p>
          <a:p>
            <a:r>
              <a:rPr lang="en-US" sz="2400" dirty="0"/>
              <a:t>Usual Charging Time: 3.5 hours </a:t>
            </a:r>
          </a:p>
          <a:p>
            <a:r>
              <a:rPr lang="en-US" sz="2400" dirty="0"/>
              <a:t>Noise Level:&lt;50db</a:t>
            </a:r>
          </a:p>
          <a:p>
            <a:endParaRPr lang="en-US"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155</a:t>
            </a:fld>
            <a:endParaRPr lang="zh-TW" altLang="en-US"/>
          </a:p>
        </p:txBody>
      </p:sp>
    </p:spTree>
    <p:extLst>
      <p:ext uri="{BB962C8B-B14F-4D97-AF65-F5344CB8AC3E}">
        <p14:creationId xmlns:p14="http://schemas.microsoft.com/office/powerpoint/2010/main" val="217013316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iRobot </a:t>
            </a:r>
            <a:r>
              <a:rPr lang="en-US" dirty="0"/>
              <a:t>Create </a:t>
            </a:r>
            <a:r>
              <a:rPr lang="en-US" dirty="0" smtClean="0"/>
              <a:t>(1</a:t>
            </a:r>
            <a:r>
              <a:rPr lang="en-US" dirty="0"/>
              <a:t>)</a:t>
            </a:r>
            <a:br>
              <a:rPr lang="en-US" dirty="0"/>
            </a:br>
            <a:endParaRPr lang="en-US" dirty="0"/>
          </a:p>
        </p:txBody>
      </p:sp>
      <p:sp>
        <p:nvSpPr>
          <p:cNvPr id="3" name="Content Placeholder 2"/>
          <p:cNvSpPr>
            <a:spLocks noGrp="1"/>
          </p:cNvSpPr>
          <p:nvPr>
            <p:ph idx="1"/>
          </p:nvPr>
        </p:nvSpPr>
        <p:spPr>
          <a:xfrm>
            <a:off x="611560" y="1556792"/>
            <a:ext cx="8229600" cy="3384375"/>
          </a:xfrm>
        </p:spPr>
        <p:txBody>
          <a:bodyPr>
            <a:normAutofit fontScale="92500" lnSpcReduction="20000"/>
          </a:bodyPr>
          <a:lstStyle/>
          <a:p>
            <a:r>
              <a:rPr lang="en-US" sz="2000" dirty="0"/>
              <a:t>Create is preassembled and ready to use right out of the box. </a:t>
            </a:r>
          </a:p>
          <a:p>
            <a:r>
              <a:rPr lang="en-US" sz="2000" dirty="0"/>
              <a:t>Beginners can observe the robot's behavior in any of the 10 demonstration modes or program the robot by downloading scripts with any basic terminal program. </a:t>
            </a:r>
          </a:p>
          <a:p>
            <a:r>
              <a:rPr lang="en-US" sz="2000" dirty="0"/>
              <a:t>Advanced users can write custom software using a variety of methods that take advantage of the robot's "streaming sensor data" mode for more control of the robot.</a:t>
            </a:r>
          </a:p>
          <a:p>
            <a:r>
              <a:rPr lang="en-US" sz="2000" dirty="0"/>
              <a:t>Highly advanced users can write programs for completely </a:t>
            </a:r>
            <a:r>
              <a:rPr lang="en-US" sz="2000" dirty="0" smtClean="0"/>
              <a:t>autonomous operations.  </a:t>
            </a:r>
            <a:endParaRPr lang="en-US" sz="2000" dirty="0"/>
          </a:p>
          <a:p>
            <a:r>
              <a:rPr lang="en-US" sz="2000" dirty="0"/>
              <a:t>Create accessories include a Bluetooth Access Module (BAM) for wireless communication</a:t>
            </a:r>
          </a:p>
          <a:p>
            <a:r>
              <a:rPr lang="en-US" sz="2000" dirty="0"/>
              <a:t>http://store.irobot.com/shop/index.jsp?categoryId=3311368</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729221"/>
            <a:ext cx="4470152" cy="201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4"/>
          </p:nvPr>
        </p:nvSpPr>
        <p:spPr/>
        <p:txBody>
          <a:bodyPr/>
          <a:lstStyle/>
          <a:p>
            <a:fld id="{BC71E80C-9635-473D-9F26-B779060F2DD3}" type="slidenum">
              <a:rPr lang="zh-TW" altLang="en-US" smtClean="0"/>
              <a:t>156</a:t>
            </a:fld>
            <a:endParaRPr lang="zh-TW" altLang="en-US"/>
          </a:p>
        </p:txBody>
      </p:sp>
    </p:spTree>
    <p:extLst>
      <p:ext uri="{BB962C8B-B14F-4D97-AF65-F5344CB8AC3E}">
        <p14:creationId xmlns:p14="http://schemas.microsoft.com/office/powerpoint/2010/main" val="103817847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iRobot Create </a:t>
            </a:r>
            <a:r>
              <a:rPr lang="en-US" dirty="0" smtClean="0"/>
              <a:t>(2)</a:t>
            </a:r>
            <a:endParaRPr lang="en-US" dirty="0"/>
          </a:p>
        </p:txBody>
      </p:sp>
      <p:sp>
        <p:nvSpPr>
          <p:cNvPr id="3" name="Content Placeholder 2"/>
          <p:cNvSpPr>
            <a:spLocks noGrp="1"/>
          </p:cNvSpPr>
          <p:nvPr>
            <p:ph idx="1"/>
          </p:nvPr>
        </p:nvSpPr>
        <p:spPr/>
        <p:txBody>
          <a:bodyPr>
            <a:normAutofit fontScale="77500" lnSpcReduction="20000"/>
          </a:bodyPr>
          <a:lstStyle/>
          <a:p>
            <a:r>
              <a:rPr lang="en-US" dirty="0"/>
              <a:t>Bluetooth Adaptor Module (BAM)</a:t>
            </a:r>
          </a:p>
          <a:p>
            <a:pPr lvl="1"/>
            <a:r>
              <a:rPr lang="en-US" dirty="0" smtClean="0"/>
              <a:t>Up </a:t>
            </a:r>
            <a:r>
              <a:rPr lang="en-US" dirty="0"/>
              <a:t>to 300ft (100m) range in a typical residential home (attainable range will depend on the environment)</a:t>
            </a:r>
          </a:p>
          <a:p>
            <a:pPr lvl="1"/>
            <a:r>
              <a:rPr lang="en-US" dirty="0"/>
              <a:t> Wireless control of the iRobot </a:t>
            </a:r>
            <a:r>
              <a:rPr lang="en-US" dirty="0" err="1" smtClean="0"/>
              <a:t>Createý</a:t>
            </a:r>
            <a:r>
              <a:rPr lang="en-US" dirty="0" smtClean="0"/>
              <a:t> </a:t>
            </a:r>
            <a:r>
              <a:rPr lang="en-US" dirty="0"/>
              <a:t>from any Windows or Linux PC or Macintosh computer </a:t>
            </a:r>
          </a:p>
          <a:p>
            <a:pPr lvl="1"/>
            <a:r>
              <a:rPr lang="en-US" dirty="0"/>
              <a:t> 20 pin I/O connector for adding your own hardware and sensors to the robot in addition to the wireless connection </a:t>
            </a:r>
          </a:p>
          <a:p>
            <a:pPr lvl="1"/>
            <a:r>
              <a:rPr lang="en-US" dirty="0"/>
              <a:t> High power Class 1 Bluetooth radio </a:t>
            </a:r>
          </a:p>
          <a:p>
            <a:pPr lvl="1"/>
            <a:r>
              <a:rPr lang="en-US" dirty="0"/>
              <a:t> Bluetooth Serial Port Profile (SPP) </a:t>
            </a:r>
          </a:p>
          <a:p>
            <a:pPr lvl="1"/>
            <a:r>
              <a:rPr lang="en-US" dirty="0"/>
              <a:t> DB-25 male connector plugs into the </a:t>
            </a:r>
            <a:r>
              <a:rPr lang="en-US" dirty="0" err="1"/>
              <a:t>Createýs</a:t>
            </a:r>
            <a:r>
              <a:rPr lang="en-US" dirty="0"/>
              <a:t> expansion port</a:t>
            </a:r>
          </a:p>
          <a:p>
            <a:pPr lvl="1"/>
            <a:r>
              <a:rPr lang="en-US" dirty="0"/>
              <a:t> Providing a virtual serial port connection between the computer and the Create </a:t>
            </a:r>
            <a:r>
              <a:rPr lang="en-US" dirty="0" smtClean="0"/>
              <a:t>robot</a:t>
            </a:r>
            <a:endParaRPr lang="en-US"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157</a:t>
            </a:fld>
            <a:endParaRPr lang="zh-TW" altLang="en-US"/>
          </a:p>
        </p:txBody>
      </p:sp>
    </p:spTree>
    <p:extLst>
      <p:ext uri="{BB962C8B-B14F-4D97-AF65-F5344CB8AC3E}">
        <p14:creationId xmlns:p14="http://schemas.microsoft.com/office/powerpoint/2010/main" val="274648581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iRobot Create </a:t>
            </a:r>
            <a:r>
              <a:rPr lang="en-US" dirty="0" smtClean="0"/>
              <a:t>(3)</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4500" dirty="0"/>
              <a:t>iRobot Create Open Interface</a:t>
            </a:r>
          </a:p>
          <a:p>
            <a:endParaRPr lang="en-US" dirty="0"/>
          </a:p>
          <a:p>
            <a:r>
              <a:rPr lang="en-US" dirty="0" smtClean="0"/>
              <a:t>The </a:t>
            </a:r>
            <a:r>
              <a:rPr lang="en-US" dirty="0"/>
              <a:t>Create Open Interface (OI) consists of an electronic interface and a software interface for controlling </a:t>
            </a:r>
            <a:r>
              <a:rPr lang="en-US" dirty="0" err="1"/>
              <a:t>Create’s</a:t>
            </a:r>
            <a:r>
              <a:rPr lang="en-US" dirty="0"/>
              <a:t> behavior and reading its sensors. The electronic interface </a:t>
            </a:r>
            <a:r>
              <a:rPr lang="en-US" dirty="0" smtClean="0"/>
              <a:t>includes </a:t>
            </a:r>
            <a:r>
              <a:rPr lang="en-US" dirty="0"/>
              <a:t>a 7 pin Mini-DIN connector and a DB-25 </a:t>
            </a:r>
            <a:r>
              <a:rPr lang="en-US" dirty="0" smtClean="0"/>
              <a:t>connector in </a:t>
            </a:r>
            <a:r>
              <a:rPr lang="en-US" dirty="0"/>
              <a:t>the Cargo Bay for connecting hardware and electronics for sensors and actuators such as a robotic arm or light sensor to Create. </a:t>
            </a:r>
          </a:p>
          <a:p>
            <a:endParaRPr lang="en-US" dirty="0"/>
          </a:p>
          <a:p>
            <a:r>
              <a:rPr lang="en-US" dirty="0"/>
              <a:t> The software interface lets you </a:t>
            </a:r>
            <a:r>
              <a:rPr lang="en-US" dirty="0" smtClean="0"/>
              <a:t>manipulate </a:t>
            </a:r>
            <a:r>
              <a:rPr lang="en-US" dirty="0" err="1" smtClean="0"/>
              <a:t>Create’s</a:t>
            </a:r>
            <a:r>
              <a:rPr lang="en-US" dirty="0" smtClean="0"/>
              <a:t> </a:t>
            </a:r>
            <a:r>
              <a:rPr lang="en-US" dirty="0"/>
              <a:t>behavior and read its sensors through a series of commands including start commands, mode commands, actuator commands, demo commands, song commands, input commands, script commands, and wait commands that you send to </a:t>
            </a:r>
            <a:r>
              <a:rPr lang="en-US" dirty="0" err="1"/>
              <a:t>Create’s</a:t>
            </a:r>
            <a:r>
              <a:rPr lang="en-US" dirty="0"/>
              <a:t> serial port by way of a PC or microcontroller that is connected to the Mini-DIN connector or Cargo </a:t>
            </a:r>
            <a:r>
              <a:rPr lang="en-US" dirty="0" smtClean="0"/>
              <a:t>Bay.</a:t>
            </a:r>
            <a:endParaRPr lang="en-US"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158</a:t>
            </a:fld>
            <a:endParaRPr lang="zh-TW" altLang="en-US"/>
          </a:p>
        </p:txBody>
      </p:sp>
    </p:spTree>
    <p:extLst>
      <p:ext uri="{BB962C8B-B14F-4D97-AF65-F5344CB8AC3E}">
        <p14:creationId xmlns:p14="http://schemas.microsoft.com/office/powerpoint/2010/main" val="3108677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92896"/>
            <a:ext cx="7772400" cy="1362075"/>
          </a:xfrm>
        </p:spPr>
        <p:txBody>
          <a:bodyPr>
            <a:normAutofit fontScale="90000"/>
          </a:bodyPr>
          <a:lstStyle/>
          <a:p>
            <a:pPr algn="ctr"/>
            <a:r>
              <a:rPr lang="en-US" dirty="0" smtClean="0"/>
              <a:t/>
            </a:r>
            <a:br>
              <a:rPr lang="en-US" dirty="0" smtClean="0"/>
            </a:br>
            <a:r>
              <a:rPr lang="en-US" dirty="0" smtClean="0"/>
              <a:t>Example </a:t>
            </a:r>
            <a:r>
              <a:rPr lang="en-US" dirty="0"/>
              <a:t>M2M Area Protocols</a:t>
            </a:r>
          </a:p>
        </p:txBody>
      </p:sp>
    </p:spTree>
    <p:extLst>
      <p:ext uri="{BB962C8B-B14F-4D97-AF65-F5344CB8AC3E}">
        <p14:creationId xmlns:p14="http://schemas.microsoft.com/office/powerpoint/2010/main" val="2901630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err="1" smtClean="0"/>
              <a:t>AnSI</a:t>
            </a:r>
            <a:r>
              <a:rPr lang="en-US" altLang="zh-TW" dirty="0" smtClean="0"/>
              <a:t> C12 Suite</a:t>
            </a:r>
            <a:endParaRPr lang="zh-TW" altLang="en-US" dirty="0"/>
          </a:p>
        </p:txBody>
      </p:sp>
      <p:sp>
        <p:nvSpPr>
          <p:cNvPr id="6" name="文字版面配置區 5"/>
          <p:cNvSpPr>
            <a:spLocks noGrp="1"/>
          </p:cNvSpPr>
          <p:nvPr>
            <p:ph type="body" idx="1"/>
          </p:nvPr>
        </p:nvSpPr>
        <p:spPr/>
        <p:txBody>
          <a:bodyPr>
            <a:normAutofit fontScale="92500" lnSpcReduction="20000"/>
          </a:bodyPr>
          <a:lstStyle/>
          <a:p>
            <a:r>
              <a:rPr lang="en-US" altLang="zh-TW" dirty="0" smtClean="0"/>
              <a:t>C12.19</a:t>
            </a:r>
          </a:p>
          <a:p>
            <a:r>
              <a:rPr lang="en-US" altLang="zh-TW" dirty="0" smtClean="0"/>
              <a:t>C12.18</a:t>
            </a:r>
          </a:p>
          <a:p>
            <a:r>
              <a:rPr lang="en-US" altLang="zh-TW" dirty="0" smtClean="0"/>
              <a:t>C12.21</a:t>
            </a:r>
          </a:p>
          <a:p>
            <a:r>
              <a:rPr lang="en-US" altLang="zh-TW" dirty="0" smtClean="0"/>
              <a:t>C12.22</a:t>
            </a:r>
          </a:p>
          <a:p>
            <a:r>
              <a:rPr lang="en-US" altLang="zh-TW" dirty="0" smtClean="0"/>
              <a:t>RFC 6142</a:t>
            </a:r>
            <a:endParaRPr lang="zh-TW" altLang="en-US" dirty="0"/>
          </a:p>
        </p:txBody>
      </p:sp>
    </p:spTree>
    <p:extLst>
      <p:ext uri="{BB962C8B-B14F-4D97-AF65-F5344CB8AC3E}">
        <p14:creationId xmlns:p14="http://schemas.microsoft.com/office/powerpoint/2010/main" val="3589445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ANSI </a:t>
            </a:r>
            <a:r>
              <a:rPr lang="en-US" altLang="zh-TW" dirty="0"/>
              <a:t>C12 Suite</a:t>
            </a:r>
            <a:endParaRPr lang="zh-TW" altLang="en-US" dirty="0"/>
          </a:p>
        </p:txBody>
      </p:sp>
      <p:sp>
        <p:nvSpPr>
          <p:cNvPr id="6" name="內容版面配置區 5"/>
          <p:cNvSpPr>
            <a:spLocks noGrp="1"/>
          </p:cNvSpPr>
          <p:nvPr>
            <p:ph idx="1"/>
          </p:nvPr>
        </p:nvSpPr>
        <p:spPr/>
        <p:txBody>
          <a:bodyPr>
            <a:normAutofit fontScale="70000" lnSpcReduction="20000"/>
          </a:bodyPr>
          <a:lstStyle/>
          <a:p>
            <a:r>
              <a:rPr lang="en-US" altLang="zh-TW" dirty="0" smtClean="0"/>
              <a:t>Provide an </a:t>
            </a:r>
            <a:r>
              <a:rPr lang="en-US" altLang="zh-TW" dirty="0"/>
              <a:t>interoperable solution for data formats, data structures, and </a:t>
            </a:r>
            <a:r>
              <a:rPr lang="en-US" altLang="zh-TW" dirty="0" smtClean="0"/>
              <a:t>communication protocols </a:t>
            </a:r>
            <a:r>
              <a:rPr lang="en-US" altLang="zh-TW" dirty="0"/>
              <a:t>used in </a:t>
            </a:r>
            <a:r>
              <a:rPr lang="en-US" altLang="zh-TW" dirty="0" smtClean="0"/>
              <a:t>Automatic </a:t>
            </a:r>
            <a:r>
              <a:rPr lang="en-US" altLang="zh-TW" dirty="0"/>
              <a:t>M</a:t>
            </a:r>
            <a:r>
              <a:rPr lang="en-US" altLang="zh-TW" dirty="0" smtClean="0"/>
              <a:t>etering </a:t>
            </a:r>
            <a:r>
              <a:rPr lang="en-US" altLang="zh-TW" dirty="0"/>
              <a:t>I</a:t>
            </a:r>
            <a:r>
              <a:rPr lang="en-US" altLang="zh-TW" dirty="0" smtClean="0"/>
              <a:t>nfrastructure </a:t>
            </a:r>
            <a:r>
              <a:rPr lang="en-US" altLang="zh-TW" dirty="0"/>
              <a:t>(AMI) </a:t>
            </a:r>
            <a:r>
              <a:rPr lang="en-US" altLang="zh-TW" dirty="0" smtClean="0"/>
              <a:t>projects and specified by </a:t>
            </a:r>
            <a:r>
              <a:rPr lang="en-US" altLang="zh-TW" dirty="0"/>
              <a:t>the American National Standards Institute (ANSI</a:t>
            </a:r>
            <a:r>
              <a:rPr lang="en-US" altLang="zh-TW" dirty="0" smtClean="0"/>
              <a:t>). </a:t>
            </a:r>
          </a:p>
          <a:p>
            <a:pPr lvl="1"/>
            <a:r>
              <a:rPr lang="en-US" altLang="zh-TW" dirty="0" smtClean="0"/>
              <a:t>C12.01: Code for Electricity Metering</a:t>
            </a:r>
          </a:p>
          <a:p>
            <a:pPr lvl="1"/>
            <a:r>
              <a:rPr lang="en-US" altLang="zh-TW" dirty="0" smtClean="0"/>
              <a:t>C12.10: Physical Aspects of </a:t>
            </a:r>
            <a:r>
              <a:rPr lang="en-US" altLang="zh-TW" dirty="0" err="1" smtClean="0"/>
              <a:t>Watthour</a:t>
            </a:r>
            <a:r>
              <a:rPr lang="en-US" altLang="zh-TW" dirty="0" smtClean="0"/>
              <a:t> Meters – Safety Standard</a:t>
            </a:r>
          </a:p>
          <a:p>
            <a:pPr lvl="1"/>
            <a:r>
              <a:rPr lang="en-US" altLang="zh-TW" dirty="0">
                <a:effectLst>
                  <a:outerShdw blurRad="38100" dist="38100" dir="2700000" algn="tl">
                    <a:srgbClr val="000000">
                      <a:alpha val="43137"/>
                    </a:srgbClr>
                  </a:outerShdw>
                </a:effectLst>
              </a:rPr>
              <a:t>C12.18: Protocol Specification f</a:t>
            </a:r>
            <a:r>
              <a:rPr lang="en-US" altLang="zh-TW" dirty="0" smtClean="0">
                <a:effectLst>
                  <a:outerShdw blurRad="38100" dist="38100" dir="2700000" algn="tl">
                    <a:srgbClr val="000000">
                      <a:alpha val="43137"/>
                    </a:srgbClr>
                  </a:outerShdw>
                </a:effectLst>
              </a:rPr>
              <a:t>or ANSI </a:t>
            </a:r>
            <a:r>
              <a:rPr lang="en-US" altLang="zh-TW" dirty="0">
                <a:effectLst>
                  <a:outerShdw blurRad="38100" dist="38100" dir="2700000" algn="tl">
                    <a:srgbClr val="000000">
                      <a:alpha val="43137"/>
                    </a:srgbClr>
                  </a:outerShdw>
                </a:effectLst>
              </a:rPr>
              <a:t>Type 2 Optical </a:t>
            </a:r>
            <a:r>
              <a:rPr lang="en-US" altLang="zh-TW" dirty="0" smtClean="0">
                <a:effectLst>
                  <a:outerShdw blurRad="38100" dist="38100" dir="2700000" algn="tl">
                    <a:srgbClr val="000000">
                      <a:alpha val="43137"/>
                    </a:srgbClr>
                  </a:outerShdw>
                </a:effectLst>
              </a:rPr>
              <a:t>Port</a:t>
            </a:r>
          </a:p>
          <a:p>
            <a:pPr lvl="1"/>
            <a:r>
              <a:rPr lang="en-US" altLang="zh-TW" dirty="0" smtClean="0">
                <a:effectLst>
                  <a:outerShdw blurRad="38100" dist="38100" dir="2700000" algn="tl">
                    <a:srgbClr val="000000">
                      <a:alpha val="43137"/>
                    </a:srgbClr>
                  </a:outerShdw>
                </a:effectLst>
              </a:rPr>
              <a:t>C12.19: American National Standard for Utility Industry End Device Data Tables</a:t>
            </a:r>
          </a:p>
          <a:p>
            <a:pPr lvl="1"/>
            <a:r>
              <a:rPr lang="en-US" altLang="zh-TW" dirty="0" smtClean="0"/>
              <a:t>C12.20: Electricity Meters – 0.2 and 0.5 Accuracy Classes</a:t>
            </a:r>
          </a:p>
          <a:p>
            <a:pPr lvl="1"/>
            <a:r>
              <a:rPr lang="en-US" altLang="zh-TW" dirty="0" smtClean="0">
                <a:effectLst>
                  <a:outerShdw blurRad="38100" dist="38100" dir="2700000" algn="tl">
                    <a:srgbClr val="000000">
                      <a:alpha val="43137"/>
                    </a:srgbClr>
                  </a:outerShdw>
                </a:effectLst>
              </a:rPr>
              <a:t>C12.21: Protocol Specification for Telephone Modem Communication</a:t>
            </a:r>
          </a:p>
          <a:p>
            <a:pPr lvl="1"/>
            <a:r>
              <a:rPr lang="en-US" altLang="zh-TW" dirty="0" smtClean="0">
                <a:effectLst>
                  <a:outerShdw blurRad="38100" dist="38100" dir="2700000" algn="tl">
                    <a:srgbClr val="000000">
                      <a:alpha val="43137"/>
                    </a:srgbClr>
                  </a:outerShdw>
                </a:effectLst>
              </a:rPr>
              <a:t>C12.22: Protocol Specification for Interfacing to Data Communication Networks</a:t>
            </a:r>
          </a:p>
          <a:p>
            <a:pPr lvl="1"/>
            <a:r>
              <a:rPr lang="en-US" altLang="zh-TW" dirty="0" smtClean="0">
                <a:effectLst>
                  <a:outerShdw blurRad="38100" dist="38100" dir="2700000" algn="tl">
                    <a:srgbClr val="000000">
                      <a:alpha val="43137"/>
                    </a:srgbClr>
                  </a:outerShdw>
                </a:effectLst>
              </a:rPr>
              <a:t>RFC 6142: ANSI C12.22, IEEE 1703, and MC12.22 Transport over IP</a:t>
            </a:r>
            <a:endParaRPr lang="zh-TW" altLang="en-US" dirty="0">
              <a:effectLst>
                <a:outerShdw blurRad="38100" dist="38100" dir="2700000" algn="tl">
                  <a:srgbClr val="000000">
                    <a:alpha val="43137"/>
                  </a:srgbClr>
                </a:outerShdw>
              </a:effectLst>
            </a:endParaRP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solidFill>
                  <a:prstClr val="black"/>
                </a:solidFill>
              </a:rPr>
              <a:pPr/>
              <a:t>18</a:t>
            </a:fld>
            <a:endParaRPr lang="zh-TW" altLang="en-US">
              <a:solidFill>
                <a:prstClr val="black"/>
              </a:solidFill>
            </a:endParaRPr>
          </a:p>
        </p:txBody>
      </p:sp>
    </p:spTree>
    <p:extLst>
      <p:ext uri="{BB962C8B-B14F-4D97-AF65-F5344CB8AC3E}">
        <p14:creationId xmlns:p14="http://schemas.microsoft.com/office/powerpoint/2010/main" val="2512692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74638"/>
            <a:ext cx="8229600" cy="1143000"/>
          </a:xfrm>
        </p:spPr>
        <p:txBody>
          <a:bodyPr/>
          <a:lstStyle/>
          <a:p>
            <a:r>
              <a:rPr lang="en-US" altLang="zh-TW" dirty="0" smtClean="0"/>
              <a:t>A Brief History</a:t>
            </a:r>
            <a:endParaRPr lang="zh-TW" altLang="en-US" dirty="0"/>
          </a:p>
        </p:txBody>
      </p:sp>
      <p:sp>
        <p:nvSpPr>
          <p:cNvPr id="8" name="內容版面配置區 2"/>
          <p:cNvSpPr>
            <a:spLocks noGrp="1"/>
          </p:cNvSpPr>
          <p:nvPr>
            <p:ph idx="1"/>
          </p:nvPr>
        </p:nvSpPr>
        <p:spPr>
          <a:xfrm>
            <a:off x="539552" y="1268760"/>
            <a:ext cx="8229600" cy="4525963"/>
          </a:xfrm>
        </p:spPr>
        <p:txBody>
          <a:bodyPr>
            <a:noAutofit/>
          </a:bodyPr>
          <a:lstStyle/>
          <a:p>
            <a:pPr>
              <a:defRPr/>
            </a:pPr>
            <a:r>
              <a:rPr lang="en-US" altLang="zh-TW" sz="2400" dirty="0" smtClean="0"/>
              <a:t>C12.18 (First release published in 1996 then revised in 2006)</a:t>
            </a:r>
          </a:p>
          <a:p>
            <a:pPr lvl="1"/>
            <a:r>
              <a:rPr lang="en-US" altLang="zh-TW" sz="1600" dirty="0" smtClean="0"/>
              <a:t>The first standardized protocol that was specified to interact with ANSI C12.19 Data Tables</a:t>
            </a:r>
          </a:p>
          <a:p>
            <a:pPr lvl="1"/>
            <a:r>
              <a:rPr lang="en-US" altLang="zh-TW" sz="1600" dirty="0" smtClean="0"/>
              <a:t>Define the communications between a C12.18 meter and a C12.18 client by means of an </a:t>
            </a:r>
            <a:r>
              <a:rPr lang="en-US" altLang="zh-TW" sz="1600" dirty="0" smtClean="0">
                <a:solidFill>
                  <a:srgbClr val="FF0000"/>
                </a:solidFill>
              </a:rPr>
              <a:t>optical</a:t>
            </a:r>
            <a:r>
              <a:rPr lang="en-US" altLang="zh-TW" sz="1600" dirty="0" smtClean="0"/>
              <a:t> port</a:t>
            </a:r>
          </a:p>
          <a:p>
            <a:r>
              <a:rPr lang="en-US" altLang="zh-TW" sz="2400" dirty="0"/>
              <a:t>C12.19 (1990s published ,2007 revised)</a:t>
            </a:r>
          </a:p>
          <a:p>
            <a:pPr lvl="1"/>
            <a:r>
              <a:rPr lang="en-US" altLang="zh-TW" sz="1600" dirty="0"/>
              <a:t>The standard data structure is specified in the ANSI C12.19 document.</a:t>
            </a:r>
          </a:p>
          <a:p>
            <a:r>
              <a:rPr lang="en-US" altLang="zh-TW" sz="2400" dirty="0" smtClean="0"/>
              <a:t>C12.21 (1999)</a:t>
            </a:r>
          </a:p>
          <a:p>
            <a:pPr lvl="1"/>
            <a:r>
              <a:rPr lang="en-US" altLang="zh-TW" sz="1600" dirty="0" smtClean="0"/>
              <a:t>Specify the communications between a C12 device and C12 client via a </a:t>
            </a:r>
            <a:r>
              <a:rPr lang="en-US" altLang="zh-TW" sz="1600" dirty="0" smtClean="0">
                <a:solidFill>
                  <a:srgbClr val="FF0000"/>
                </a:solidFill>
              </a:rPr>
              <a:t>modem</a:t>
            </a:r>
          </a:p>
          <a:p>
            <a:pPr lvl="1"/>
            <a:r>
              <a:rPr lang="en-US" altLang="zh-TW" sz="1600" dirty="0" smtClean="0"/>
              <a:t>The first solution for AMI projects</a:t>
            </a:r>
          </a:p>
          <a:p>
            <a:r>
              <a:rPr lang="en-US" altLang="zh-TW" sz="2400" dirty="0" smtClean="0"/>
              <a:t>C12.22 (2007)</a:t>
            </a:r>
          </a:p>
          <a:p>
            <a:pPr lvl="1"/>
            <a:r>
              <a:rPr lang="en-US" altLang="zh-TW" sz="1600" dirty="0" smtClean="0"/>
              <a:t>Allow </a:t>
            </a:r>
            <a:r>
              <a:rPr lang="en-US" altLang="zh-TW" sz="1600" dirty="0"/>
              <a:t>interactions with C12.19 table data over any </a:t>
            </a:r>
            <a:r>
              <a:rPr lang="en-US" altLang="zh-TW" sz="1600" dirty="0" smtClean="0"/>
              <a:t>networking communications system</a:t>
            </a:r>
            <a:endParaRPr lang="en-US" altLang="zh-TW" sz="1600" dirty="0"/>
          </a:p>
          <a:p>
            <a:r>
              <a:rPr lang="en-US" altLang="zh-TW" sz="2400" dirty="0"/>
              <a:t>RFC </a:t>
            </a:r>
            <a:r>
              <a:rPr lang="en-US" altLang="zh-TW" sz="2400" dirty="0" smtClean="0"/>
              <a:t>6142 (2011)</a:t>
            </a:r>
          </a:p>
          <a:p>
            <a:pPr lvl="1"/>
            <a:r>
              <a:rPr lang="en-US" altLang="zh-TW" sz="1600" dirty="0" smtClean="0"/>
              <a:t>Propose a framework for transporting ANSI C12.22 Application Layer messages on an IP network</a:t>
            </a:r>
          </a:p>
          <a:p>
            <a:endParaRPr lang="zh-TW" altLang="en-US" sz="1400" dirty="0"/>
          </a:p>
          <a:p>
            <a:endParaRPr lang="zh-TW" altLang="en-US" sz="1400" dirty="0"/>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solidFill>
                  <a:prstClr val="black"/>
                </a:solidFill>
              </a:rPr>
              <a:pPr/>
              <a:t>19</a:t>
            </a:fld>
            <a:endParaRPr lang="zh-TW" altLang="en-US">
              <a:solidFill>
                <a:prstClr val="black"/>
              </a:solidFill>
            </a:endParaRPr>
          </a:p>
        </p:txBody>
      </p:sp>
    </p:spTree>
    <p:extLst>
      <p:ext uri="{BB962C8B-B14F-4D97-AF65-F5344CB8AC3E}">
        <p14:creationId xmlns:p14="http://schemas.microsoft.com/office/powerpoint/2010/main" val="680784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normAutofit/>
          </a:bodyPr>
          <a:lstStyle/>
          <a:p>
            <a:r>
              <a:rPr lang="en-US" altLang="zh-TW" dirty="0" smtClean="0"/>
              <a:t>Introduction to M2M Area Networks</a:t>
            </a:r>
          </a:p>
          <a:p>
            <a:r>
              <a:rPr lang="en-US" altLang="zh-TW" dirty="0" smtClean="0"/>
              <a:t>Example M2M Area Protocols</a:t>
            </a:r>
          </a:p>
          <a:p>
            <a:pPr lvl="1"/>
            <a:r>
              <a:rPr lang="en-US" altLang="zh-TW" sz="3200" dirty="0"/>
              <a:t>ANSI C12 Suite</a:t>
            </a:r>
          </a:p>
          <a:p>
            <a:pPr lvl="1"/>
            <a:r>
              <a:rPr lang="en-US" altLang="zh-TW" sz="3200" dirty="0" err="1" smtClean="0"/>
              <a:t>Zigbee</a:t>
            </a:r>
            <a:r>
              <a:rPr lang="en-US" altLang="zh-TW" sz="3200" dirty="0" smtClean="0"/>
              <a:t> </a:t>
            </a:r>
            <a:r>
              <a:rPr lang="en-US" altLang="zh-TW" sz="3200" dirty="0"/>
              <a:t>(IEEE 802.15.4)</a:t>
            </a:r>
          </a:p>
          <a:p>
            <a:pPr lvl="1"/>
            <a:r>
              <a:rPr lang="en-US" altLang="zh-TW" sz="3200" dirty="0"/>
              <a:t>Bluetooth Low Energy (BLE)</a:t>
            </a:r>
          </a:p>
          <a:p>
            <a:r>
              <a:rPr lang="en-US" altLang="zh-TW" sz="3600" dirty="0" smtClean="0"/>
              <a:t>Appendix (</a:t>
            </a:r>
            <a:r>
              <a:rPr lang="en-US" altLang="zh-TW" sz="3600" dirty="0" err="1" smtClean="0"/>
              <a:t>IoT</a:t>
            </a:r>
            <a:r>
              <a:rPr lang="en-US" altLang="zh-TW" sz="3600" dirty="0" smtClean="0"/>
              <a:t> Devices)</a:t>
            </a:r>
            <a:endParaRPr lang="en-US" altLang="zh-TW" sz="3600" dirty="0"/>
          </a:p>
          <a:p>
            <a:pPr marL="0" indent="0">
              <a:buNone/>
            </a:pPr>
            <a:endParaRPr lang="en-US" altLang="zh-TW" dirty="0" smtClean="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2</a:t>
            </a:fld>
            <a:endParaRPr lang="zh-TW" altLang="en-US"/>
          </a:p>
        </p:txBody>
      </p:sp>
    </p:spTree>
    <p:extLst>
      <p:ext uri="{BB962C8B-B14F-4D97-AF65-F5344CB8AC3E}">
        <p14:creationId xmlns:p14="http://schemas.microsoft.com/office/powerpoint/2010/main" val="2332815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398485" y="500000"/>
            <a:ext cx="8229600" cy="936104"/>
          </a:xfrm>
        </p:spPr>
        <p:txBody>
          <a:bodyPr/>
          <a:lstStyle/>
          <a:p>
            <a:r>
              <a:rPr lang="en-US" altLang="zh-TW" dirty="0" smtClean="0">
                <a:solidFill>
                  <a:schemeClr val="tx1"/>
                </a:solidFill>
              </a:rPr>
              <a:t>Network Protocol Stack</a:t>
            </a:r>
            <a:endParaRPr lang="zh-TW" altLang="en-US" dirty="0">
              <a:solidFill>
                <a:schemeClr val="tx1"/>
              </a:solidFill>
            </a:endParaRPr>
          </a:p>
        </p:txBody>
      </p:sp>
      <p:sp>
        <p:nvSpPr>
          <p:cNvPr id="22" name="圓柱 21"/>
          <p:cNvSpPr/>
          <p:nvPr/>
        </p:nvSpPr>
        <p:spPr>
          <a:xfrm>
            <a:off x="5724128" y="1340768"/>
            <a:ext cx="1368152" cy="124253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prstClr val="white"/>
                </a:solidFill>
              </a:rPr>
              <a:t>C12.19</a:t>
            </a:r>
          </a:p>
          <a:p>
            <a:pPr algn="ctr"/>
            <a:r>
              <a:rPr lang="en-US" altLang="zh-TW" dirty="0" smtClean="0">
                <a:solidFill>
                  <a:prstClr val="white"/>
                </a:solidFill>
              </a:rPr>
              <a:t>(Data Model)</a:t>
            </a:r>
          </a:p>
        </p:txBody>
      </p:sp>
      <p:sp>
        <p:nvSpPr>
          <p:cNvPr id="24" name="矩形 23"/>
          <p:cNvSpPr/>
          <p:nvPr/>
        </p:nvSpPr>
        <p:spPr>
          <a:xfrm>
            <a:off x="3419872" y="2451715"/>
            <a:ext cx="1008112" cy="47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prstClr val="white"/>
                </a:solidFill>
              </a:rPr>
              <a:t>C12.18</a:t>
            </a:r>
            <a:endParaRPr lang="zh-TW" altLang="en-US" dirty="0">
              <a:solidFill>
                <a:prstClr val="white"/>
              </a:solidFill>
            </a:endParaRPr>
          </a:p>
        </p:txBody>
      </p:sp>
      <p:graphicFrame>
        <p:nvGraphicFramePr>
          <p:cNvPr id="47" name="表格 46"/>
          <p:cNvGraphicFramePr>
            <a:graphicFrameLocks noGrp="1"/>
          </p:cNvGraphicFramePr>
          <p:nvPr>
            <p:extLst/>
          </p:nvPr>
        </p:nvGraphicFramePr>
        <p:xfrm>
          <a:off x="1668016" y="2420891"/>
          <a:ext cx="1607840" cy="3672403"/>
        </p:xfrm>
        <a:graphic>
          <a:graphicData uri="http://schemas.openxmlformats.org/drawingml/2006/table">
            <a:tbl>
              <a:tblPr bandRow="1">
                <a:tableStyleId>{5C22544A-7EE6-4342-B048-85BDC9FD1C3A}</a:tableStyleId>
              </a:tblPr>
              <a:tblGrid>
                <a:gridCol w="1607840">
                  <a:extLst>
                    <a:ext uri="{9D8B030D-6E8A-4147-A177-3AD203B41FA5}">
                      <a16:colId xmlns="" xmlns:a16="http://schemas.microsoft.com/office/drawing/2014/main" val="20000"/>
                    </a:ext>
                  </a:extLst>
                </a:gridCol>
              </a:tblGrid>
              <a:tr h="524629">
                <a:tc>
                  <a:txBody>
                    <a:bodyPr/>
                    <a:lstStyle/>
                    <a:p>
                      <a:pPr algn="ctr"/>
                      <a:r>
                        <a:rPr lang="en-US" altLang="zh-TW" dirty="0" smtClean="0"/>
                        <a:t>Application</a:t>
                      </a:r>
                      <a:endParaRPr lang="zh-TW"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524629">
                <a:tc>
                  <a:txBody>
                    <a:bodyPr/>
                    <a:lstStyle/>
                    <a:p>
                      <a:pPr algn="ctr"/>
                      <a:r>
                        <a:rPr lang="en-US" altLang="zh-TW" dirty="0" smtClean="0"/>
                        <a:t>Presentation</a:t>
                      </a:r>
                      <a:endParaRPr lang="zh-TW"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524629">
                <a:tc>
                  <a:txBody>
                    <a:bodyPr/>
                    <a:lstStyle/>
                    <a:p>
                      <a:pPr algn="ctr"/>
                      <a:r>
                        <a:rPr lang="en-US" altLang="zh-TW" dirty="0" smtClean="0"/>
                        <a:t>Session</a:t>
                      </a:r>
                      <a:endParaRPr lang="zh-TW"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524629">
                <a:tc>
                  <a:txBody>
                    <a:bodyPr/>
                    <a:lstStyle/>
                    <a:p>
                      <a:pPr algn="ctr"/>
                      <a:r>
                        <a:rPr lang="en-US" altLang="zh-TW" dirty="0" smtClean="0"/>
                        <a:t>Transportation</a:t>
                      </a:r>
                      <a:endParaRPr lang="zh-TW"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524629">
                <a:tc>
                  <a:txBody>
                    <a:bodyPr/>
                    <a:lstStyle/>
                    <a:p>
                      <a:pPr algn="ctr"/>
                      <a:r>
                        <a:rPr lang="en-US" altLang="zh-TW" dirty="0" smtClean="0"/>
                        <a:t>Network</a:t>
                      </a:r>
                      <a:endParaRPr lang="zh-TW"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24629">
                <a:tc>
                  <a:txBody>
                    <a:bodyPr/>
                    <a:lstStyle/>
                    <a:p>
                      <a:pPr algn="ctr"/>
                      <a:r>
                        <a:rPr lang="en-US" altLang="zh-TW" dirty="0" smtClean="0"/>
                        <a:t>Data Link</a:t>
                      </a:r>
                      <a:endParaRPr lang="zh-TW"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524629">
                <a:tc>
                  <a:txBody>
                    <a:bodyPr/>
                    <a:lstStyle/>
                    <a:p>
                      <a:pPr algn="ctr"/>
                      <a:r>
                        <a:rPr lang="en-US" altLang="zh-TW" dirty="0" smtClean="0"/>
                        <a:t>Physical</a:t>
                      </a:r>
                      <a:endParaRPr lang="zh-TW"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bl>
          </a:graphicData>
        </a:graphic>
      </p:graphicFrame>
      <p:sp>
        <p:nvSpPr>
          <p:cNvPr id="49" name="矩形 48"/>
          <p:cNvSpPr/>
          <p:nvPr/>
        </p:nvSpPr>
        <p:spPr>
          <a:xfrm>
            <a:off x="4427984" y="2451715"/>
            <a:ext cx="1008112" cy="47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prstClr val="white"/>
                </a:solidFill>
              </a:rPr>
              <a:t>C12.21</a:t>
            </a:r>
            <a:endParaRPr lang="zh-TW" altLang="en-US" dirty="0">
              <a:solidFill>
                <a:prstClr val="white"/>
              </a:solidFill>
            </a:endParaRPr>
          </a:p>
        </p:txBody>
      </p:sp>
      <p:sp>
        <p:nvSpPr>
          <p:cNvPr id="51" name="矩形 50"/>
          <p:cNvSpPr/>
          <p:nvPr/>
        </p:nvSpPr>
        <p:spPr>
          <a:xfrm>
            <a:off x="3419872" y="5013176"/>
            <a:ext cx="100811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prstClr val="white"/>
                </a:solidFill>
              </a:rPr>
              <a:t>C12.18</a:t>
            </a:r>
          </a:p>
          <a:p>
            <a:pPr algn="ctr"/>
            <a:r>
              <a:rPr lang="en-US" altLang="zh-TW" dirty="0" smtClean="0">
                <a:solidFill>
                  <a:prstClr val="white"/>
                </a:solidFill>
              </a:rPr>
              <a:t>(Optical)</a:t>
            </a:r>
            <a:endParaRPr lang="zh-TW" altLang="en-US" dirty="0">
              <a:solidFill>
                <a:prstClr val="white"/>
              </a:solidFill>
            </a:endParaRPr>
          </a:p>
        </p:txBody>
      </p:sp>
      <p:sp>
        <p:nvSpPr>
          <p:cNvPr id="52" name="矩形 51"/>
          <p:cNvSpPr/>
          <p:nvPr/>
        </p:nvSpPr>
        <p:spPr>
          <a:xfrm>
            <a:off x="4427984" y="5013176"/>
            <a:ext cx="100811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prstClr val="white"/>
                </a:solidFill>
              </a:rPr>
              <a:t>C12.21</a:t>
            </a:r>
          </a:p>
          <a:p>
            <a:pPr algn="ctr"/>
            <a:r>
              <a:rPr lang="en-US" altLang="zh-TW" dirty="0" smtClean="0">
                <a:solidFill>
                  <a:prstClr val="white"/>
                </a:solidFill>
              </a:rPr>
              <a:t>(Modem)</a:t>
            </a:r>
            <a:endParaRPr lang="zh-TW" altLang="en-US" dirty="0">
              <a:solidFill>
                <a:prstClr val="white"/>
              </a:solidFill>
            </a:endParaRPr>
          </a:p>
        </p:txBody>
      </p:sp>
      <p:sp>
        <p:nvSpPr>
          <p:cNvPr id="56" name="文字方塊 55"/>
          <p:cNvSpPr txBox="1"/>
          <p:nvPr/>
        </p:nvSpPr>
        <p:spPr>
          <a:xfrm>
            <a:off x="5468635" y="2998693"/>
            <a:ext cx="1911677" cy="646331"/>
          </a:xfrm>
          <a:prstGeom prst="rect">
            <a:avLst/>
          </a:prstGeom>
          <a:noFill/>
        </p:spPr>
        <p:txBody>
          <a:bodyPr wrap="none" rtlCol="0">
            <a:spAutoFit/>
          </a:bodyPr>
          <a:lstStyle/>
          <a:p>
            <a:r>
              <a:rPr lang="en-US" altLang="zh-TW" dirty="0" smtClean="0">
                <a:solidFill>
                  <a:prstClr val="black"/>
                </a:solidFill>
              </a:rPr>
              <a:t>Request-Response</a:t>
            </a:r>
          </a:p>
          <a:p>
            <a:pPr algn="ctr"/>
            <a:r>
              <a:rPr lang="en-US" altLang="zh-TW" dirty="0" smtClean="0">
                <a:solidFill>
                  <a:prstClr val="black"/>
                </a:solidFill>
              </a:rPr>
              <a:t>Model</a:t>
            </a:r>
            <a:endParaRPr lang="zh-TW" altLang="en-US" dirty="0">
              <a:solidFill>
                <a:prstClr val="black"/>
              </a:solidFill>
            </a:endParaRPr>
          </a:p>
        </p:txBody>
      </p:sp>
      <p:cxnSp>
        <p:nvCxnSpPr>
          <p:cNvPr id="58" name="直線接點 57"/>
          <p:cNvCxnSpPr/>
          <p:nvPr/>
        </p:nvCxnSpPr>
        <p:spPr>
          <a:xfrm>
            <a:off x="5468635" y="2780928"/>
            <a:ext cx="1911677" cy="0"/>
          </a:xfrm>
          <a:prstGeom prst="line">
            <a:avLst/>
          </a:prstGeom>
          <a:ln w="50800" cmpd="sng">
            <a:solidFill>
              <a:schemeClr val="tx2">
                <a:alpha val="50000"/>
              </a:schemeClr>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3419872" y="4539947"/>
            <a:ext cx="2016224" cy="47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prstClr val="white"/>
                </a:solidFill>
              </a:rPr>
              <a:t>RFC 6142</a:t>
            </a:r>
            <a:endParaRPr lang="zh-TW" altLang="en-US" dirty="0">
              <a:solidFill>
                <a:prstClr val="white"/>
              </a:solidFill>
            </a:endParaRPr>
          </a:p>
        </p:txBody>
      </p:sp>
      <p:sp>
        <p:nvSpPr>
          <p:cNvPr id="64" name="矩形 63"/>
          <p:cNvSpPr/>
          <p:nvPr/>
        </p:nvSpPr>
        <p:spPr>
          <a:xfrm>
            <a:off x="3419872" y="4077072"/>
            <a:ext cx="2016224" cy="473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prstClr val="white"/>
                </a:solidFill>
              </a:rPr>
              <a:t>C12.22</a:t>
            </a:r>
            <a:endParaRPr lang="zh-TW" altLang="en-US" dirty="0">
              <a:solidFill>
                <a:prstClr val="white"/>
              </a:solidFill>
            </a:endParaRPr>
          </a:p>
        </p:txBody>
      </p:sp>
      <p:cxnSp>
        <p:nvCxnSpPr>
          <p:cNvPr id="54" name="直線接點 53"/>
          <p:cNvCxnSpPr/>
          <p:nvPr/>
        </p:nvCxnSpPr>
        <p:spPr>
          <a:xfrm>
            <a:off x="3904674" y="2924944"/>
            <a:ext cx="19254" cy="2088232"/>
          </a:xfrm>
          <a:prstGeom prst="line">
            <a:avLst/>
          </a:prstGeom>
          <a:ln w="44450" cmpd="sng">
            <a:solidFill>
              <a:schemeClr val="tx2">
                <a:alpha val="50000"/>
              </a:schemeClr>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a:off x="4912786" y="2924944"/>
            <a:ext cx="19254" cy="2088232"/>
          </a:xfrm>
          <a:prstGeom prst="line">
            <a:avLst/>
          </a:prstGeom>
          <a:ln w="44450" cmpd="sng">
            <a:solidFill>
              <a:schemeClr val="tx2">
                <a:alpha val="50000"/>
              </a:schemeClr>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 name="投影片編號版面配置區 1"/>
          <p:cNvSpPr>
            <a:spLocks noGrp="1"/>
          </p:cNvSpPr>
          <p:nvPr>
            <p:ph type="sldNum" sz="quarter" idx="4"/>
          </p:nvPr>
        </p:nvSpPr>
        <p:spPr/>
        <p:txBody>
          <a:bodyPr/>
          <a:lstStyle/>
          <a:p>
            <a:fld id="{BC71E80C-9635-473D-9F26-B779060F2DD3}" type="slidenum">
              <a:rPr lang="zh-TW" altLang="en-US" smtClean="0">
                <a:solidFill>
                  <a:prstClr val="black"/>
                </a:solidFill>
              </a:rPr>
              <a:pPr/>
              <a:t>20</a:t>
            </a:fld>
            <a:endParaRPr lang="zh-TW" altLang="en-US">
              <a:solidFill>
                <a:prstClr val="black"/>
              </a:solidFill>
            </a:endParaRPr>
          </a:p>
        </p:txBody>
      </p:sp>
    </p:spTree>
    <p:extLst>
      <p:ext uri="{BB962C8B-B14F-4D97-AF65-F5344CB8AC3E}">
        <p14:creationId xmlns:p14="http://schemas.microsoft.com/office/powerpoint/2010/main" val="2003416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C12.19: The Data Model</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Defines </a:t>
            </a:r>
            <a:r>
              <a:rPr lang="en-US" altLang="zh-TW" dirty="0"/>
              <a:t>a data structure </a:t>
            </a:r>
            <a:r>
              <a:rPr lang="en-US" altLang="zh-TW" dirty="0" smtClean="0"/>
              <a:t>for </a:t>
            </a:r>
            <a:r>
              <a:rPr lang="en-US" altLang="zh-TW" dirty="0"/>
              <a:t>representing metering data </a:t>
            </a:r>
            <a:r>
              <a:rPr lang="en-US" altLang="zh-TW" dirty="0" smtClean="0"/>
              <a:t>and metering </a:t>
            </a:r>
            <a:r>
              <a:rPr lang="en-US" altLang="zh-TW" dirty="0"/>
              <a:t>functions exposed by a metering equipment to a client machine.</a:t>
            </a:r>
            <a:endParaRPr lang="en-US" altLang="zh-TW" dirty="0" smtClean="0"/>
          </a:p>
          <a:p>
            <a:pPr lvl="1"/>
            <a:r>
              <a:rPr lang="en-US" altLang="zh-TW" dirty="0" smtClean="0"/>
              <a:t>The data structure </a:t>
            </a:r>
            <a:r>
              <a:rPr lang="en-US" altLang="zh-TW" dirty="0"/>
              <a:t>is defined as a set of standard tables</a:t>
            </a:r>
            <a:r>
              <a:rPr lang="en-US" altLang="zh-TW" dirty="0" smtClean="0"/>
              <a:t>.</a:t>
            </a:r>
          </a:p>
          <a:p>
            <a:pPr lvl="1"/>
            <a:r>
              <a:rPr lang="en-US" altLang="zh-TW" dirty="0" smtClean="0"/>
              <a:t>Besides standard tables, C12.19 also provides </a:t>
            </a:r>
            <a:r>
              <a:rPr lang="en-US" altLang="zh-TW" dirty="0"/>
              <a:t>a standard way to add </a:t>
            </a:r>
            <a:r>
              <a:rPr lang="en-US" altLang="zh-TW" dirty="0">
                <a:solidFill>
                  <a:srgbClr val="FF0000"/>
                </a:solidFill>
              </a:rPr>
              <a:t>proprietary</a:t>
            </a:r>
            <a:r>
              <a:rPr lang="en-US" altLang="zh-TW" dirty="0"/>
              <a:t> </a:t>
            </a:r>
            <a:r>
              <a:rPr lang="en-US" altLang="zh-TW" dirty="0" smtClean="0"/>
              <a:t>tables called </a:t>
            </a:r>
            <a:r>
              <a:rPr lang="en-US" altLang="zh-TW" dirty="0" smtClean="0">
                <a:solidFill>
                  <a:srgbClr val="FF0000"/>
                </a:solidFill>
              </a:rPr>
              <a:t>manufacturer tables</a:t>
            </a:r>
            <a:r>
              <a:rPr lang="en-US" altLang="zh-TW" dirty="0"/>
              <a:t>.</a:t>
            </a:r>
            <a:endParaRPr lang="zh-TW" altLang="en-US" dirty="0"/>
          </a:p>
          <a:p>
            <a:pPr lvl="1"/>
            <a:endParaRPr lang="en-US" altLang="zh-TW" dirty="0" smtClean="0"/>
          </a:p>
          <a:p>
            <a:r>
              <a:rPr lang="en-US" altLang="zh-TW" dirty="0" smtClean="0"/>
              <a:t>Does not specify data transport protocol.</a:t>
            </a:r>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solidFill>
                  <a:prstClr val="black"/>
                </a:solidFill>
              </a:rPr>
              <a:pPr/>
              <a:t>21</a:t>
            </a:fld>
            <a:endParaRPr lang="zh-TW" altLang="en-US">
              <a:solidFill>
                <a:prstClr val="black"/>
              </a:solidFill>
            </a:endParaRPr>
          </a:p>
        </p:txBody>
      </p:sp>
    </p:spTree>
    <p:extLst>
      <p:ext uri="{BB962C8B-B14F-4D97-AF65-F5344CB8AC3E}">
        <p14:creationId xmlns:p14="http://schemas.microsoft.com/office/powerpoint/2010/main" val="1048114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Decade</a:t>
            </a:r>
            <a:endParaRPr lang="zh-TW" altLang="en-US" dirty="0"/>
          </a:p>
        </p:txBody>
      </p:sp>
      <p:sp>
        <p:nvSpPr>
          <p:cNvPr id="3" name="內容版面配置區 2"/>
          <p:cNvSpPr>
            <a:spLocks noGrp="1"/>
          </p:cNvSpPr>
          <p:nvPr>
            <p:ph idx="1"/>
          </p:nvPr>
        </p:nvSpPr>
        <p:spPr>
          <a:xfrm>
            <a:off x="457200" y="1600201"/>
            <a:ext cx="8229600" cy="1324743"/>
          </a:xfrm>
        </p:spPr>
        <p:txBody>
          <a:bodyPr>
            <a:normAutofit fontScale="85000" lnSpcReduction="10000"/>
          </a:bodyPr>
          <a:lstStyle/>
          <a:p>
            <a:r>
              <a:rPr lang="en-US" altLang="zh-TW" dirty="0" smtClean="0"/>
              <a:t>Tables </a:t>
            </a:r>
            <a:r>
              <a:rPr lang="en-US" altLang="zh-TW" dirty="0"/>
              <a:t>that share a common purpose or are relative to a common feature are called a “decade</a:t>
            </a:r>
            <a:r>
              <a:rPr lang="en-US" altLang="zh-TW" dirty="0" smtClean="0"/>
              <a:t>”.</a:t>
            </a:r>
          </a:p>
          <a:p>
            <a:pPr lvl="1"/>
            <a:r>
              <a:rPr lang="en-US" altLang="zh-TW" dirty="0" smtClean="0"/>
              <a:t>There are 17 decades in the version published in 2007.</a:t>
            </a:r>
            <a:endParaRPr lang="zh-TW" altLang="en-US" dirty="0"/>
          </a:p>
          <a:p>
            <a:endParaRPr lang="zh-TW" altLang="en-US" dirty="0"/>
          </a:p>
        </p:txBody>
      </p:sp>
      <p:graphicFrame>
        <p:nvGraphicFramePr>
          <p:cNvPr id="5" name="表格 4"/>
          <p:cNvGraphicFramePr>
            <a:graphicFrameLocks noGrp="1"/>
          </p:cNvGraphicFramePr>
          <p:nvPr>
            <p:extLst/>
          </p:nvPr>
        </p:nvGraphicFramePr>
        <p:xfrm>
          <a:off x="395536" y="3068960"/>
          <a:ext cx="8424931" cy="2926080"/>
        </p:xfrm>
        <a:graphic>
          <a:graphicData uri="http://schemas.openxmlformats.org/drawingml/2006/table">
            <a:tbl>
              <a:tblPr firstRow="1" bandRow="1">
                <a:tableStyleId>{5C22544A-7EE6-4342-B048-85BDC9FD1C3A}</a:tableStyleId>
              </a:tblPr>
              <a:tblGrid>
                <a:gridCol w="720076">
                  <a:extLst>
                    <a:ext uri="{9D8B030D-6E8A-4147-A177-3AD203B41FA5}">
                      <a16:colId xmlns="" xmlns:a16="http://schemas.microsoft.com/office/drawing/2014/main" val="20000"/>
                    </a:ext>
                  </a:extLst>
                </a:gridCol>
                <a:gridCol w="1224136">
                  <a:extLst>
                    <a:ext uri="{9D8B030D-6E8A-4147-A177-3AD203B41FA5}">
                      <a16:colId xmlns="" xmlns:a16="http://schemas.microsoft.com/office/drawing/2014/main" val="20001"/>
                    </a:ext>
                  </a:extLst>
                </a:gridCol>
                <a:gridCol w="864096">
                  <a:extLst>
                    <a:ext uri="{9D8B030D-6E8A-4147-A177-3AD203B41FA5}">
                      <a16:colId xmlns="" xmlns:a16="http://schemas.microsoft.com/office/drawing/2014/main" val="20002"/>
                    </a:ext>
                  </a:extLst>
                </a:gridCol>
                <a:gridCol w="720080">
                  <a:extLst>
                    <a:ext uri="{9D8B030D-6E8A-4147-A177-3AD203B41FA5}">
                      <a16:colId xmlns="" xmlns:a16="http://schemas.microsoft.com/office/drawing/2014/main" val="20003"/>
                    </a:ext>
                  </a:extLst>
                </a:gridCol>
                <a:gridCol w="1224136">
                  <a:extLst>
                    <a:ext uri="{9D8B030D-6E8A-4147-A177-3AD203B41FA5}">
                      <a16:colId xmlns="" xmlns:a16="http://schemas.microsoft.com/office/drawing/2014/main" val="20004"/>
                    </a:ext>
                  </a:extLst>
                </a:gridCol>
                <a:gridCol w="864096">
                  <a:extLst>
                    <a:ext uri="{9D8B030D-6E8A-4147-A177-3AD203B41FA5}">
                      <a16:colId xmlns="" xmlns:a16="http://schemas.microsoft.com/office/drawing/2014/main" val="20005"/>
                    </a:ext>
                  </a:extLst>
                </a:gridCol>
                <a:gridCol w="720080">
                  <a:extLst>
                    <a:ext uri="{9D8B030D-6E8A-4147-A177-3AD203B41FA5}">
                      <a16:colId xmlns="" xmlns:a16="http://schemas.microsoft.com/office/drawing/2014/main" val="20006"/>
                    </a:ext>
                  </a:extLst>
                </a:gridCol>
                <a:gridCol w="1224136">
                  <a:extLst>
                    <a:ext uri="{9D8B030D-6E8A-4147-A177-3AD203B41FA5}">
                      <a16:colId xmlns="" xmlns:a16="http://schemas.microsoft.com/office/drawing/2014/main" val="20007"/>
                    </a:ext>
                  </a:extLst>
                </a:gridCol>
                <a:gridCol w="864095">
                  <a:extLst>
                    <a:ext uri="{9D8B030D-6E8A-4147-A177-3AD203B41FA5}">
                      <a16:colId xmlns="" xmlns:a16="http://schemas.microsoft.com/office/drawing/2014/main" val="20008"/>
                    </a:ext>
                  </a:extLst>
                </a:gridCol>
              </a:tblGrid>
              <a:tr h="370840">
                <a:tc>
                  <a:txBody>
                    <a:bodyPr/>
                    <a:lstStyle/>
                    <a:p>
                      <a:pPr algn="ctr"/>
                      <a:r>
                        <a:rPr lang="en-US" altLang="zh-TW" sz="1000" b="1" i="0" u="none" strike="noStrike" baseline="0" dirty="0" smtClean="0">
                          <a:latin typeface="TimesNewRomanBold"/>
                        </a:rPr>
                        <a:t>Decade number</a:t>
                      </a:r>
                      <a:endParaRPr lang="zh-TW" alt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000" b="1" i="0" u="none" strike="noStrike" baseline="0" dirty="0" smtClean="0">
                          <a:latin typeface="TimesNewRomanBold"/>
                        </a:rPr>
                        <a:t>Name of the Decade</a:t>
                      </a:r>
                      <a:endParaRPr lang="zh-TW" alt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000" b="1" i="0" u="none" strike="noStrike" baseline="0" dirty="0" smtClean="0">
                          <a:latin typeface="TimesNewRomanBold"/>
                        </a:rPr>
                        <a:t># of Tables in the Decade</a:t>
                      </a:r>
                      <a:endParaRPr lang="zh-TW" altLang="en-US" sz="1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000" b="1" i="0" u="none" strike="noStrike" baseline="0" dirty="0" smtClean="0">
                          <a:latin typeface="TimesNewRomanBold"/>
                        </a:rPr>
                        <a:t>Decade number</a:t>
                      </a:r>
                      <a:endParaRPr lang="zh-TW" alt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000" b="1" i="0" u="none" strike="noStrike" baseline="0" dirty="0" smtClean="0">
                          <a:latin typeface="TimesNewRomanBold"/>
                        </a:rPr>
                        <a:t>Name of the Decade</a:t>
                      </a:r>
                      <a:endParaRPr lang="zh-TW" alt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000" b="1" i="0" u="none" strike="noStrike" baseline="0" dirty="0" smtClean="0">
                          <a:latin typeface="TimesNewRomanBold"/>
                        </a:rPr>
                        <a:t># of Tables in the Decade</a:t>
                      </a:r>
                      <a:endParaRPr lang="zh-TW" altLang="en-US" sz="1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000" b="1" i="0" u="none" strike="noStrike" baseline="0" dirty="0" smtClean="0">
                          <a:latin typeface="TimesNewRomanBold"/>
                        </a:rPr>
                        <a:t>Decade number</a:t>
                      </a:r>
                      <a:endParaRPr lang="zh-TW" alt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000" b="1" i="0" u="none" strike="noStrike" baseline="0" dirty="0" smtClean="0">
                          <a:latin typeface="TimesNewRomanBold"/>
                        </a:rPr>
                        <a:t>Name of the Decade</a:t>
                      </a:r>
                      <a:endParaRPr lang="zh-TW" alt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000" b="1" i="0" u="none" strike="noStrike" baseline="0" dirty="0" smtClean="0">
                          <a:latin typeface="TimesNewRomanBold"/>
                        </a:rPr>
                        <a:t># of Tables in the Decade</a:t>
                      </a:r>
                      <a:endParaRPr lang="zh-TW" altLang="en-US" sz="1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algn="ctr"/>
                      <a:r>
                        <a:rPr lang="en-US" altLang="zh-TW" sz="1000" dirty="0" smtClean="0"/>
                        <a:t>0</a:t>
                      </a:r>
                      <a:endParaRPr lang="zh-TW" alt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altLang="zh-TW" sz="1000" b="0" i="0" u="none" strike="noStrike" kern="1200" baseline="0" dirty="0" smtClean="0">
                          <a:solidFill>
                            <a:schemeClr val="dk1"/>
                          </a:solidFill>
                          <a:latin typeface="+mn-lt"/>
                          <a:ea typeface="+mn-ea"/>
                          <a:cs typeface="+mn-cs"/>
                        </a:rPr>
                        <a:t>Configuration Tables</a:t>
                      </a:r>
                      <a:endParaRPr lang="zh-TW" altLang="en-US" sz="10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000" dirty="0" smtClean="0"/>
                        <a:t>9</a:t>
                      </a:r>
                      <a:endParaRPr lang="zh-TW" altLang="en-US" sz="1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altLang="zh-TW" sz="1000" dirty="0" smtClean="0"/>
                        <a:t>6</a:t>
                      </a:r>
                      <a:endParaRPr lang="zh-TW" alt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altLang="zh-TW" sz="1000" dirty="0" smtClean="0"/>
                        <a:t>Load Profile Tables</a:t>
                      </a:r>
                      <a:endParaRPr lang="zh-TW" altLang="en-US" sz="10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000" dirty="0" smtClean="0"/>
                        <a:t>8</a:t>
                      </a:r>
                      <a:endParaRPr lang="zh-TW" altLang="en-US" sz="1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altLang="zh-TW" sz="1000" dirty="0" smtClean="0"/>
                        <a:t>12</a:t>
                      </a:r>
                      <a:endParaRPr lang="zh-TW" alt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altLang="zh-TW" sz="1000" dirty="0" smtClean="0"/>
                        <a:t>Network Control Tables</a:t>
                      </a:r>
                      <a:endParaRPr lang="zh-TW" altLang="en-US" sz="10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000" dirty="0" smtClean="0"/>
                        <a:t>Defined in ANSI C12.22</a:t>
                      </a:r>
                      <a:endParaRPr lang="zh-TW" altLang="en-US" sz="1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370840">
                <a:tc>
                  <a:txBody>
                    <a:bodyPr/>
                    <a:lstStyle/>
                    <a:p>
                      <a:pPr algn="ctr"/>
                      <a:r>
                        <a:rPr lang="en-US" altLang="zh-TW" sz="1000" dirty="0" smtClean="0"/>
                        <a:t>1</a:t>
                      </a:r>
                      <a:endParaRPr lang="zh-TW" altLang="en-US" sz="1000" dirty="0"/>
                    </a:p>
                  </a:txBody>
                  <a:tcPr>
                    <a:lnL w="12700" cap="flat" cmpd="sng" algn="ctr">
                      <a:solidFill>
                        <a:schemeClr val="tx1"/>
                      </a:solidFill>
                      <a:prstDash val="solid"/>
                      <a:round/>
                      <a:headEnd type="none" w="med" len="med"/>
                      <a:tailEnd type="none" w="med" len="med"/>
                    </a:lnL>
                  </a:tcPr>
                </a:tc>
                <a:tc>
                  <a:txBody>
                    <a:bodyPr/>
                    <a:lstStyle/>
                    <a:p>
                      <a:r>
                        <a:rPr lang="en-US" altLang="zh-TW" sz="1000" b="0" i="0" u="none" strike="noStrike" kern="1200" baseline="0" dirty="0" smtClean="0">
                          <a:solidFill>
                            <a:schemeClr val="dk1"/>
                          </a:solidFill>
                          <a:latin typeface="+mn-lt"/>
                          <a:ea typeface="+mn-ea"/>
                          <a:cs typeface="+mn-cs"/>
                        </a:rPr>
                        <a:t>Data Source Tables</a:t>
                      </a:r>
                      <a:endParaRPr lang="zh-TW" altLang="en-US" sz="1000" dirty="0"/>
                    </a:p>
                  </a:txBody>
                  <a:tcPr/>
                </a:tc>
                <a:tc>
                  <a:txBody>
                    <a:bodyPr/>
                    <a:lstStyle/>
                    <a:p>
                      <a:pPr algn="ctr"/>
                      <a:r>
                        <a:rPr lang="en-US" altLang="zh-TW" sz="1000" dirty="0" smtClean="0"/>
                        <a:t>9</a:t>
                      </a:r>
                      <a:endParaRPr lang="zh-TW" altLang="en-US" sz="1000" dirty="0"/>
                    </a:p>
                  </a:txBody>
                  <a:tcPr>
                    <a:lnR w="12700" cap="flat" cmpd="sng" algn="ctr">
                      <a:solidFill>
                        <a:schemeClr val="tx1"/>
                      </a:solidFill>
                      <a:prstDash val="solid"/>
                      <a:round/>
                      <a:headEnd type="none" w="med" len="med"/>
                      <a:tailEnd type="none" w="med" len="med"/>
                    </a:lnR>
                  </a:tcPr>
                </a:tc>
                <a:tc>
                  <a:txBody>
                    <a:bodyPr/>
                    <a:lstStyle/>
                    <a:p>
                      <a:pPr algn="ctr"/>
                      <a:r>
                        <a:rPr lang="en-US" altLang="zh-TW" sz="1000" dirty="0" smtClean="0"/>
                        <a:t>7</a:t>
                      </a:r>
                      <a:endParaRPr lang="zh-TW" altLang="en-US" sz="1000" dirty="0"/>
                    </a:p>
                  </a:txBody>
                  <a:tcPr>
                    <a:lnL w="12700" cap="flat" cmpd="sng" algn="ctr">
                      <a:solidFill>
                        <a:schemeClr val="tx1"/>
                      </a:solidFill>
                      <a:prstDash val="solid"/>
                      <a:round/>
                      <a:headEnd type="none" w="med" len="med"/>
                      <a:tailEnd type="none" w="med" len="med"/>
                    </a:lnL>
                  </a:tcPr>
                </a:tc>
                <a:tc>
                  <a:txBody>
                    <a:bodyPr/>
                    <a:lstStyle/>
                    <a:p>
                      <a:r>
                        <a:rPr lang="en-US" altLang="zh-TW" sz="1000" dirty="0" smtClean="0"/>
                        <a:t>History &amp; Events Logs</a:t>
                      </a:r>
                      <a:endParaRPr lang="zh-TW" altLang="en-US" sz="1000" dirty="0"/>
                    </a:p>
                  </a:txBody>
                  <a:tcPr/>
                </a:tc>
                <a:tc>
                  <a:txBody>
                    <a:bodyPr/>
                    <a:lstStyle/>
                    <a:p>
                      <a:pPr algn="ctr"/>
                      <a:r>
                        <a:rPr lang="en-US" altLang="zh-TW" sz="1000" dirty="0" smtClean="0"/>
                        <a:t>10</a:t>
                      </a:r>
                      <a:endParaRPr lang="zh-TW" altLang="en-US" sz="1000" dirty="0"/>
                    </a:p>
                  </a:txBody>
                  <a:tcPr>
                    <a:lnR w="12700" cap="flat" cmpd="sng" algn="ctr">
                      <a:solidFill>
                        <a:schemeClr val="tx1"/>
                      </a:solidFill>
                      <a:prstDash val="solid"/>
                      <a:round/>
                      <a:headEnd type="none" w="med" len="med"/>
                      <a:tailEnd type="none" w="med" len="med"/>
                    </a:lnR>
                  </a:tcPr>
                </a:tc>
                <a:tc>
                  <a:txBody>
                    <a:bodyPr/>
                    <a:lstStyle/>
                    <a:p>
                      <a:pPr algn="ctr"/>
                      <a:r>
                        <a:rPr lang="en-US" altLang="zh-TW" sz="1000" dirty="0" smtClean="0"/>
                        <a:t>13</a:t>
                      </a:r>
                      <a:endParaRPr lang="zh-TW" altLang="en-US" sz="1000" dirty="0"/>
                    </a:p>
                  </a:txBody>
                  <a:tcPr>
                    <a:lnL w="12700" cap="flat" cmpd="sng" algn="ctr">
                      <a:solidFill>
                        <a:schemeClr val="tx1"/>
                      </a:solidFill>
                      <a:prstDash val="solid"/>
                      <a:round/>
                      <a:headEnd type="none" w="med" len="med"/>
                      <a:tailEnd type="none" w="med" len="med"/>
                    </a:lnL>
                  </a:tcPr>
                </a:tc>
                <a:tc>
                  <a:txBody>
                    <a:bodyPr/>
                    <a:lstStyle/>
                    <a:p>
                      <a:r>
                        <a:rPr lang="en-US" altLang="zh-TW" sz="1000" dirty="0" smtClean="0"/>
                        <a:t>Relay Control Tables</a:t>
                      </a:r>
                      <a:endParaRPr lang="zh-TW" alt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dirty="0" smtClean="0"/>
                        <a:t>Defined in ANSI C12.22</a:t>
                      </a:r>
                      <a:endParaRPr lang="zh-TW" altLang="en-US" sz="1000" dirty="0" smtClean="0"/>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2"/>
                  </a:ext>
                </a:extLst>
              </a:tr>
              <a:tr h="370840">
                <a:tc>
                  <a:txBody>
                    <a:bodyPr/>
                    <a:lstStyle/>
                    <a:p>
                      <a:pPr algn="ctr"/>
                      <a:r>
                        <a:rPr lang="en-US" altLang="zh-TW" sz="1000" dirty="0" smtClean="0"/>
                        <a:t>2</a:t>
                      </a:r>
                      <a:endParaRPr lang="zh-TW" altLang="en-US" sz="1000" dirty="0"/>
                    </a:p>
                  </a:txBody>
                  <a:tcPr>
                    <a:lnL w="12700" cap="flat" cmpd="sng" algn="ctr">
                      <a:solidFill>
                        <a:schemeClr val="tx1"/>
                      </a:solidFill>
                      <a:prstDash val="solid"/>
                      <a:round/>
                      <a:headEnd type="none" w="med" len="med"/>
                      <a:tailEnd type="none" w="med" len="med"/>
                    </a:lnL>
                  </a:tcPr>
                </a:tc>
                <a:tc>
                  <a:txBody>
                    <a:bodyPr/>
                    <a:lstStyle/>
                    <a:p>
                      <a:r>
                        <a:rPr lang="en-US" altLang="zh-TW" sz="1000" b="0" i="0" u="none" strike="noStrike" kern="1200" baseline="0" dirty="0" smtClean="0">
                          <a:solidFill>
                            <a:schemeClr val="dk1"/>
                          </a:solidFill>
                          <a:latin typeface="+mn-lt"/>
                          <a:ea typeface="+mn-ea"/>
                          <a:cs typeface="+mn-cs"/>
                        </a:rPr>
                        <a:t>Register Tables</a:t>
                      </a:r>
                      <a:endParaRPr lang="zh-TW" altLang="en-US" sz="1000" dirty="0"/>
                    </a:p>
                  </a:txBody>
                  <a:tcPr/>
                </a:tc>
                <a:tc>
                  <a:txBody>
                    <a:bodyPr/>
                    <a:lstStyle/>
                    <a:p>
                      <a:pPr algn="ctr"/>
                      <a:r>
                        <a:rPr lang="en-US" altLang="zh-TW" sz="1000" dirty="0" smtClean="0"/>
                        <a:t>9</a:t>
                      </a:r>
                      <a:endParaRPr lang="zh-TW" altLang="en-US" sz="1000" dirty="0"/>
                    </a:p>
                  </a:txBody>
                  <a:tcPr>
                    <a:lnR w="12700" cap="flat" cmpd="sng" algn="ctr">
                      <a:solidFill>
                        <a:schemeClr val="tx1"/>
                      </a:solidFill>
                      <a:prstDash val="solid"/>
                      <a:round/>
                      <a:headEnd type="none" w="med" len="med"/>
                      <a:tailEnd type="none" w="med" len="med"/>
                    </a:lnR>
                  </a:tcPr>
                </a:tc>
                <a:tc>
                  <a:txBody>
                    <a:bodyPr/>
                    <a:lstStyle/>
                    <a:p>
                      <a:pPr algn="ctr"/>
                      <a:r>
                        <a:rPr lang="en-US" altLang="zh-TW" sz="1000" dirty="0" smtClean="0"/>
                        <a:t>8</a:t>
                      </a:r>
                      <a:endParaRPr lang="zh-TW" altLang="en-US" sz="1000" dirty="0"/>
                    </a:p>
                  </a:txBody>
                  <a:tcPr>
                    <a:lnL w="12700" cap="flat" cmpd="sng" algn="ctr">
                      <a:solidFill>
                        <a:schemeClr val="tx1"/>
                      </a:solidFill>
                      <a:prstDash val="solid"/>
                      <a:round/>
                      <a:headEnd type="none" w="med" len="med"/>
                      <a:tailEnd type="none" w="med" len="med"/>
                    </a:lnL>
                  </a:tcPr>
                </a:tc>
                <a:tc>
                  <a:txBody>
                    <a:bodyPr/>
                    <a:lstStyle/>
                    <a:p>
                      <a:r>
                        <a:rPr lang="en-US" altLang="zh-TW" sz="1000" dirty="0" smtClean="0"/>
                        <a:t>User-Defined Tables</a:t>
                      </a:r>
                      <a:endParaRPr lang="zh-TW" altLang="en-US" sz="1000" dirty="0"/>
                    </a:p>
                  </a:txBody>
                  <a:tcPr/>
                </a:tc>
                <a:tc>
                  <a:txBody>
                    <a:bodyPr/>
                    <a:lstStyle/>
                    <a:p>
                      <a:pPr algn="ctr"/>
                      <a:r>
                        <a:rPr lang="en-US" altLang="zh-TW" sz="1000" dirty="0" smtClean="0"/>
                        <a:t>10</a:t>
                      </a:r>
                      <a:endParaRPr lang="zh-TW" altLang="en-US" sz="1000" dirty="0"/>
                    </a:p>
                  </a:txBody>
                  <a:tcPr>
                    <a:lnR w="12700" cap="flat" cmpd="sng" algn="ctr">
                      <a:solidFill>
                        <a:schemeClr val="tx1"/>
                      </a:solidFill>
                      <a:prstDash val="solid"/>
                      <a:round/>
                      <a:headEnd type="none" w="med" len="med"/>
                      <a:tailEnd type="none" w="med" len="med"/>
                    </a:lnR>
                  </a:tcPr>
                </a:tc>
                <a:tc>
                  <a:txBody>
                    <a:bodyPr/>
                    <a:lstStyle/>
                    <a:p>
                      <a:pPr algn="ctr"/>
                      <a:r>
                        <a:rPr lang="en-US" altLang="zh-TW" sz="1000" dirty="0" smtClean="0"/>
                        <a:t>14</a:t>
                      </a:r>
                      <a:endParaRPr lang="zh-TW" altLang="en-US" sz="1000" dirty="0"/>
                    </a:p>
                  </a:txBody>
                  <a:tcPr>
                    <a:lnL w="12700" cap="flat" cmpd="sng" algn="ctr">
                      <a:solidFill>
                        <a:schemeClr val="tx1"/>
                      </a:solidFill>
                      <a:prstDash val="solid"/>
                      <a:round/>
                      <a:headEnd type="none" w="med" len="med"/>
                      <a:tailEnd type="none" w="med" len="med"/>
                    </a:lnL>
                  </a:tcPr>
                </a:tc>
                <a:tc>
                  <a:txBody>
                    <a:bodyPr/>
                    <a:lstStyle/>
                    <a:p>
                      <a:r>
                        <a:rPr lang="en-US" altLang="zh-TW" sz="1000" dirty="0" smtClean="0"/>
                        <a:t>Extended User Defined Tables</a:t>
                      </a:r>
                      <a:endParaRPr lang="zh-TW" altLang="en-US" sz="1000" dirty="0"/>
                    </a:p>
                  </a:txBody>
                  <a:tcPr/>
                </a:tc>
                <a:tc>
                  <a:txBody>
                    <a:bodyPr/>
                    <a:lstStyle/>
                    <a:p>
                      <a:pPr algn="ctr"/>
                      <a:r>
                        <a:rPr lang="en-US" altLang="zh-TW" sz="1000" dirty="0" smtClean="0"/>
                        <a:t>4</a:t>
                      </a:r>
                      <a:endParaRPr lang="zh-TW" altLang="en-US" sz="1000" dirty="0"/>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3"/>
                  </a:ext>
                </a:extLst>
              </a:tr>
              <a:tr h="370840">
                <a:tc>
                  <a:txBody>
                    <a:bodyPr/>
                    <a:lstStyle/>
                    <a:p>
                      <a:pPr algn="ctr"/>
                      <a:r>
                        <a:rPr lang="en-US" altLang="zh-TW" sz="1000" dirty="0" smtClean="0"/>
                        <a:t>3</a:t>
                      </a:r>
                      <a:endParaRPr lang="zh-TW" altLang="en-US" sz="1000" dirty="0"/>
                    </a:p>
                  </a:txBody>
                  <a:tcPr>
                    <a:lnL w="12700" cap="flat" cmpd="sng" algn="ctr">
                      <a:solidFill>
                        <a:schemeClr val="tx1"/>
                      </a:solidFill>
                      <a:prstDash val="solid"/>
                      <a:round/>
                      <a:headEnd type="none" w="med" len="med"/>
                      <a:tailEnd type="none" w="med" len="med"/>
                    </a:lnL>
                  </a:tcPr>
                </a:tc>
                <a:tc>
                  <a:txBody>
                    <a:bodyPr/>
                    <a:lstStyle/>
                    <a:p>
                      <a:r>
                        <a:rPr lang="en-US" altLang="zh-TW" sz="1000" dirty="0" smtClean="0"/>
                        <a:t>Local Display Tables</a:t>
                      </a:r>
                      <a:endParaRPr lang="zh-TW" altLang="en-US" sz="1000" dirty="0"/>
                    </a:p>
                  </a:txBody>
                  <a:tcPr/>
                </a:tc>
                <a:tc>
                  <a:txBody>
                    <a:bodyPr/>
                    <a:lstStyle/>
                    <a:p>
                      <a:pPr algn="ctr"/>
                      <a:r>
                        <a:rPr lang="en-US" altLang="zh-TW" sz="1000" dirty="0" smtClean="0"/>
                        <a:t>5</a:t>
                      </a:r>
                      <a:endParaRPr lang="zh-TW" altLang="en-US" sz="1000" dirty="0"/>
                    </a:p>
                  </a:txBody>
                  <a:tcPr>
                    <a:lnR w="12700" cap="flat" cmpd="sng" algn="ctr">
                      <a:solidFill>
                        <a:schemeClr val="tx1"/>
                      </a:solidFill>
                      <a:prstDash val="solid"/>
                      <a:round/>
                      <a:headEnd type="none" w="med" len="med"/>
                      <a:tailEnd type="none" w="med" len="med"/>
                    </a:lnR>
                  </a:tcPr>
                </a:tc>
                <a:tc>
                  <a:txBody>
                    <a:bodyPr/>
                    <a:lstStyle/>
                    <a:p>
                      <a:pPr algn="ctr"/>
                      <a:r>
                        <a:rPr lang="en-US" altLang="zh-TW" sz="1000" dirty="0" smtClean="0"/>
                        <a:t>9</a:t>
                      </a:r>
                      <a:endParaRPr lang="zh-TW" altLang="en-US" sz="1000" dirty="0"/>
                    </a:p>
                  </a:txBody>
                  <a:tcPr>
                    <a:lnL w="12700" cap="flat" cmpd="sng" algn="ctr">
                      <a:solidFill>
                        <a:schemeClr val="tx1"/>
                      </a:solidFill>
                      <a:prstDash val="solid"/>
                      <a:round/>
                      <a:headEnd type="none" w="med" len="med"/>
                      <a:tailEnd type="none" w="med" len="med"/>
                    </a:lnL>
                  </a:tcPr>
                </a:tc>
                <a:tc>
                  <a:txBody>
                    <a:bodyPr/>
                    <a:lstStyle/>
                    <a:p>
                      <a:r>
                        <a:rPr lang="en-US" altLang="zh-TW" sz="1000" dirty="0" smtClean="0"/>
                        <a:t>Telephone Control Tables</a:t>
                      </a:r>
                      <a:endParaRPr lang="zh-TW" altLang="en-US" sz="1000" dirty="0"/>
                    </a:p>
                  </a:txBody>
                  <a:tcPr/>
                </a:tc>
                <a:tc>
                  <a:txBody>
                    <a:bodyPr/>
                    <a:lstStyle/>
                    <a:p>
                      <a:pPr algn="ctr"/>
                      <a:r>
                        <a:rPr lang="en-US" altLang="zh-TW" sz="1000" dirty="0" smtClean="0"/>
                        <a:t>9</a:t>
                      </a:r>
                      <a:endParaRPr lang="zh-TW" altLang="en-US" sz="1000" dirty="0"/>
                    </a:p>
                  </a:txBody>
                  <a:tcPr>
                    <a:lnR w="12700" cap="flat" cmpd="sng" algn="ctr">
                      <a:solidFill>
                        <a:schemeClr val="tx1"/>
                      </a:solidFill>
                      <a:prstDash val="solid"/>
                      <a:round/>
                      <a:headEnd type="none" w="med" len="med"/>
                      <a:tailEnd type="none" w="med" len="med"/>
                    </a:lnR>
                  </a:tcPr>
                </a:tc>
                <a:tc>
                  <a:txBody>
                    <a:bodyPr/>
                    <a:lstStyle/>
                    <a:p>
                      <a:pPr algn="ctr"/>
                      <a:r>
                        <a:rPr lang="en-US" altLang="zh-TW" sz="1000" dirty="0" smtClean="0"/>
                        <a:t>15</a:t>
                      </a:r>
                      <a:endParaRPr lang="zh-TW" altLang="en-US" sz="1000" dirty="0"/>
                    </a:p>
                  </a:txBody>
                  <a:tcPr>
                    <a:lnL w="12700" cap="flat" cmpd="sng" algn="ctr">
                      <a:solidFill>
                        <a:schemeClr val="tx1"/>
                      </a:solidFill>
                      <a:prstDash val="solid"/>
                      <a:round/>
                      <a:headEnd type="none" w="med" len="med"/>
                      <a:tailEnd type="none" w="med" len="med"/>
                    </a:lnL>
                  </a:tcPr>
                </a:tc>
                <a:tc>
                  <a:txBody>
                    <a:bodyPr/>
                    <a:lstStyle/>
                    <a:p>
                      <a:r>
                        <a:rPr lang="en-US" altLang="zh-TW" sz="1000" dirty="0" smtClean="0"/>
                        <a:t>Quality of Service Tables</a:t>
                      </a:r>
                      <a:endParaRPr lang="zh-TW" altLang="en-US" sz="1000" dirty="0"/>
                    </a:p>
                  </a:txBody>
                  <a:tcPr/>
                </a:tc>
                <a:tc>
                  <a:txBody>
                    <a:bodyPr/>
                    <a:lstStyle/>
                    <a:p>
                      <a:pPr algn="ctr"/>
                      <a:r>
                        <a:rPr lang="en-US" altLang="zh-TW" sz="1000" dirty="0" smtClean="0"/>
                        <a:t>9</a:t>
                      </a:r>
                      <a:endParaRPr lang="zh-TW" altLang="en-US" sz="1000" dirty="0"/>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4"/>
                  </a:ext>
                </a:extLst>
              </a:tr>
              <a:tr h="370840">
                <a:tc>
                  <a:txBody>
                    <a:bodyPr/>
                    <a:lstStyle/>
                    <a:p>
                      <a:pPr algn="ctr"/>
                      <a:r>
                        <a:rPr lang="en-US" altLang="zh-TW" sz="1000" dirty="0" smtClean="0"/>
                        <a:t>4</a:t>
                      </a:r>
                      <a:endParaRPr lang="zh-TW" altLang="en-US" sz="1000" dirty="0"/>
                    </a:p>
                  </a:txBody>
                  <a:tcPr>
                    <a:lnL w="12700" cap="flat" cmpd="sng" algn="ctr">
                      <a:solidFill>
                        <a:schemeClr val="tx1"/>
                      </a:solidFill>
                      <a:prstDash val="solid"/>
                      <a:round/>
                      <a:headEnd type="none" w="med" len="med"/>
                      <a:tailEnd type="none" w="med" len="med"/>
                    </a:lnL>
                  </a:tcPr>
                </a:tc>
                <a:tc>
                  <a:txBody>
                    <a:bodyPr/>
                    <a:lstStyle/>
                    <a:p>
                      <a:r>
                        <a:rPr lang="en-US" altLang="zh-TW" sz="1000" dirty="0" smtClean="0"/>
                        <a:t>Security Tables</a:t>
                      </a:r>
                      <a:endParaRPr lang="zh-TW" altLang="en-US" sz="1000" dirty="0"/>
                    </a:p>
                  </a:txBody>
                  <a:tcPr/>
                </a:tc>
                <a:tc>
                  <a:txBody>
                    <a:bodyPr/>
                    <a:lstStyle/>
                    <a:p>
                      <a:pPr algn="ctr"/>
                      <a:r>
                        <a:rPr lang="en-US" altLang="zh-TW" sz="1000" dirty="0" smtClean="0"/>
                        <a:t>7</a:t>
                      </a:r>
                      <a:endParaRPr lang="zh-TW" altLang="en-US" sz="1000" dirty="0"/>
                    </a:p>
                  </a:txBody>
                  <a:tcPr>
                    <a:lnR w="12700" cap="flat" cmpd="sng" algn="ctr">
                      <a:solidFill>
                        <a:schemeClr val="tx1"/>
                      </a:solidFill>
                      <a:prstDash val="solid"/>
                      <a:round/>
                      <a:headEnd type="none" w="med" len="med"/>
                      <a:tailEnd type="none" w="med" len="med"/>
                    </a:lnR>
                  </a:tcPr>
                </a:tc>
                <a:tc>
                  <a:txBody>
                    <a:bodyPr/>
                    <a:lstStyle/>
                    <a:p>
                      <a:pPr algn="ctr"/>
                      <a:r>
                        <a:rPr lang="en-US" altLang="zh-TW" sz="1000" dirty="0" smtClean="0"/>
                        <a:t>10</a:t>
                      </a:r>
                      <a:endParaRPr lang="zh-TW" altLang="en-US" sz="1000" dirty="0"/>
                    </a:p>
                  </a:txBody>
                  <a:tcPr>
                    <a:lnL w="12700" cap="flat" cmpd="sng" algn="ctr">
                      <a:solidFill>
                        <a:schemeClr val="tx1"/>
                      </a:solidFill>
                      <a:prstDash val="solid"/>
                      <a:round/>
                      <a:headEnd type="none" w="med" len="med"/>
                      <a:tailEnd type="none" w="med" len="med"/>
                    </a:lnL>
                  </a:tcPr>
                </a:tc>
                <a:tc>
                  <a:txBody>
                    <a:bodyPr/>
                    <a:lstStyle/>
                    <a:p>
                      <a:r>
                        <a:rPr lang="en-US" altLang="zh-TW" sz="1000" dirty="0" smtClean="0"/>
                        <a:t>Extended Source Tables</a:t>
                      </a:r>
                      <a:endParaRPr lang="zh-TW" altLang="en-US" sz="1000" dirty="0"/>
                    </a:p>
                  </a:txBody>
                  <a:tcPr/>
                </a:tc>
                <a:tc>
                  <a:txBody>
                    <a:bodyPr/>
                    <a:lstStyle/>
                    <a:p>
                      <a:pPr algn="ctr"/>
                      <a:r>
                        <a:rPr lang="en-US" altLang="zh-TW" sz="1000" dirty="0" smtClean="0"/>
                        <a:t>4</a:t>
                      </a:r>
                      <a:endParaRPr lang="zh-TW" altLang="en-US" sz="1000" dirty="0"/>
                    </a:p>
                  </a:txBody>
                  <a:tcPr>
                    <a:lnR w="12700" cap="flat" cmpd="sng" algn="ctr">
                      <a:solidFill>
                        <a:schemeClr val="tx1"/>
                      </a:solidFill>
                      <a:prstDash val="solid"/>
                      <a:round/>
                      <a:headEnd type="none" w="med" len="med"/>
                      <a:tailEnd type="none" w="med" len="med"/>
                    </a:lnR>
                  </a:tcPr>
                </a:tc>
                <a:tc>
                  <a:txBody>
                    <a:bodyPr/>
                    <a:lstStyle/>
                    <a:p>
                      <a:pPr algn="ctr"/>
                      <a:r>
                        <a:rPr lang="en-US" altLang="zh-TW" sz="1000" dirty="0" smtClean="0"/>
                        <a:t>16</a:t>
                      </a:r>
                      <a:endParaRPr lang="zh-TW" altLang="en-US" sz="1000" dirty="0"/>
                    </a:p>
                  </a:txBody>
                  <a:tcPr>
                    <a:lnL w="12700" cap="flat" cmpd="sng" algn="ctr">
                      <a:solidFill>
                        <a:schemeClr val="tx1"/>
                      </a:solidFill>
                      <a:prstDash val="solid"/>
                      <a:round/>
                      <a:headEnd type="none" w="med" len="med"/>
                      <a:tailEnd type="none" w="med" len="med"/>
                    </a:lnL>
                  </a:tcPr>
                </a:tc>
                <a:tc>
                  <a:txBody>
                    <a:bodyPr/>
                    <a:lstStyle/>
                    <a:p>
                      <a:r>
                        <a:rPr lang="en-US" altLang="zh-TW" sz="1000" dirty="0" smtClean="0"/>
                        <a:t>One-Way Tables</a:t>
                      </a:r>
                      <a:endParaRPr lang="zh-TW" altLang="en-US" sz="1000" dirty="0"/>
                    </a:p>
                  </a:txBody>
                  <a:tcPr/>
                </a:tc>
                <a:tc>
                  <a:txBody>
                    <a:bodyPr/>
                    <a:lstStyle/>
                    <a:p>
                      <a:pPr algn="ctr"/>
                      <a:r>
                        <a:rPr lang="en-US" altLang="zh-TW" sz="1000" dirty="0" smtClean="0"/>
                        <a:t>5</a:t>
                      </a:r>
                      <a:endParaRPr lang="zh-TW" altLang="en-US" sz="1000" dirty="0"/>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5"/>
                  </a:ext>
                </a:extLst>
              </a:tr>
              <a:tr h="370840">
                <a:tc>
                  <a:txBody>
                    <a:bodyPr/>
                    <a:lstStyle/>
                    <a:p>
                      <a:pPr algn="ctr"/>
                      <a:r>
                        <a:rPr lang="en-US" altLang="zh-TW" sz="1000" dirty="0" smtClean="0"/>
                        <a:t>5</a:t>
                      </a:r>
                      <a:endParaRPr lang="zh-TW" altLang="en-US" sz="1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altLang="zh-TW" sz="1000" dirty="0" smtClean="0"/>
                        <a:t>Time-of-Use Tables</a:t>
                      </a:r>
                      <a:endParaRPr lang="zh-TW" altLang="en-US" sz="10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1000" dirty="0" smtClean="0"/>
                        <a:t>7</a:t>
                      </a:r>
                      <a:endParaRPr lang="zh-TW" altLang="en-US" sz="1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zh-TW" sz="1000" dirty="0" smtClean="0"/>
                        <a:t>11</a:t>
                      </a:r>
                      <a:endParaRPr lang="zh-TW" altLang="en-US" sz="1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altLang="zh-TW" sz="1000" dirty="0" smtClean="0"/>
                        <a:t>Load Control &amp; Pricing Tables</a:t>
                      </a:r>
                      <a:endParaRPr lang="zh-TW" altLang="en-US" sz="10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1000" dirty="0" smtClean="0"/>
                        <a:t>9</a:t>
                      </a:r>
                      <a:endParaRPr lang="zh-TW" altLang="en-US" sz="1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zh-TW" altLang="en-US" sz="1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zh-TW" altLang="en-US" sz="1000"/>
                    </a:p>
                  </a:txBody>
                  <a:tcPr>
                    <a:lnB w="12700" cap="flat" cmpd="sng" algn="ctr">
                      <a:solidFill>
                        <a:schemeClr val="tx1"/>
                      </a:solidFill>
                      <a:prstDash val="solid"/>
                      <a:round/>
                      <a:headEnd type="none" w="med" len="med"/>
                      <a:tailEnd type="none" w="med" len="med"/>
                    </a:lnB>
                  </a:tcPr>
                </a:tc>
                <a:tc>
                  <a:txBody>
                    <a:bodyPr/>
                    <a:lstStyle/>
                    <a:p>
                      <a:pPr algn="ctr"/>
                      <a:endParaRPr lang="zh-TW" altLang="en-US" sz="1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6" name="投影片編號版面配置區 5"/>
          <p:cNvSpPr>
            <a:spLocks noGrp="1"/>
          </p:cNvSpPr>
          <p:nvPr>
            <p:ph type="sldNum" sz="quarter" idx="4"/>
          </p:nvPr>
        </p:nvSpPr>
        <p:spPr/>
        <p:txBody>
          <a:bodyPr/>
          <a:lstStyle/>
          <a:p>
            <a:fld id="{BC71E80C-9635-473D-9F26-B779060F2DD3}" type="slidenum">
              <a:rPr lang="zh-TW" altLang="en-US" smtClean="0">
                <a:solidFill>
                  <a:prstClr val="black"/>
                </a:solidFill>
              </a:rPr>
              <a:pPr/>
              <a:t>22</a:t>
            </a:fld>
            <a:endParaRPr lang="zh-TW" altLang="en-US">
              <a:solidFill>
                <a:prstClr val="black"/>
              </a:solidFill>
            </a:endParaRPr>
          </a:p>
        </p:txBody>
      </p:sp>
    </p:spTree>
    <p:extLst>
      <p:ext uri="{BB962C8B-B14F-4D97-AF65-F5344CB8AC3E}">
        <p14:creationId xmlns:p14="http://schemas.microsoft.com/office/powerpoint/2010/main" val="1901424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Read/Write Services</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a:t>The read service request allows the transfer of table data from </a:t>
            </a:r>
            <a:r>
              <a:rPr lang="en-US" altLang="zh-TW" dirty="0" smtClean="0"/>
              <a:t>a sending </a:t>
            </a:r>
            <a:r>
              <a:rPr lang="en-US" altLang="zh-TW" dirty="0"/>
              <a:t>party to a receiving </a:t>
            </a:r>
            <a:r>
              <a:rPr lang="en-US" altLang="zh-TW" dirty="0" smtClean="0"/>
              <a:t>party.</a:t>
            </a:r>
          </a:p>
          <a:p>
            <a:pPr lvl="1"/>
            <a:r>
              <a:rPr lang="en-US" altLang="zh-TW" dirty="0" smtClean="0"/>
              <a:t>Full table read: specified by </a:t>
            </a:r>
            <a:r>
              <a:rPr lang="en-US" altLang="zh-TW" dirty="0" err="1" smtClean="0"/>
              <a:t>Table_Identifier</a:t>
            </a:r>
            <a:endParaRPr lang="en-US" altLang="zh-TW" dirty="0" smtClean="0"/>
          </a:p>
          <a:p>
            <a:pPr lvl="1"/>
            <a:r>
              <a:rPr lang="en-US" altLang="zh-TW" dirty="0" smtClean="0"/>
              <a:t>Partial table read</a:t>
            </a:r>
          </a:p>
          <a:p>
            <a:pPr lvl="2"/>
            <a:r>
              <a:rPr lang="en-US" altLang="zh-TW" dirty="0" smtClean="0"/>
              <a:t>Index-based: specified by up </a:t>
            </a:r>
            <a:r>
              <a:rPr lang="en-US" altLang="zh-TW" dirty="0"/>
              <a:t>to 5 </a:t>
            </a:r>
            <a:r>
              <a:rPr lang="en-US" altLang="zh-TW" dirty="0" smtClean="0"/>
              <a:t>indexes and optionally </a:t>
            </a:r>
            <a:r>
              <a:rPr lang="en-US" altLang="zh-TW" dirty="0"/>
              <a:t>an element count</a:t>
            </a:r>
            <a:endParaRPr lang="en-US" altLang="zh-TW" dirty="0" smtClean="0"/>
          </a:p>
          <a:p>
            <a:pPr lvl="2"/>
            <a:r>
              <a:rPr lang="en-US" altLang="zh-TW" dirty="0" smtClean="0"/>
              <a:t>Offset-based: specified by an offset and </a:t>
            </a:r>
            <a:r>
              <a:rPr lang="en-US" altLang="zh-TW" dirty="0"/>
              <a:t>optionally </a:t>
            </a:r>
            <a:r>
              <a:rPr lang="en-US" altLang="zh-TW" dirty="0" smtClean="0"/>
              <a:t>a count</a:t>
            </a:r>
            <a:endParaRPr lang="en-US" altLang="zh-TW" dirty="0"/>
          </a:p>
          <a:p>
            <a:r>
              <a:rPr lang="en-US" altLang="zh-TW" dirty="0"/>
              <a:t>The </a:t>
            </a:r>
            <a:r>
              <a:rPr lang="en-US" altLang="zh-TW" dirty="0" smtClean="0"/>
              <a:t>write </a:t>
            </a:r>
            <a:r>
              <a:rPr lang="en-US" altLang="zh-TW" dirty="0"/>
              <a:t>service allows u</a:t>
            </a:r>
            <a:r>
              <a:rPr lang="en-US" altLang="zh-TW" dirty="0" smtClean="0"/>
              <a:t>nsolicited </a:t>
            </a:r>
            <a:r>
              <a:rPr lang="en-US" altLang="zh-TW" dirty="0"/>
              <a:t>data to be sent to a </a:t>
            </a:r>
            <a:r>
              <a:rPr lang="en-US" altLang="zh-TW" dirty="0" smtClean="0"/>
              <a:t>receiving party</a:t>
            </a:r>
            <a:r>
              <a:rPr lang="en-US" altLang="zh-TW" dirty="0"/>
              <a:t>.</a:t>
            </a:r>
            <a:endParaRPr lang="en-US" altLang="zh-TW" dirty="0" smtClean="0"/>
          </a:p>
          <a:p>
            <a:pPr lvl="1"/>
            <a:r>
              <a:rPr lang="en-US" altLang="zh-TW" dirty="0" smtClean="0"/>
              <a:t>Support both full and partial table write</a:t>
            </a:r>
            <a:endParaRPr lang="zh-TW" altLang="en-US"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solidFill>
                  <a:prstClr val="black"/>
                </a:solidFill>
              </a:rPr>
              <a:pPr/>
              <a:t>23</a:t>
            </a:fld>
            <a:endParaRPr lang="zh-TW" altLang="en-US">
              <a:solidFill>
                <a:prstClr val="black"/>
              </a:solidFill>
            </a:endParaRPr>
          </a:p>
        </p:txBody>
      </p:sp>
    </p:spTree>
    <p:extLst>
      <p:ext uri="{BB962C8B-B14F-4D97-AF65-F5344CB8AC3E}">
        <p14:creationId xmlns:p14="http://schemas.microsoft.com/office/powerpoint/2010/main" val="681849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Three Remarkable Tables in Decade 0</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altLang="zh-TW" dirty="0" smtClean="0"/>
              <a:t>Table 00 (GEN_CONFIG_TBL)</a:t>
            </a:r>
          </a:p>
          <a:p>
            <a:pPr lvl="1"/>
            <a:r>
              <a:rPr lang="en-US" altLang="zh-TW" dirty="0" smtClean="0"/>
              <a:t>The information related to the </a:t>
            </a:r>
            <a:r>
              <a:rPr lang="en-US" altLang="zh-TW" dirty="0" smtClean="0">
                <a:solidFill>
                  <a:srgbClr val="FF0000"/>
                </a:solidFill>
              </a:rPr>
              <a:t>configuration</a:t>
            </a:r>
            <a:r>
              <a:rPr lang="en-US" altLang="zh-TW" dirty="0" smtClean="0"/>
              <a:t> </a:t>
            </a:r>
            <a:r>
              <a:rPr lang="en-US" altLang="zh-TW" dirty="0"/>
              <a:t>of the end </a:t>
            </a:r>
            <a:r>
              <a:rPr lang="en-US" altLang="zh-TW" dirty="0" smtClean="0"/>
              <a:t>device</a:t>
            </a:r>
          </a:p>
          <a:p>
            <a:pPr lvl="1"/>
            <a:r>
              <a:rPr lang="en-US" altLang="zh-TW" dirty="0" smtClean="0"/>
              <a:t>E.g., the list </a:t>
            </a:r>
            <a:r>
              <a:rPr lang="en-US" altLang="zh-TW" dirty="0"/>
              <a:t>of </a:t>
            </a:r>
            <a:r>
              <a:rPr lang="en-US" altLang="zh-TW" dirty="0" smtClean="0"/>
              <a:t>supported tables </a:t>
            </a:r>
            <a:r>
              <a:rPr lang="en-US" altLang="zh-TW" dirty="0"/>
              <a:t>and </a:t>
            </a:r>
            <a:r>
              <a:rPr lang="en-US" altLang="zh-TW" dirty="0" smtClean="0"/>
              <a:t>procedures</a:t>
            </a:r>
          </a:p>
          <a:p>
            <a:pPr>
              <a:spcBef>
                <a:spcPts val="1200"/>
              </a:spcBef>
            </a:pPr>
            <a:r>
              <a:rPr lang="en-US" altLang="zh-TW" dirty="0" smtClean="0"/>
              <a:t>Table 07 and Table 08 are designed for enabling </a:t>
            </a:r>
            <a:r>
              <a:rPr lang="en-US" altLang="zh-TW" dirty="0"/>
              <a:t>the execution of </a:t>
            </a:r>
            <a:r>
              <a:rPr lang="en-US" altLang="zh-TW" dirty="0" smtClean="0"/>
              <a:t>commands</a:t>
            </a:r>
          </a:p>
          <a:p>
            <a:pPr lvl="1"/>
            <a:r>
              <a:rPr lang="en-US" altLang="zh-TW" dirty="0" smtClean="0"/>
              <a:t>Procedure </a:t>
            </a:r>
            <a:r>
              <a:rPr lang="en-US" altLang="zh-TW" dirty="0"/>
              <a:t>Initiate </a:t>
            </a:r>
            <a:r>
              <a:rPr lang="en-US" altLang="zh-TW" dirty="0" smtClean="0"/>
              <a:t>Table: an initiator </a:t>
            </a:r>
            <a:r>
              <a:rPr lang="en-US" altLang="zh-TW" dirty="0" smtClean="0">
                <a:solidFill>
                  <a:srgbClr val="FF0000"/>
                </a:solidFill>
              </a:rPr>
              <a:t>writes </a:t>
            </a:r>
            <a:r>
              <a:rPr lang="en-US" altLang="zh-TW" dirty="0">
                <a:solidFill>
                  <a:srgbClr val="FF0000"/>
                </a:solidFill>
              </a:rPr>
              <a:t>parameters </a:t>
            </a:r>
            <a:r>
              <a:rPr lang="en-US" altLang="zh-TW" dirty="0" smtClean="0">
                <a:solidFill>
                  <a:srgbClr val="FF0000"/>
                </a:solidFill>
              </a:rPr>
              <a:t>in the Table 07</a:t>
            </a:r>
            <a:r>
              <a:rPr lang="en-US" altLang="zh-TW" dirty="0" smtClean="0"/>
              <a:t> to execute a command in a meter</a:t>
            </a:r>
          </a:p>
          <a:p>
            <a:pPr lvl="1"/>
            <a:r>
              <a:rPr lang="en-US" altLang="zh-TW" dirty="0" smtClean="0"/>
              <a:t>Procedure </a:t>
            </a:r>
            <a:r>
              <a:rPr lang="en-US" altLang="zh-TW" dirty="0"/>
              <a:t>Response </a:t>
            </a:r>
            <a:r>
              <a:rPr lang="en-US" altLang="zh-TW" dirty="0" smtClean="0"/>
              <a:t>Table: </a:t>
            </a:r>
            <a:r>
              <a:rPr lang="en-US" altLang="zh-TW" dirty="0">
                <a:solidFill>
                  <a:srgbClr val="FF0000"/>
                </a:solidFill>
              </a:rPr>
              <a:t>the </a:t>
            </a:r>
            <a:r>
              <a:rPr lang="en-US" altLang="zh-TW" dirty="0" smtClean="0">
                <a:solidFill>
                  <a:srgbClr val="FF0000"/>
                </a:solidFill>
              </a:rPr>
              <a:t>result </a:t>
            </a:r>
            <a:r>
              <a:rPr lang="en-US" altLang="zh-TW" dirty="0">
                <a:solidFill>
                  <a:srgbClr val="FF0000"/>
                </a:solidFill>
              </a:rPr>
              <a:t>is placed in Table 08 </a:t>
            </a:r>
            <a:r>
              <a:rPr lang="en-US" altLang="zh-TW" dirty="0" smtClean="0"/>
              <a:t>to </a:t>
            </a:r>
            <a:r>
              <a:rPr lang="en-US" altLang="zh-TW" dirty="0"/>
              <a:t>be read by the </a:t>
            </a:r>
            <a:r>
              <a:rPr lang="en-US" altLang="zh-TW" dirty="0" smtClean="0"/>
              <a:t>initiator</a:t>
            </a:r>
          </a:p>
          <a:p>
            <a:pPr lvl="1"/>
            <a:r>
              <a:rPr lang="en-US" altLang="zh-TW" dirty="0" smtClean="0"/>
              <a:t>No buffering: </a:t>
            </a:r>
            <a:r>
              <a:rPr lang="en-US" altLang="zh-TW" dirty="0"/>
              <a:t>only one command at </a:t>
            </a:r>
            <a:r>
              <a:rPr lang="en-US" altLang="zh-TW" dirty="0" smtClean="0"/>
              <a:t>a time</a:t>
            </a:r>
            <a:endParaRPr lang="en-US" altLang="zh-TW" dirty="0"/>
          </a:p>
          <a:p>
            <a:pPr marL="756000" lvl="1" indent="0">
              <a:spcBef>
                <a:spcPts val="600"/>
              </a:spcBef>
              <a:buNone/>
            </a:pPr>
            <a:r>
              <a:rPr lang="en-US" altLang="zh-TW" sz="2300" dirty="0"/>
              <a:t>“</a:t>
            </a:r>
            <a:r>
              <a:rPr lang="en-US" altLang="zh-TW" sz="2300" i="1" dirty="0"/>
              <a:t>If a procedure initiate request is followed by another procedure initiate request, the procedure response for the first procedure initiate request may be </a:t>
            </a:r>
            <a:r>
              <a:rPr lang="en-US" altLang="zh-TW" sz="2300" i="1" dirty="0" smtClean="0"/>
              <a:t>lost.</a:t>
            </a:r>
            <a:r>
              <a:rPr lang="en-US" altLang="zh-TW" sz="2300" dirty="0" smtClean="0"/>
              <a:t>”</a:t>
            </a:r>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solidFill>
                  <a:prstClr val="black"/>
                </a:solidFill>
              </a:rPr>
              <a:pPr/>
              <a:t>24</a:t>
            </a:fld>
            <a:endParaRPr lang="zh-TW" altLang="en-US">
              <a:solidFill>
                <a:prstClr val="black"/>
              </a:solidFill>
            </a:endParaRPr>
          </a:p>
        </p:txBody>
      </p:sp>
    </p:spTree>
    <p:extLst>
      <p:ext uri="{BB962C8B-B14F-4D97-AF65-F5344CB8AC3E}">
        <p14:creationId xmlns:p14="http://schemas.microsoft.com/office/powerpoint/2010/main" val="768163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C12.18: </a:t>
            </a:r>
            <a:r>
              <a:rPr lang="en-US" altLang="zh-TW" dirty="0" smtClean="0"/>
              <a:t>Basic Point-to-Point Communication over </a:t>
            </a:r>
            <a:r>
              <a:rPr lang="en-US" altLang="zh-TW" dirty="0"/>
              <a:t>an Optical Port</a:t>
            </a:r>
            <a:endParaRPr lang="zh-TW" altLang="en-US" dirty="0"/>
          </a:p>
        </p:txBody>
      </p:sp>
      <p:sp>
        <p:nvSpPr>
          <p:cNvPr id="3" name="內容版面配置區 2"/>
          <p:cNvSpPr>
            <a:spLocks noGrp="1"/>
          </p:cNvSpPr>
          <p:nvPr>
            <p:ph idx="1"/>
          </p:nvPr>
        </p:nvSpPr>
        <p:spPr/>
        <p:txBody>
          <a:bodyPr>
            <a:normAutofit fontScale="85000" lnSpcReduction="10000"/>
          </a:bodyPr>
          <a:lstStyle/>
          <a:p>
            <a:r>
              <a:rPr lang="en-US" altLang="zh-TW" dirty="0" smtClean="0"/>
              <a:t>The communications between an electric metering equipment and another client device via an optical port</a:t>
            </a:r>
          </a:p>
          <a:p>
            <a:pPr lvl="1"/>
            <a:r>
              <a:rPr lang="en-US" altLang="zh-TW" dirty="0"/>
              <a:t>The first standardized protocol that was specified to interact with ANSI C12.19 Data </a:t>
            </a:r>
            <a:r>
              <a:rPr lang="en-US" altLang="zh-TW" dirty="0" smtClean="0"/>
              <a:t>Tables</a:t>
            </a:r>
          </a:p>
          <a:p>
            <a:pPr lvl="1"/>
            <a:r>
              <a:rPr lang="en-US" altLang="zh-TW" dirty="0" smtClean="0"/>
              <a:t>Focuses </a:t>
            </a:r>
            <a:r>
              <a:rPr lang="en-US" altLang="zh-TW" dirty="0"/>
              <a:t>on the physical, data link and application </a:t>
            </a:r>
            <a:r>
              <a:rPr lang="en-US" altLang="zh-TW" dirty="0" smtClean="0"/>
              <a:t>layers</a:t>
            </a:r>
          </a:p>
          <a:p>
            <a:r>
              <a:rPr lang="en-US" altLang="zh-TW" dirty="0" smtClean="0"/>
              <a:t>Three main functionalities</a:t>
            </a:r>
            <a:endParaRPr lang="en-US" altLang="zh-TW" dirty="0"/>
          </a:p>
          <a:p>
            <a:pPr lvl="1"/>
            <a:r>
              <a:rPr lang="en-US" altLang="zh-TW" dirty="0" smtClean="0"/>
              <a:t>Modification </a:t>
            </a:r>
            <a:r>
              <a:rPr lang="en-US" altLang="zh-TW" dirty="0"/>
              <a:t>of the communication channel;</a:t>
            </a:r>
          </a:p>
          <a:p>
            <a:pPr lvl="1"/>
            <a:r>
              <a:rPr lang="en-US" altLang="zh-TW" dirty="0" smtClean="0"/>
              <a:t>Transport </a:t>
            </a:r>
            <a:r>
              <a:rPr lang="en-US" altLang="zh-TW" dirty="0"/>
              <a:t>of information to and from the metering device;</a:t>
            </a:r>
          </a:p>
          <a:p>
            <a:pPr lvl="1"/>
            <a:r>
              <a:rPr lang="en-US" altLang="zh-TW" dirty="0" smtClean="0"/>
              <a:t>Closure </a:t>
            </a:r>
            <a:r>
              <a:rPr lang="en-US" altLang="zh-TW" dirty="0"/>
              <a:t>of the communication channel when communications </a:t>
            </a:r>
            <a:r>
              <a:rPr lang="en-US" altLang="zh-TW" dirty="0" smtClean="0"/>
              <a:t>are complete.</a:t>
            </a:r>
            <a:endParaRPr lang="en-US" altLang="zh-TW"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solidFill>
                  <a:prstClr val="black"/>
                </a:solidFill>
              </a:rPr>
              <a:pPr/>
              <a:t>25</a:t>
            </a:fld>
            <a:endParaRPr lang="zh-TW" altLang="en-US">
              <a:solidFill>
                <a:prstClr val="black"/>
              </a:solidFill>
            </a:endParaRPr>
          </a:p>
        </p:txBody>
      </p:sp>
    </p:spTree>
    <p:extLst>
      <p:ext uri="{BB962C8B-B14F-4D97-AF65-F5344CB8AC3E}">
        <p14:creationId xmlns:p14="http://schemas.microsoft.com/office/powerpoint/2010/main" val="2271282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4000" dirty="0">
                <a:solidFill>
                  <a:srgbClr val="002B4C"/>
                </a:solidFill>
                <a:latin typeface="+mj-lt"/>
              </a:rPr>
              <a:t>Protocol Specifications for Electric Metering (PSEM)</a:t>
            </a:r>
            <a:endParaRPr lang="zh-TW" altLang="en-US" sz="4000" dirty="0">
              <a:solidFill>
                <a:srgbClr val="002B4C"/>
              </a:solidFill>
              <a:latin typeface="+mj-lt"/>
            </a:endParaRPr>
          </a:p>
        </p:txBody>
      </p:sp>
      <p:sp>
        <p:nvSpPr>
          <p:cNvPr id="3" name="內容版面配置區 2"/>
          <p:cNvSpPr>
            <a:spLocks noGrp="1"/>
          </p:cNvSpPr>
          <p:nvPr>
            <p:ph sz="half" idx="1"/>
          </p:nvPr>
        </p:nvSpPr>
        <p:spPr>
          <a:xfrm>
            <a:off x="457200" y="1855365"/>
            <a:ext cx="4038600" cy="4525963"/>
          </a:xfrm>
        </p:spPr>
        <p:txBody>
          <a:bodyPr>
            <a:normAutofit fontScale="77500" lnSpcReduction="20000"/>
          </a:bodyPr>
          <a:lstStyle/>
          <a:p>
            <a:r>
              <a:rPr lang="en-US" altLang="zh-TW" dirty="0"/>
              <a:t>The </a:t>
            </a:r>
            <a:r>
              <a:rPr lang="en-US" altLang="zh-TW" dirty="0" smtClean="0"/>
              <a:t>application </a:t>
            </a:r>
            <a:r>
              <a:rPr lang="en-US" altLang="zh-TW" dirty="0"/>
              <a:t>layer defines the </a:t>
            </a:r>
            <a:r>
              <a:rPr lang="en-US" altLang="zh-TW" dirty="0" smtClean="0"/>
              <a:t>PSEM language</a:t>
            </a:r>
          </a:p>
          <a:p>
            <a:pPr lvl="1"/>
            <a:r>
              <a:rPr lang="en-US" altLang="zh-TW" dirty="0" smtClean="0"/>
              <a:t>Provide </a:t>
            </a:r>
            <a:r>
              <a:rPr lang="en-US" altLang="zh-TW" dirty="0"/>
              <a:t>basic services </a:t>
            </a:r>
            <a:r>
              <a:rPr lang="en-US" altLang="zh-TW" dirty="0" smtClean="0"/>
              <a:t>for channel configuration </a:t>
            </a:r>
            <a:r>
              <a:rPr lang="en-US" altLang="zh-TW" dirty="0"/>
              <a:t>and information </a:t>
            </a:r>
            <a:r>
              <a:rPr lang="en-US" altLang="zh-TW" dirty="0" smtClean="0"/>
              <a:t>retrieval</a:t>
            </a:r>
          </a:p>
          <a:p>
            <a:pPr lvl="1"/>
            <a:r>
              <a:rPr lang="en-US" altLang="zh-TW" dirty="0" smtClean="0"/>
              <a:t>Use request–response</a:t>
            </a:r>
            <a:r>
              <a:rPr lang="en-US" altLang="zh-TW" dirty="0"/>
              <a:t> </a:t>
            </a:r>
            <a:r>
              <a:rPr lang="en-US" altLang="zh-TW" dirty="0" smtClean="0"/>
              <a:t>scheme</a:t>
            </a:r>
          </a:p>
          <a:p>
            <a:r>
              <a:rPr lang="en-US" altLang="zh-TW" dirty="0" smtClean="0"/>
              <a:t>Provides</a:t>
            </a:r>
            <a:r>
              <a:rPr lang="en-US" altLang="zh-TW" dirty="0"/>
              <a:t> </a:t>
            </a:r>
            <a:r>
              <a:rPr lang="en-US" altLang="zh-TW" dirty="0" smtClean="0"/>
              <a:t>settings </a:t>
            </a:r>
            <a:r>
              <a:rPr lang="en-US" altLang="zh-TW" dirty="0"/>
              <a:t>for Layer-2 and Layer-1 </a:t>
            </a:r>
            <a:r>
              <a:rPr lang="en-US" altLang="zh-TW" dirty="0" smtClean="0"/>
              <a:t>establishment </a:t>
            </a:r>
          </a:p>
          <a:p>
            <a:pPr lvl="1"/>
            <a:r>
              <a:rPr lang="en-US" altLang="zh-TW" dirty="0" smtClean="0"/>
              <a:t>E.g., baud </a:t>
            </a:r>
            <a:r>
              <a:rPr lang="en-US" altLang="zh-TW" dirty="0"/>
              <a:t>rate, number of </a:t>
            </a:r>
            <a:r>
              <a:rPr lang="en-US" altLang="zh-TW" dirty="0" smtClean="0"/>
              <a:t>packets, packet </a:t>
            </a:r>
            <a:r>
              <a:rPr lang="en-US" altLang="zh-TW" dirty="0"/>
              <a:t>size channel traffic time-out, data type, data format and data </a:t>
            </a:r>
            <a:r>
              <a:rPr lang="en-US" altLang="zh-TW" dirty="0" smtClean="0"/>
              <a:t>polarity</a:t>
            </a:r>
          </a:p>
        </p:txBody>
      </p:sp>
      <p:sp>
        <p:nvSpPr>
          <p:cNvPr id="5" name="內容版面配置區 4"/>
          <p:cNvSpPr>
            <a:spLocks noGrp="1"/>
          </p:cNvSpPr>
          <p:nvPr>
            <p:ph sz="half" idx="2"/>
          </p:nvPr>
        </p:nvSpPr>
        <p:spPr>
          <a:xfrm>
            <a:off x="4648200" y="1855365"/>
            <a:ext cx="4038600" cy="4525963"/>
          </a:xfrm>
        </p:spPr>
        <p:txBody>
          <a:bodyPr>
            <a:normAutofit fontScale="77500" lnSpcReduction="20000"/>
          </a:bodyPr>
          <a:lstStyle/>
          <a:p>
            <a:r>
              <a:rPr lang="en-US" altLang="zh-TW" dirty="0"/>
              <a:t>Nine services are </a:t>
            </a:r>
            <a:r>
              <a:rPr lang="en-US" altLang="zh-TW" dirty="0" smtClean="0"/>
              <a:t>defined in PSEM, </a:t>
            </a:r>
            <a:r>
              <a:rPr lang="en-US" altLang="zh-TW" dirty="0"/>
              <a:t>including </a:t>
            </a:r>
          </a:p>
          <a:p>
            <a:pPr lvl="1"/>
            <a:r>
              <a:rPr lang="en-US" altLang="zh-TW" dirty="0"/>
              <a:t>Identification service</a:t>
            </a:r>
          </a:p>
          <a:p>
            <a:pPr lvl="1"/>
            <a:r>
              <a:rPr lang="en-US" altLang="zh-TW" dirty="0"/>
              <a:t>Read service</a:t>
            </a:r>
          </a:p>
          <a:p>
            <a:pPr lvl="1"/>
            <a:r>
              <a:rPr lang="en-US" altLang="zh-TW" dirty="0"/>
              <a:t>Write service</a:t>
            </a:r>
          </a:p>
          <a:p>
            <a:pPr lvl="1"/>
            <a:r>
              <a:rPr lang="en-US" altLang="zh-TW" dirty="0"/>
              <a:t>Logon </a:t>
            </a:r>
            <a:r>
              <a:rPr lang="en-US" altLang="zh-TW" dirty="0" smtClean="0"/>
              <a:t>service</a:t>
            </a:r>
          </a:p>
          <a:p>
            <a:pPr lvl="1"/>
            <a:r>
              <a:rPr lang="en-US" altLang="zh-TW" dirty="0"/>
              <a:t>Security </a:t>
            </a:r>
            <a:r>
              <a:rPr lang="en-US" altLang="zh-TW" dirty="0" smtClean="0"/>
              <a:t>service</a:t>
            </a:r>
          </a:p>
          <a:p>
            <a:pPr lvl="1"/>
            <a:r>
              <a:rPr lang="en-US" altLang="zh-TW" dirty="0"/>
              <a:t>Logoff </a:t>
            </a:r>
            <a:r>
              <a:rPr lang="en-US" altLang="zh-TW" dirty="0" smtClean="0"/>
              <a:t>service</a:t>
            </a:r>
          </a:p>
          <a:p>
            <a:pPr lvl="1"/>
            <a:r>
              <a:rPr lang="en-US" altLang="zh-TW" dirty="0"/>
              <a:t>Negotiate </a:t>
            </a:r>
            <a:r>
              <a:rPr lang="en-US" altLang="zh-TW" dirty="0" smtClean="0"/>
              <a:t>service</a:t>
            </a:r>
          </a:p>
          <a:p>
            <a:pPr lvl="1"/>
            <a:r>
              <a:rPr lang="en-US" altLang="zh-TW" dirty="0"/>
              <a:t>Wait </a:t>
            </a:r>
            <a:r>
              <a:rPr lang="en-US" altLang="zh-TW" dirty="0" smtClean="0"/>
              <a:t>service</a:t>
            </a:r>
          </a:p>
          <a:p>
            <a:pPr lvl="1"/>
            <a:r>
              <a:rPr lang="en-US" altLang="zh-TW" dirty="0"/>
              <a:t>Terminate service</a:t>
            </a:r>
            <a:endParaRPr lang="zh-TW" altLang="en-US" dirty="0"/>
          </a:p>
          <a:p>
            <a:endParaRPr lang="zh-TW" altLang="en-US" dirty="0"/>
          </a:p>
        </p:txBody>
      </p:sp>
      <p:sp>
        <p:nvSpPr>
          <p:cNvPr id="6" name="投影片編號版面配置區 5"/>
          <p:cNvSpPr>
            <a:spLocks noGrp="1"/>
          </p:cNvSpPr>
          <p:nvPr>
            <p:ph type="sldNum" sz="quarter" idx="4"/>
          </p:nvPr>
        </p:nvSpPr>
        <p:spPr/>
        <p:txBody>
          <a:bodyPr/>
          <a:lstStyle/>
          <a:p>
            <a:fld id="{BC71E80C-9635-473D-9F26-B779060F2DD3}" type="slidenum">
              <a:rPr lang="zh-TW" altLang="en-US" smtClean="0">
                <a:solidFill>
                  <a:prstClr val="black"/>
                </a:solidFill>
              </a:rPr>
              <a:pPr/>
              <a:t>26</a:t>
            </a:fld>
            <a:endParaRPr lang="zh-TW" altLang="en-US">
              <a:solidFill>
                <a:prstClr val="black"/>
              </a:solidFill>
            </a:endParaRPr>
          </a:p>
        </p:txBody>
      </p:sp>
    </p:spTree>
    <p:extLst>
      <p:ext uri="{BB962C8B-B14F-4D97-AF65-F5344CB8AC3E}">
        <p14:creationId xmlns:p14="http://schemas.microsoft.com/office/powerpoint/2010/main" val="3769993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C12.21: An Extension of C12.18 </a:t>
            </a:r>
            <a:r>
              <a:rPr lang="en-US" altLang="zh-TW" dirty="0" smtClean="0"/>
              <a:t>for Modem </a:t>
            </a:r>
            <a:r>
              <a:rPr lang="en-US" altLang="zh-TW" dirty="0"/>
              <a:t>Communication</a:t>
            </a:r>
            <a:endParaRPr lang="zh-TW" altLang="en-US" dirty="0"/>
          </a:p>
        </p:txBody>
      </p:sp>
      <p:sp>
        <p:nvSpPr>
          <p:cNvPr id="6" name="內容版面配置區 5"/>
          <p:cNvSpPr>
            <a:spLocks noGrp="1"/>
          </p:cNvSpPr>
          <p:nvPr>
            <p:ph idx="1"/>
          </p:nvPr>
        </p:nvSpPr>
        <p:spPr/>
        <p:txBody>
          <a:bodyPr>
            <a:normAutofit fontScale="92500" lnSpcReduction="20000"/>
          </a:bodyPr>
          <a:lstStyle/>
          <a:p>
            <a:r>
              <a:rPr lang="en-US" altLang="zh-TW" dirty="0"/>
              <a:t>A</a:t>
            </a:r>
            <a:r>
              <a:rPr lang="en-US" altLang="zh-TW" dirty="0" smtClean="0"/>
              <a:t>llows </a:t>
            </a:r>
            <a:r>
              <a:rPr lang="en-US" altLang="zh-TW" dirty="0"/>
              <a:t>remote interactions with ANSI C12.19 </a:t>
            </a:r>
            <a:r>
              <a:rPr lang="en-US" altLang="zh-TW" dirty="0" smtClean="0"/>
              <a:t>tables over </a:t>
            </a:r>
            <a:r>
              <a:rPr lang="en-US" altLang="zh-TW" dirty="0"/>
              <a:t>a telephone </a:t>
            </a:r>
            <a:r>
              <a:rPr lang="en-US" altLang="zh-TW" dirty="0" smtClean="0"/>
              <a:t>network.</a:t>
            </a:r>
          </a:p>
          <a:p>
            <a:r>
              <a:rPr lang="en-US" altLang="zh-TW" dirty="0"/>
              <a:t>The </a:t>
            </a:r>
            <a:r>
              <a:rPr lang="en-US" altLang="zh-TW" dirty="0" smtClean="0"/>
              <a:t>three main functional areas </a:t>
            </a:r>
            <a:r>
              <a:rPr lang="en-US" altLang="zh-TW" dirty="0"/>
              <a:t>specified in the C12.18 </a:t>
            </a:r>
            <a:r>
              <a:rPr lang="en-US" altLang="zh-TW" dirty="0" smtClean="0"/>
              <a:t>are not modified.</a:t>
            </a:r>
          </a:p>
          <a:p>
            <a:r>
              <a:rPr lang="en-US" altLang="zh-TW" dirty="0" smtClean="0"/>
              <a:t>Instead </a:t>
            </a:r>
            <a:r>
              <a:rPr lang="en-US" altLang="zh-TW" dirty="0"/>
              <a:t>of 9 services specified in the C12.18, the PSEM provides 12 services</a:t>
            </a:r>
            <a:r>
              <a:rPr lang="en-US" altLang="zh-TW" dirty="0" smtClean="0"/>
              <a:t>.</a:t>
            </a:r>
          </a:p>
          <a:p>
            <a:pPr lvl="1"/>
            <a:r>
              <a:rPr lang="en-US" altLang="zh-TW" dirty="0"/>
              <a:t>7 services are </a:t>
            </a:r>
            <a:r>
              <a:rPr lang="en-US" altLang="zh-TW" dirty="0" smtClean="0"/>
              <a:t>identical: </a:t>
            </a:r>
            <a:r>
              <a:rPr lang="en-US" altLang="zh-TW" dirty="0"/>
              <a:t>read, write, </a:t>
            </a:r>
            <a:r>
              <a:rPr lang="en-US" altLang="zh-TW" dirty="0" smtClean="0"/>
              <a:t>logon, security</a:t>
            </a:r>
            <a:r>
              <a:rPr lang="en-US" altLang="zh-TW" dirty="0"/>
              <a:t>,</a:t>
            </a:r>
            <a:r>
              <a:rPr lang="en-US" altLang="zh-TW" dirty="0" smtClean="0"/>
              <a:t> </a:t>
            </a:r>
            <a:r>
              <a:rPr lang="en-US" altLang="zh-TW" dirty="0"/>
              <a:t>logoff, negotiate, wait. </a:t>
            </a:r>
          </a:p>
          <a:p>
            <a:pPr lvl="1"/>
            <a:r>
              <a:rPr lang="en-US" altLang="zh-TW" dirty="0"/>
              <a:t>2 services </a:t>
            </a:r>
            <a:r>
              <a:rPr lang="en-US" altLang="zh-TW" dirty="0" smtClean="0"/>
              <a:t>are modified: identification </a:t>
            </a:r>
            <a:r>
              <a:rPr lang="en-US" altLang="zh-TW" dirty="0"/>
              <a:t>and </a:t>
            </a:r>
            <a:r>
              <a:rPr lang="en-US" altLang="zh-TW" dirty="0" smtClean="0"/>
              <a:t>terminate.</a:t>
            </a:r>
          </a:p>
          <a:p>
            <a:pPr lvl="1"/>
            <a:r>
              <a:rPr lang="en-US" altLang="zh-TW" dirty="0"/>
              <a:t>3 </a:t>
            </a:r>
            <a:r>
              <a:rPr lang="en-US" altLang="zh-TW" dirty="0" smtClean="0"/>
              <a:t>new </a:t>
            </a:r>
            <a:r>
              <a:rPr lang="en-US" altLang="zh-TW" dirty="0"/>
              <a:t>services are provided: timing setup, disconnect, </a:t>
            </a:r>
            <a:r>
              <a:rPr lang="en-US" altLang="zh-TW" dirty="0" smtClean="0"/>
              <a:t>and authenticate</a:t>
            </a:r>
            <a:r>
              <a:rPr lang="en-US" altLang="zh-TW" dirty="0"/>
              <a:t>.</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solidFill>
                  <a:prstClr val="black"/>
                </a:solidFill>
              </a:rPr>
              <a:pPr/>
              <a:t>27</a:t>
            </a:fld>
            <a:endParaRPr lang="zh-TW" altLang="en-US">
              <a:solidFill>
                <a:prstClr val="black"/>
              </a:solidFill>
            </a:endParaRPr>
          </a:p>
        </p:txBody>
      </p:sp>
    </p:spTree>
    <p:extLst>
      <p:ext uri="{BB962C8B-B14F-4D97-AF65-F5344CB8AC3E}">
        <p14:creationId xmlns:p14="http://schemas.microsoft.com/office/powerpoint/2010/main" val="3066412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fontScale="90000"/>
          </a:bodyPr>
          <a:lstStyle/>
          <a:p>
            <a:r>
              <a:rPr lang="en-US" altLang="zh-TW" dirty="0"/>
              <a:t>Interactions with the Data-Link Layer</a:t>
            </a:r>
            <a:endParaRPr lang="zh-TW" altLang="en-US" dirty="0"/>
          </a:p>
        </p:txBody>
      </p:sp>
      <p:sp>
        <p:nvSpPr>
          <p:cNvPr id="7" name="內容版面配置區 6"/>
          <p:cNvSpPr>
            <a:spLocks noGrp="1"/>
          </p:cNvSpPr>
          <p:nvPr>
            <p:ph idx="1"/>
          </p:nvPr>
        </p:nvSpPr>
        <p:spPr/>
        <p:txBody>
          <a:bodyPr>
            <a:normAutofit lnSpcReduction="10000"/>
          </a:bodyPr>
          <a:lstStyle/>
          <a:p>
            <a:r>
              <a:rPr lang="en-US" altLang="zh-TW" dirty="0"/>
              <a:t>The communication channel of the modem is </a:t>
            </a:r>
            <a:r>
              <a:rPr lang="en-US" altLang="zh-TW" dirty="0" smtClean="0"/>
              <a:t>established with </a:t>
            </a:r>
            <a:r>
              <a:rPr lang="en-US" altLang="zh-TW" dirty="0"/>
              <a:t>a set of default parameters</a:t>
            </a:r>
            <a:r>
              <a:rPr lang="en-US" altLang="zh-TW" dirty="0" smtClean="0"/>
              <a:t>.</a:t>
            </a:r>
          </a:p>
          <a:p>
            <a:r>
              <a:rPr lang="en-US" altLang="zh-TW" dirty="0" smtClean="0"/>
              <a:t>After</a:t>
            </a:r>
            <a:r>
              <a:rPr lang="en-US" altLang="zh-TW" dirty="0"/>
              <a:t> </a:t>
            </a:r>
            <a:r>
              <a:rPr lang="en-US" altLang="zh-TW" dirty="0" smtClean="0"/>
              <a:t>calling </a:t>
            </a:r>
            <a:r>
              <a:rPr lang="en-US" altLang="zh-TW" dirty="0"/>
              <a:t>the identification service and before calling the logon service, </a:t>
            </a:r>
            <a:r>
              <a:rPr lang="en-US" altLang="zh-TW" dirty="0" smtClean="0"/>
              <a:t>the </a:t>
            </a:r>
            <a:r>
              <a:rPr lang="en-US" altLang="zh-TW" dirty="0"/>
              <a:t>service layer </a:t>
            </a:r>
            <a:r>
              <a:rPr lang="en-US" altLang="zh-TW" dirty="0" smtClean="0"/>
              <a:t>can </a:t>
            </a:r>
          </a:p>
          <a:p>
            <a:pPr lvl="1"/>
            <a:r>
              <a:rPr lang="en-US" altLang="zh-TW" smtClean="0"/>
              <a:t>Call </a:t>
            </a:r>
            <a:r>
              <a:rPr lang="en-US" altLang="zh-TW" dirty="0" smtClean="0"/>
              <a:t>either the negotiate </a:t>
            </a:r>
            <a:r>
              <a:rPr lang="en-US" altLang="zh-TW" dirty="0"/>
              <a:t>service or the </a:t>
            </a:r>
            <a:r>
              <a:rPr lang="en-US" altLang="zh-TW" dirty="0" err="1"/>
              <a:t>Timing_Setup</a:t>
            </a:r>
            <a:r>
              <a:rPr lang="en-US" altLang="zh-TW" dirty="0"/>
              <a:t> </a:t>
            </a:r>
            <a:r>
              <a:rPr lang="en-US" altLang="zh-TW" dirty="0" smtClean="0"/>
              <a:t>service</a:t>
            </a:r>
          </a:p>
          <a:p>
            <a:pPr lvl="1"/>
            <a:r>
              <a:rPr lang="en-US" altLang="zh-TW" dirty="0"/>
              <a:t>M</a:t>
            </a:r>
            <a:r>
              <a:rPr lang="en-US" altLang="zh-TW" dirty="0" smtClean="0"/>
              <a:t>odify packet </a:t>
            </a:r>
            <a:r>
              <a:rPr lang="en-US" altLang="zh-TW" dirty="0"/>
              <a:t>size, packet number for reassembly, timers, or retry attempts number.</a:t>
            </a:r>
            <a:endParaRPr lang="zh-TW" altLang="en-US" dirty="0"/>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solidFill>
                  <a:prstClr val="black"/>
                </a:solidFill>
              </a:rPr>
              <a:pPr/>
              <a:t>28</a:t>
            </a:fld>
            <a:endParaRPr lang="zh-TW" altLang="en-US">
              <a:solidFill>
                <a:prstClr val="black"/>
              </a:solidFill>
            </a:endParaRPr>
          </a:p>
        </p:txBody>
      </p:sp>
    </p:spTree>
    <p:extLst>
      <p:ext uri="{BB962C8B-B14F-4D97-AF65-F5344CB8AC3E}">
        <p14:creationId xmlns:p14="http://schemas.microsoft.com/office/powerpoint/2010/main" val="2673523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fontScale="90000"/>
          </a:bodyPr>
          <a:lstStyle/>
          <a:p>
            <a:r>
              <a:rPr lang="en-US" altLang="zh-TW" dirty="0"/>
              <a:t>Modifications and Additions to </a:t>
            </a:r>
            <a:r>
              <a:rPr lang="en-US" altLang="zh-TW" dirty="0" smtClean="0"/>
              <a:t>C12.19 Tables</a:t>
            </a:r>
            <a:endParaRPr lang="zh-TW" altLang="en-US" dirty="0"/>
          </a:p>
        </p:txBody>
      </p:sp>
      <p:sp>
        <p:nvSpPr>
          <p:cNvPr id="7" name="內容版面配置區 6"/>
          <p:cNvSpPr>
            <a:spLocks noGrp="1"/>
          </p:cNvSpPr>
          <p:nvPr>
            <p:ph idx="1"/>
          </p:nvPr>
        </p:nvSpPr>
        <p:spPr/>
        <p:txBody>
          <a:bodyPr>
            <a:normAutofit/>
          </a:bodyPr>
          <a:lstStyle/>
          <a:p>
            <a:r>
              <a:rPr lang="en-US" altLang="zh-TW" dirty="0"/>
              <a:t>T</a:t>
            </a:r>
            <a:r>
              <a:rPr lang="en-US" altLang="zh-TW" dirty="0" smtClean="0"/>
              <a:t>he </a:t>
            </a:r>
            <a:r>
              <a:rPr lang="en-US" altLang="zh-TW" dirty="0"/>
              <a:t>most significant changes </a:t>
            </a:r>
            <a:r>
              <a:rPr lang="en-US" altLang="zh-TW" dirty="0" smtClean="0"/>
              <a:t>to C12.19 tables includes </a:t>
            </a:r>
          </a:p>
          <a:p>
            <a:pPr lvl="1"/>
            <a:r>
              <a:rPr lang="en-US" altLang="zh-TW" dirty="0" smtClean="0"/>
              <a:t>The Procedure </a:t>
            </a:r>
            <a:r>
              <a:rPr lang="en-US" altLang="zh-TW" dirty="0"/>
              <a:t>I</a:t>
            </a:r>
            <a:r>
              <a:rPr lang="en-US" altLang="zh-TW" dirty="0" smtClean="0"/>
              <a:t>nitiate </a:t>
            </a:r>
            <a:r>
              <a:rPr lang="en-US" altLang="zh-TW" dirty="0"/>
              <a:t>T</a:t>
            </a:r>
            <a:r>
              <a:rPr lang="en-US" altLang="zh-TW" dirty="0" smtClean="0"/>
              <a:t>able (Table 07) </a:t>
            </a:r>
            <a:r>
              <a:rPr lang="en-US" altLang="zh-TW" dirty="0"/>
              <a:t>was modified </a:t>
            </a:r>
            <a:r>
              <a:rPr lang="en-US" altLang="zh-TW" dirty="0" smtClean="0"/>
              <a:t>to add </a:t>
            </a:r>
            <a:r>
              <a:rPr lang="en-US" altLang="zh-TW" dirty="0"/>
              <a:t>a new standard procedure </a:t>
            </a:r>
            <a:r>
              <a:rPr lang="en-US" altLang="zh-TW" dirty="0" smtClean="0"/>
              <a:t>in order to </a:t>
            </a:r>
            <a:r>
              <a:rPr lang="en-US" altLang="zh-TW" dirty="0" smtClean="0">
                <a:solidFill>
                  <a:srgbClr val="FF0000"/>
                </a:solidFill>
              </a:rPr>
              <a:t>trigger </a:t>
            </a:r>
            <a:r>
              <a:rPr lang="en-US" altLang="zh-TW" dirty="0">
                <a:solidFill>
                  <a:srgbClr val="FF0000"/>
                </a:solidFill>
              </a:rPr>
              <a:t>an </a:t>
            </a:r>
            <a:r>
              <a:rPr lang="en-US" altLang="zh-TW" dirty="0" smtClean="0">
                <a:solidFill>
                  <a:srgbClr val="FF0000"/>
                </a:solidFill>
              </a:rPr>
              <a:t>immediate call </a:t>
            </a:r>
            <a:r>
              <a:rPr lang="en-US" altLang="zh-TW" dirty="0"/>
              <a:t>establishment with a </a:t>
            </a:r>
            <a:r>
              <a:rPr lang="en-US" altLang="zh-TW" dirty="0">
                <a:solidFill>
                  <a:srgbClr val="FF0000"/>
                </a:solidFill>
              </a:rPr>
              <a:t>phone number </a:t>
            </a:r>
            <a:r>
              <a:rPr lang="en-US" altLang="zh-TW" dirty="0"/>
              <a:t>specified as a </a:t>
            </a:r>
            <a:r>
              <a:rPr lang="en-US" altLang="zh-TW" dirty="0" smtClean="0"/>
              <a:t>procedure </a:t>
            </a:r>
            <a:r>
              <a:rPr lang="en-US" altLang="zh-TW" dirty="0" smtClean="0">
                <a:solidFill>
                  <a:srgbClr val="FF0000"/>
                </a:solidFill>
              </a:rPr>
              <a:t>parameter</a:t>
            </a:r>
            <a:r>
              <a:rPr lang="en-US" altLang="zh-TW" dirty="0">
                <a:solidFill>
                  <a:srgbClr val="FF0000"/>
                </a:solidFill>
              </a:rPr>
              <a:t> </a:t>
            </a:r>
            <a:endParaRPr lang="en-US" altLang="zh-TW" dirty="0" smtClean="0">
              <a:solidFill>
                <a:srgbClr val="FF0000"/>
              </a:solidFill>
            </a:endParaRPr>
          </a:p>
          <a:p>
            <a:pPr lvl="1"/>
            <a:r>
              <a:rPr lang="en-US" altLang="zh-TW" dirty="0" smtClean="0"/>
              <a:t>A </a:t>
            </a:r>
            <a:r>
              <a:rPr lang="en-US" altLang="zh-TW" dirty="0"/>
              <a:t>new decade (no. 9) </a:t>
            </a:r>
            <a:r>
              <a:rPr lang="en-US" altLang="zh-TW" dirty="0" smtClean="0"/>
              <a:t>that </a:t>
            </a:r>
            <a:r>
              <a:rPr lang="en-US" altLang="zh-TW" dirty="0"/>
              <a:t>contains 7 new tables associated with the </a:t>
            </a:r>
            <a:r>
              <a:rPr lang="en-US" altLang="zh-TW" dirty="0">
                <a:solidFill>
                  <a:srgbClr val="FF0000"/>
                </a:solidFill>
              </a:rPr>
              <a:t>use of a telephone </a:t>
            </a:r>
            <a:r>
              <a:rPr lang="en-US" altLang="zh-TW" dirty="0" smtClean="0">
                <a:solidFill>
                  <a:srgbClr val="FF0000"/>
                </a:solidFill>
              </a:rPr>
              <a:t>modem</a:t>
            </a:r>
            <a:r>
              <a:rPr lang="en-US" altLang="zh-TW" dirty="0" smtClean="0"/>
              <a:t>.</a:t>
            </a:r>
            <a:endParaRPr lang="zh-TW" altLang="en-US" dirty="0"/>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solidFill>
                  <a:prstClr val="black"/>
                </a:solidFill>
              </a:rPr>
              <a:pPr/>
              <a:t>29</a:t>
            </a:fld>
            <a:endParaRPr lang="zh-TW" altLang="en-US">
              <a:solidFill>
                <a:prstClr val="black"/>
              </a:solidFill>
            </a:endParaRPr>
          </a:p>
        </p:txBody>
      </p:sp>
    </p:spTree>
    <p:extLst>
      <p:ext uri="{BB962C8B-B14F-4D97-AF65-F5344CB8AC3E}">
        <p14:creationId xmlns:p14="http://schemas.microsoft.com/office/powerpoint/2010/main" val="3928649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92896"/>
            <a:ext cx="7772400" cy="1362075"/>
          </a:xfrm>
        </p:spPr>
        <p:txBody>
          <a:bodyPr/>
          <a:lstStyle/>
          <a:p>
            <a:pPr algn="ctr"/>
            <a:r>
              <a:rPr lang="en-US" dirty="0" smtClean="0"/>
              <a:t>Introduction to M2M Area Networks</a:t>
            </a:r>
            <a:endParaRPr lang="en-US" dirty="0"/>
          </a:p>
        </p:txBody>
      </p:sp>
    </p:spTree>
    <p:extLst>
      <p:ext uri="{BB962C8B-B14F-4D97-AF65-F5344CB8AC3E}">
        <p14:creationId xmlns:p14="http://schemas.microsoft.com/office/powerpoint/2010/main" val="4128763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Autofit/>
          </a:bodyPr>
          <a:lstStyle/>
          <a:p>
            <a:r>
              <a:rPr lang="en-US" altLang="zh-TW" sz="3600" dirty="0"/>
              <a:t>C12.22: </a:t>
            </a:r>
            <a:r>
              <a:rPr lang="en-US" altLang="zh-TW" sz="3600" dirty="0" smtClean="0"/>
              <a:t>Enable Transportation over any </a:t>
            </a:r>
            <a:r>
              <a:rPr lang="en-US" altLang="zh-TW" sz="3600" dirty="0"/>
              <a:t>Networking </a:t>
            </a:r>
            <a:r>
              <a:rPr lang="en-US" altLang="zh-TW" sz="3600" dirty="0" smtClean="0"/>
              <a:t>Communication System</a:t>
            </a:r>
            <a:endParaRPr lang="zh-TW" altLang="en-US" sz="3600" dirty="0"/>
          </a:p>
        </p:txBody>
      </p:sp>
      <p:sp>
        <p:nvSpPr>
          <p:cNvPr id="7" name="內容版面配置區 6"/>
          <p:cNvSpPr>
            <a:spLocks noGrp="1"/>
          </p:cNvSpPr>
          <p:nvPr>
            <p:ph idx="1"/>
          </p:nvPr>
        </p:nvSpPr>
        <p:spPr/>
        <p:txBody>
          <a:bodyPr/>
          <a:lstStyle/>
          <a:p>
            <a:r>
              <a:rPr lang="en-US" altLang="zh-TW" dirty="0"/>
              <a:t>D</a:t>
            </a:r>
            <a:r>
              <a:rPr lang="en-US" altLang="zh-TW" dirty="0" smtClean="0"/>
              <a:t>efines </a:t>
            </a:r>
            <a:r>
              <a:rPr lang="en-US" altLang="zh-TW" dirty="0"/>
              <a:t>several types of network elements that are used in </a:t>
            </a:r>
            <a:r>
              <a:rPr lang="en-US" altLang="zh-TW" dirty="0" smtClean="0"/>
              <a:t>a reference topology</a:t>
            </a:r>
          </a:p>
          <a:p>
            <a:r>
              <a:rPr lang="en-US" altLang="zh-TW" dirty="0" smtClean="0"/>
              <a:t>Describes interfaces </a:t>
            </a:r>
            <a:r>
              <a:rPr lang="en-US" altLang="zh-TW" dirty="0"/>
              <a:t>between different types of network </a:t>
            </a:r>
            <a:r>
              <a:rPr lang="en-US" altLang="zh-TW" dirty="0" smtClean="0"/>
              <a:t>elements</a:t>
            </a:r>
          </a:p>
          <a:p>
            <a:r>
              <a:rPr lang="en-US" altLang="zh-TW" dirty="0"/>
              <a:t>N</a:t>
            </a:r>
            <a:r>
              <a:rPr lang="en-US" altLang="zh-TW" dirty="0" smtClean="0"/>
              <a:t>ew </a:t>
            </a:r>
            <a:r>
              <a:rPr lang="en-US" altLang="zh-TW" dirty="0"/>
              <a:t>data tables are </a:t>
            </a:r>
            <a:r>
              <a:rPr lang="en-US" altLang="zh-TW" dirty="0" smtClean="0"/>
              <a:t>added and some</a:t>
            </a:r>
            <a:r>
              <a:rPr lang="en-US" altLang="zh-TW" dirty="0"/>
              <a:t> </a:t>
            </a:r>
            <a:r>
              <a:rPr lang="en-US" altLang="zh-TW" dirty="0" smtClean="0"/>
              <a:t>existing </a:t>
            </a:r>
            <a:r>
              <a:rPr lang="en-US" altLang="zh-TW" dirty="0"/>
              <a:t>tables are also </a:t>
            </a:r>
            <a:r>
              <a:rPr lang="en-US" altLang="zh-TW" dirty="0" smtClean="0"/>
              <a:t>modified</a:t>
            </a:r>
            <a:endParaRPr lang="zh-TW" altLang="en-US" dirty="0"/>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solidFill>
                  <a:prstClr val="black"/>
                </a:solidFill>
              </a:rPr>
              <a:pPr/>
              <a:t>30</a:t>
            </a:fld>
            <a:endParaRPr lang="zh-TW" altLang="en-US">
              <a:solidFill>
                <a:prstClr val="black"/>
              </a:solidFill>
            </a:endParaRPr>
          </a:p>
        </p:txBody>
      </p:sp>
    </p:spTree>
    <p:extLst>
      <p:ext uri="{BB962C8B-B14F-4D97-AF65-F5344CB8AC3E}">
        <p14:creationId xmlns:p14="http://schemas.microsoft.com/office/powerpoint/2010/main" val="4024004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15752"/>
            <a:ext cx="8229600" cy="936104"/>
          </a:xfrm>
        </p:spPr>
        <p:txBody>
          <a:bodyPr>
            <a:normAutofit/>
          </a:bodyPr>
          <a:lstStyle/>
          <a:p>
            <a:r>
              <a:rPr lang="en-US" altLang="zh-TW" dirty="0">
                <a:solidFill>
                  <a:schemeClr val="tx1"/>
                </a:solidFill>
              </a:rPr>
              <a:t>C12.22 </a:t>
            </a:r>
            <a:r>
              <a:rPr lang="en-US" altLang="zh-TW" dirty="0" smtClean="0">
                <a:solidFill>
                  <a:schemeClr val="tx1"/>
                </a:solidFill>
              </a:rPr>
              <a:t>Reference </a:t>
            </a:r>
            <a:r>
              <a:rPr lang="en-US" altLang="zh-TW" dirty="0">
                <a:solidFill>
                  <a:schemeClr val="tx1"/>
                </a:solidFill>
              </a:rPr>
              <a:t>T</a:t>
            </a:r>
            <a:r>
              <a:rPr lang="en-US" altLang="zh-TW" dirty="0" smtClean="0">
                <a:solidFill>
                  <a:schemeClr val="tx1"/>
                </a:solidFill>
              </a:rPr>
              <a:t>opology</a:t>
            </a:r>
            <a:endParaRPr lang="zh-TW" altLang="en-US" dirty="0">
              <a:solidFill>
                <a:schemeClr val="tx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24" b="650"/>
          <a:stretch/>
        </p:blipFill>
        <p:spPr bwMode="auto">
          <a:xfrm>
            <a:off x="681038" y="1340768"/>
            <a:ext cx="7781925" cy="4660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3833849" y="6021288"/>
            <a:ext cx="4263283" cy="276999"/>
          </a:xfrm>
          <a:prstGeom prst="rect">
            <a:avLst/>
          </a:prstGeom>
          <a:noFill/>
        </p:spPr>
        <p:txBody>
          <a:bodyPr wrap="none" rtlCol="0">
            <a:spAutoFit/>
          </a:bodyPr>
          <a:lstStyle/>
          <a:p>
            <a:r>
              <a:rPr lang="fr-FR" altLang="zh-TW" sz="1200" dirty="0" smtClean="0">
                <a:solidFill>
                  <a:prstClr val="black"/>
                </a:solidFill>
              </a:rPr>
              <a:t>Source: ANSI </a:t>
            </a:r>
            <a:r>
              <a:rPr lang="fr-FR" altLang="zh-TW" sz="1200" dirty="0">
                <a:solidFill>
                  <a:prstClr val="black"/>
                </a:solidFill>
              </a:rPr>
              <a:t>C12.22, Chapter 5, </a:t>
            </a:r>
            <a:r>
              <a:rPr lang="fr-FR" altLang="zh-TW" sz="1200" dirty="0" smtClean="0">
                <a:solidFill>
                  <a:prstClr val="black"/>
                </a:solidFill>
              </a:rPr>
              <a:t>Figure </a:t>
            </a:r>
            <a:r>
              <a:rPr lang="en-US" altLang="zh-TW" sz="1200" dirty="0" smtClean="0">
                <a:solidFill>
                  <a:prstClr val="black"/>
                </a:solidFill>
              </a:rPr>
              <a:t>5.1; </a:t>
            </a:r>
            <a:r>
              <a:rPr lang="en-US" altLang="zh-TW" sz="1200" i="1" dirty="0" smtClean="0">
                <a:solidFill>
                  <a:prstClr val="black"/>
                </a:solidFill>
              </a:rPr>
              <a:t>The Internet of Things</a:t>
            </a:r>
            <a:endParaRPr lang="zh-TW" altLang="en-US" sz="1200" dirty="0">
              <a:solidFill>
                <a:prstClr val="black"/>
              </a:solidFill>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solidFill>
                  <a:prstClr val="black"/>
                </a:solidFill>
              </a:rPr>
              <a:pPr/>
              <a:t>31</a:t>
            </a:fld>
            <a:endParaRPr lang="zh-TW" altLang="en-US">
              <a:solidFill>
                <a:prstClr val="black"/>
              </a:solidFill>
            </a:endParaRPr>
          </a:p>
        </p:txBody>
      </p:sp>
    </p:spTree>
    <p:extLst>
      <p:ext uri="{BB962C8B-B14F-4D97-AF65-F5344CB8AC3E}">
        <p14:creationId xmlns:p14="http://schemas.microsoft.com/office/powerpoint/2010/main" val="926507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a:t>
            </a:r>
            <a:r>
              <a:rPr lang="en-US" altLang="zh-TW" dirty="0" smtClean="0"/>
              <a:t>etwork Elements in C12.22 (1/2)</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a:effectLst>
                  <a:outerShdw blurRad="38100" dist="38100" dir="2700000" algn="tl">
                    <a:srgbClr val="000000">
                      <a:alpha val="43137"/>
                    </a:srgbClr>
                  </a:outerShdw>
                </a:effectLst>
              </a:rPr>
              <a:t>C12.22 </a:t>
            </a:r>
            <a:r>
              <a:rPr lang="en-US" altLang="zh-TW" dirty="0" smtClean="0">
                <a:effectLst>
                  <a:outerShdw blurRad="38100" dist="38100" dir="2700000" algn="tl">
                    <a:srgbClr val="000000">
                      <a:alpha val="43137"/>
                    </a:srgbClr>
                  </a:outerShdw>
                </a:effectLst>
              </a:rPr>
              <a:t>Host</a:t>
            </a:r>
            <a:r>
              <a:rPr lang="en-US" altLang="zh-TW" dirty="0" smtClean="0"/>
              <a:t>: this is a termination point in a C12.22 network. It may </a:t>
            </a:r>
            <a:r>
              <a:rPr lang="en-US" altLang="zh-TW" dirty="0"/>
              <a:t>be an authentication host or/and notification host</a:t>
            </a:r>
            <a:r>
              <a:rPr lang="en-US" altLang="zh-TW" dirty="0" smtClean="0"/>
              <a:t>.</a:t>
            </a:r>
          </a:p>
          <a:p>
            <a:r>
              <a:rPr lang="en-US" altLang="zh-TW" dirty="0">
                <a:effectLst>
                  <a:outerShdw blurRad="38100" dist="38100" dir="2700000" algn="tl">
                    <a:srgbClr val="000000">
                      <a:alpha val="43137"/>
                    </a:srgbClr>
                  </a:outerShdw>
                </a:effectLst>
              </a:rPr>
              <a:t>C12.22 Device</a:t>
            </a:r>
            <a:r>
              <a:rPr lang="en-US" altLang="zh-TW" dirty="0"/>
              <a:t>: this is a network element that contains a </a:t>
            </a:r>
            <a:r>
              <a:rPr lang="en-US" altLang="zh-TW" dirty="0" smtClean="0"/>
              <a:t>C12.22 application.</a:t>
            </a:r>
          </a:p>
          <a:p>
            <a:r>
              <a:rPr lang="en-US" altLang="zh-TW" dirty="0">
                <a:effectLst>
                  <a:outerShdw blurRad="38100" dist="38100" dir="2700000" algn="tl">
                    <a:srgbClr val="000000">
                      <a:alpha val="43137"/>
                    </a:srgbClr>
                  </a:outerShdw>
                </a:effectLst>
              </a:rPr>
              <a:t>C12.22 Communication Module</a:t>
            </a:r>
            <a:r>
              <a:rPr lang="en-US" altLang="zh-TW" dirty="0"/>
              <a:t>: this is a </a:t>
            </a:r>
            <a:r>
              <a:rPr lang="en-US" altLang="zh-TW" dirty="0">
                <a:solidFill>
                  <a:srgbClr val="FF0000"/>
                </a:solidFill>
              </a:rPr>
              <a:t>hardware device </a:t>
            </a:r>
            <a:r>
              <a:rPr lang="en-US" altLang="zh-TW" dirty="0" smtClean="0"/>
              <a:t>that allows</a:t>
            </a:r>
            <a:r>
              <a:rPr lang="en-US" altLang="zh-TW" dirty="0"/>
              <a:t> </a:t>
            </a:r>
            <a:r>
              <a:rPr lang="en-US" altLang="zh-TW" dirty="0" smtClean="0"/>
              <a:t>communications </a:t>
            </a:r>
            <a:r>
              <a:rPr lang="en-US" altLang="zh-TW" dirty="0"/>
              <a:t>between a C12.22 Device and a C12.22 </a:t>
            </a:r>
            <a:r>
              <a:rPr lang="en-US" altLang="zh-TW" dirty="0" smtClean="0"/>
              <a:t>network.</a:t>
            </a:r>
          </a:p>
          <a:p>
            <a:r>
              <a:rPr lang="en-US" altLang="zh-TW" dirty="0">
                <a:effectLst>
                  <a:outerShdw blurRad="38100" dist="38100" dir="2700000" algn="tl">
                    <a:srgbClr val="000000">
                      <a:alpha val="43137"/>
                    </a:srgbClr>
                  </a:outerShdw>
                </a:effectLst>
              </a:rPr>
              <a:t>C12.22 Node</a:t>
            </a:r>
            <a:r>
              <a:rPr lang="en-US" altLang="zh-TW" dirty="0"/>
              <a:t>: it is a </a:t>
            </a:r>
            <a:r>
              <a:rPr lang="en-US" altLang="zh-TW" dirty="0">
                <a:solidFill>
                  <a:srgbClr val="FF0000"/>
                </a:solidFill>
              </a:rPr>
              <a:t>combined</a:t>
            </a:r>
            <a:r>
              <a:rPr lang="en-US" altLang="zh-TW" dirty="0"/>
              <a:t> C12.22 </a:t>
            </a:r>
            <a:r>
              <a:rPr lang="en-US" altLang="zh-TW" dirty="0" smtClean="0">
                <a:solidFill>
                  <a:srgbClr val="FF0000"/>
                </a:solidFill>
              </a:rPr>
              <a:t>communication-module/device</a:t>
            </a:r>
            <a:r>
              <a:rPr lang="en-US" altLang="zh-TW" dirty="0" smtClean="0"/>
              <a:t> </a:t>
            </a:r>
            <a:r>
              <a:rPr lang="en-US" altLang="zh-TW" dirty="0"/>
              <a:t>network element</a:t>
            </a:r>
            <a:r>
              <a:rPr lang="en-US" altLang="zh-TW" dirty="0" smtClean="0"/>
              <a:t>.</a:t>
            </a:r>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solidFill>
                  <a:prstClr val="black"/>
                </a:solidFill>
              </a:rPr>
              <a:pPr/>
              <a:t>32</a:t>
            </a:fld>
            <a:endParaRPr lang="zh-TW" altLang="en-US">
              <a:solidFill>
                <a:prstClr val="black"/>
              </a:solidFill>
            </a:endParaRPr>
          </a:p>
        </p:txBody>
      </p:sp>
    </p:spTree>
    <p:extLst>
      <p:ext uri="{BB962C8B-B14F-4D97-AF65-F5344CB8AC3E}">
        <p14:creationId xmlns:p14="http://schemas.microsoft.com/office/powerpoint/2010/main" val="1614002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a:t>
            </a:r>
            <a:r>
              <a:rPr lang="en-US" altLang="zh-TW" dirty="0" smtClean="0"/>
              <a:t>etwork Elements in C12.22 (2/2)</a:t>
            </a:r>
            <a:endParaRPr lang="zh-TW" altLang="en-US" dirty="0"/>
          </a:p>
        </p:txBody>
      </p:sp>
      <p:sp>
        <p:nvSpPr>
          <p:cNvPr id="3" name="內容版面配置區 2"/>
          <p:cNvSpPr>
            <a:spLocks noGrp="1"/>
          </p:cNvSpPr>
          <p:nvPr>
            <p:ph idx="1"/>
          </p:nvPr>
        </p:nvSpPr>
        <p:spPr/>
        <p:txBody>
          <a:bodyPr>
            <a:normAutofit/>
          </a:bodyPr>
          <a:lstStyle/>
          <a:p>
            <a:r>
              <a:rPr lang="en-US" altLang="zh-TW" dirty="0" smtClean="0">
                <a:effectLst>
                  <a:outerShdw blurRad="38100" dist="38100" dir="2700000" algn="tl">
                    <a:srgbClr val="000000">
                      <a:alpha val="43137"/>
                    </a:srgbClr>
                  </a:outerShdw>
                </a:effectLst>
              </a:rPr>
              <a:t>C12.22 </a:t>
            </a:r>
            <a:r>
              <a:rPr lang="en-US" altLang="zh-TW" dirty="0">
                <a:effectLst>
                  <a:outerShdw blurRad="38100" dist="38100" dir="2700000" algn="tl">
                    <a:srgbClr val="000000">
                      <a:alpha val="43137"/>
                    </a:srgbClr>
                  </a:outerShdw>
                </a:effectLst>
              </a:rPr>
              <a:t>Master </a:t>
            </a:r>
            <a:r>
              <a:rPr lang="en-US" altLang="zh-TW" dirty="0" smtClean="0">
                <a:effectLst>
                  <a:outerShdw blurRad="38100" dist="38100" dir="2700000" algn="tl">
                    <a:srgbClr val="000000">
                      <a:alpha val="43137"/>
                    </a:srgbClr>
                  </a:outerShdw>
                </a:effectLst>
              </a:rPr>
              <a:t>Relay</a:t>
            </a:r>
            <a:r>
              <a:rPr lang="en-US" altLang="zh-TW" dirty="0" smtClean="0"/>
              <a:t>: </a:t>
            </a:r>
          </a:p>
          <a:p>
            <a:r>
              <a:rPr lang="en-US" altLang="zh-TW" dirty="0">
                <a:effectLst>
                  <a:outerShdw blurRad="38100" dist="38100" dir="2700000" algn="tl">
                    <a:srgbClr val="000000">
                      <a:alpha val="43137"/>
                    </a:srgbClr>
                  </a:outerShdw>
                </a:effectLst>
              </a:rPr>
              <a:t>C12.22 Relay</a:t>
            </a:r>
            <a:r>
              <a:rPr lang="en-US" altLang="zh-TW" dirty="0" smtClean="0"/>
              <a:t>:</a:t>
            </a:r>
          </a:p>
          <a:p>
            <a:pPr lvl="1"/>
            <a:r>
              <a:rPr lang="en-US" altLang="zh-TW" dirty="0"/>
              <a:t>This layer 7 address is called </a:t>
            </a:r>
            <a:r>
              <a:rPr lang="en-US" altLang="zh-TW" dirty="0" err="1"/>
              <a:t>ApTitle</a:t>
            </a:r>
            <a:r>
              <a:rPr lang="en-US" altLang="zh-TW" dirty="0"/>
              <a:t> (application process title</a:t>
            </a:r>
            <a:r>
              <a:rPr lang="en-US" altLang="zh-TW" dirty="0" smtClean="0"/>
              <a:t>)</a:t>
            </a:r>
          </a:p>
          <a:p>
            <a:r>
              <a:rPr lang="en-US" altLang="zh-TW" dirty="0">
                <a:effectLst>
                  <a:outerShdw blurRad="38100" dist="38100" dir="2700000" algn="tl">
                    <a:srgbClr val="000000">
                      <a:alpha val="43137"/>
                    </a:srgbClr>
                  </a:outerShdw>
                </a:effectLst>
              </a:rPr>
              <a:t>C12.22 Gateway</a:t>
            </a:r>
            <a:r>
              <a:rPr lang="en-US" altLang="zh-TW" dirty="0"/>
              <a:t>: this is a </a:t>
            </a:r>
            <a:r>
              <a:rPr lang="en-US" altLang="zh-TW" dirty="0">
                <a:solidFill>
                  <a:srgbClr val="FF0000"/>
                </a:solidFill>
              </a:rPr>
              <a:t>protocol converter </a:t>
            </a:r>
            <a:r>
              <a:rPr lang="en-US" altLang="zh-TW" dirty="0"/>
              <a:t>from the </a:t>
            </a:r>
            <a:r>
              <a:rPr lang="en-US" altLang="zh-TW" dirty="0" smtClean="0"/>
              <a:t>C12.22 protocol </a:t>
            </a:r>
            <a:r>
              <a:rPr lang="en-US" altLang="zh-TW" dirty="0"/>
              <a:t>to any other protocol</a:t>
            </a:r>
            <a:r>
              <a:rPr lang="en-US" altLang="zh-TW" dirty="0" smtClean="0"/>
              <a:t>.</a:t>
            </a:r>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solidFill>
                  <a:prstClr val="black"/>
                </a:solidFill>
              </a:rPr>
              <a:pPr/>
              <a:t>33</a:t>
            </a:fld>
            <a:endParaRPr lang="zh-TW" altLang="en-US">
              <a:solidFill>
                <a:prstClr val="black"/>
              </a:solidFill>
            </a:endParaRPr>
          </a:p>
        </p:txBody>
      </p:sp>
    </p:spTree>
    <p:extLst>
      <p:ext uri="{BB962C8B-B14F-4D97-AF65-F5344CB8AC3E}">
        <p14:creationId xmlns:p14="http://schemas.microsoft.com/office/powerpoint/2010/main" val="30967465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C12.22 Node to C12.22 Network</a:t>
            </a:r>
            <a:br>
              <a:rPr lang="en-US" altLang="zh-TW" dirty="0"/>
            </a:br>
            <a:r>
              <a:rPr lang="en-US" altLang="zh-TW" dirty="0" smtClean="0"/>
              <a:t>Communications</a:t>
            </a:r>
            <a:endParaRPr lang="zh-TW" altLang="en-US" dirty="0"/>
          </a:p>
        </p:txBody>
      </p:sp>
      <p:sp>
        <p:nvSpPr>
          <p:cNvPr id="3" name="內容版面配置區 2"/>
          <p:cNvSpPr>
            <a:spLocks noGrp="1"/>
          </p:cNvSpPr>
          <p:nvPr>
            <p:ph idx="1"/>
          </p:nvPr>
        </p:nvSpPr>
        <p:spPr/>
        <p:txBody>
          <a:bodyPr>
            <a:normAutofit fontScale="70000" lnSpcReduction="20000"/>
          </a:bodyPr>
          <a:lstStyle/>
          <a:p>
            <a:r>
              <a:rPr lang="en-US" altLang="zh-TW" dirty="0"/>
              <a:t>The protocol stack </a:t>
            </a:r>
            <a:r>
              <a:rPr lang="en-US" altLang="zh-TW" dirty="0" smtClean="0"/>
              <a:t>between </a:t>
            </a:r>
            <a:r>
              <a:rPr lang="en-US" altLang="zh-TW" dirty="0"/>
              <a:t>a C12.22 node and </a:t>
            </a:r>
            <a:r>
              <a:rPr lang="en-US" altLang="zh-TW" dirty="0" smtClean="0"/>
              <a:t>a C12.22 </a:t>
            </a:r>
            <a:r>
              <a:rPr lang="en-US" altLang="zh-TW" dirty="0"/>
              <a:t>network is only defined at layer </a:t>
            </a:r>
            <a:r>
              <a:rPr lang="en-US" altLang="zh-TW" dirty="0" smtClean="0"/>
              <a:t>7.</a:t>
            </a:r>
          </a:p>
          <a:p>
            <a:pPr>
              <a:spcBef>
                <a:spcPts val="1800"/>
              </a:spcBef>
            </a:pPr>
            <a:r>
              <a:rPr lang="en-US" altLang="zh-TW" dirty="0" smtClean="0"/>
              <a:t>The new version of </a:t>
            </a:r>
            <a:r>
              <a:rPr lang="en-US" altLang="zh-TW" dirty="0"/>
              <a:t>the PSEM protocol contains 13 services</a:t>
            </a:r>
            <a:r>
              <a:rPr lang="en-US" altLang="zh-TW" dirty="0" smtClean="0"/>
              <a:t>:</a:t>
            </a:r>
          </a:p>
          <a:p>
            <a:pPr lvl="1"/>
            <a:r>
              <a:rPr lang="en-US" altLang="zh-TW" dirty="0"/>
              <a:t>Three services are unchanged: the read, write </a:t>
            </a:r>
            <a:r>
              <a:rPr lang="en-US" altLang="zh-TW" dirty="0" smtClean="0"/>
              <a:t>and security </a:t>
            </a:r>
            <a:r>
              <a:rPr lang="en-US" altLang="zh-TW" dirty="0"/>
              <a:t>services</a:t>
            </a:r>
            <a:r>
              <a:rPr lang="en-US" altLang="zh-TW" dirty="0" smtClean="0"/>
              <a:t>.</a:t>
            </a:r>
          </a:p>
          <a:p>
            <a:pPr lvl="1"/>
            <a:r>
              <a:rPr lang="en-US" altLang="zh-TW" dirty="0"/>
              <a:t>Six services are modified (compared to C12.21): </a:t>
            </a:r>
            <a:r>
              <a:rPr lang="en-US" altLang="zh-TW" dirty="0" smtClean="0"/>
              <a:t>identification, logon</a:t>
            </a:r>
            <a:r>
              <a:rPr lang="en-US" altLang="zh-TW" dirty="0"/>
              <a:t>, logoff, </a:t>
            </a:r>
            <a:r>
              <a:rPr lang="en-US" altLang="zh-TW" dirty="0" smtClean="0"/>
              <a:t>terminate, disconnect</a:t>
            </a:r>
            <a:r>
              <a:rPr lang="en-US" altLang="zh-TW" dirty="0"/>
              <a:t>, and wait services</a:t>
            </a:r>
            <a:r>
              <a:rPr lang="en-US" altLang="zh-TW" dirty="0" smtClean="0"/>
              <a:t>.</a:t>
            </a:r>
          </a:p>
          <a:p>
            <a:pPr lvl="1"/>
            <a:r>
              <a:rPr lang="en-US" altLang="zh-TW" dirty="0"/>
              <a:t>Four new services are provided: registration, deregistration, </a:t>
            </a:r>
            <a:r>
              <a:rPr lang="en-US" altLang="zh-TW" dirty="0" smtClean="0"/>
              <a:t>resolve, and </a:t>
            </a:r>
            <a:r>
              <a:rPr lang="en-US" altLang="zh-TW" dirty="0"/>
              <a:t>trace services</a:t>
            </a:r>
            <a:r>
              <a:rPr lang="en-US" altLang="zh-TW" dirty="0" smtClean="0"/>
              <a:t>.</a:t>
            </a:r>
          </a:p>
          <a:p>
            <a:pPr>
              <a:spcBef>
                <a:spcPts val="1800"/>
              </a:spcBef>
            </a:pPr>
            <a:r>
              <a:rPr lang="en-US" altLang="zh-TW" dirty="0" smtClean="0"/>
              <a:t>The extended PSEM (EPSEM) is specified</a:t>
            </a:r>
            <a:r>
              <a:rPr lang="en-US" altLang="zh-TW" dirty="0"/>
              <a:t> </a:t>
            </a:r>
            <a:r>
              <a:rPr lang="en-US" altLang="zh-TW" dirty="0" smtClean="0"/>
              <a:t>to allow </a:t>
            </a:r>
            <a:r>
              <a:rPr lang="en-US" altLang="zh-TW" dirty="0">
                <a:solidFill>
                  <a:srgbClr val="FF0000"/>
                </a:solidFill>
              </a:rPr>
              <a:t>sending multiple requests and receiving </a:t>
            </a:r>
            <a:r>
              <a:rPr lang="en-US" altLang="zh-TW" dirty="0" smtClean="0">
                <a:solidFill>
                  <a:srgbClr val="FF0000"/>
                </a:solidFill>
              </a:rPr>
              <a:t>multiple responses </a:t>
            </a:r>
            <a:r>
              <a:rPr lang="en-US" altLang="zh-TW" dirty="0">
                <a:solidFill>
                  <a:srgbClr val="FF0000"/>
                </a:solidFill>
              </a:rPr>
              <a:t>simultaneously</a:t>
            </a:r>
            <a:r>
              <a:rPr lang="en-US" altLang="zh-TW" dirty="0" smtClean="0"/>
              <a:t>.</a:t>
            </a:r>
          </a:p>
          <a:p>
            <a:pPr>
              <a:spcBef>
                <a:spcPts val="1800"/>
              </a:spcBef>
            </a:pPr>
            <a:r>
              <a:rPr lang="en-US" altLang="zh-TW" dirty="0" smtClean="0"/>
              <a:t>C12.22 </a:t>
            </a:r>
            <a:r>
              <a:rPr lang="en-US" altLang="zh-TW" dirty="0"/>
              <a:t>security mechanism supports both </a:t>
            </a:r>
            <a:r>
              <a:rPr lang="en-US" altLang="zh-TW" dirty="0" smtClean="0"/>
              <a:t>authentication and </a:t>
            </a:r>
            <a:r>
              <a:rPr lang="en-US" altLang="zh-TW" dirty="0"/>
              <a:t>encryption</a:t>
            </a:r>
            <a:endParaRPr lang="en-US" altLang="zh-TW" dirty="0" smtClean="0"/>
          </a:p>
          <a:p>
            <a:pPr lvl="1"/>
            <a:endParaRPr lang="zh-TW" altLang="en-US"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solidFill>
                  <a:prstClr val="black"/>
                </a:solidFill>
              </a:rPr>
              <a:pPr/>
              <a:t>34</a:t>
            </a:fld>
            <a:endParaRPr lang="zh-TW" altLang="en-US">
              <a:solidFill>
                <a:prstClr val="black"/>
              </a:solidFill>
            </a:endParaRPr>
          </a:p>
        </p:txBody>
      </p:sp>
    </p:spTree>
    <p:extLst>
      <p:ext uri="{BB962C8B-B14F-4D97-AF65-F5344CB8AC3E}">
        <p14:creationId xmlns:p14="http://schemas.microsoft.com/office/powerpoint/2010/main" val="1362957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C12.22 Communication Module</a:t>
            </a:r>
            <a:endParaRPr lang="zh-TW" altLang="en-US" dirty="0"/>
          </a:p>
        </p:txBody>
      </p:sp>
      <p:sp>
        <p:nvSpPr>
          <p:cNvPr id="3" name="內容版面配置區 2"/>
          <p:cNvSpPr>
            <a:spLocks noGrp="1"/>
          </p:cNvSpPr>
          <p:nvPr>
            <p:ph idx="1"/>
          </p:nvPr>
        </p:nvSpPr>
        <p:spPr>
          <a:xfrm>
            <a:off x="457200" y="1600200"/>
            <a:ext cx="8229600" cy="1612775"/>
          </a:xfrm>
        </p:spPr>
        <p:txBody>
          <a:bodyPr>
            <a:normAutofit fontScale="62500" lnSpcReduction="20000"/>
          </a:bodyPr>
          <a:lstStyle/>
          <a:p>
            <a:r>
              <a:rPr lang="en-US" altLang="zh-TW" dirty="0" smtClean="0"/>
              <a:t>The concept of C12.22 communication modules is introduced to </a:t>
            </a:r>
            <a:r>
              <a:rPr lang="en-US" altLang="zh-TW" dirty="0"/>
              <a:t>model the communication ports of C12.22 </a:t>
            </a:r>
            <a:r>
              <a:rPr lang="en-US" altLang="zh-TW" dirty="0" smtClean="0"/>
              <a:t>meters.</a:t>
            </a:r>
          </a:p>
          <a:p>
            <a:pPr lvl="1"/>
            <a:r>
              <a:rPr lang="en-US" altLang="zh-TW" dirty="0" smtClean="0"/>
              <a:t>Connects </a:t>
            </a:r>
            <a:r>
              <a:rPr lang="en-US" altLang="zh-TW" dirty="0"/>
              <a:t>to the </a:t>
            </a:r>
            <a:r>
              <a:rPr lang="en-US" altLang="zh-TW" dirty="0" smtClean="0"/>
              <a:t>C12.22 </a:t>
            </a:r>
            <a:r>
              <a:rPr lang="en-US" altLang="zh-TW" dirty="0"/>
              <a:t>Device through an </a:t>
            </a:r>
            <a:r>
              <a:rPr lang="en-US" altLang="zh-TW" dirty="0" smtClean="0"/>
              <a:t>interface </a:t>
            </a:r>
            <a:r>
              <a:rPr lang="en-US" altLang="zh-TW" dirty="0"/>
              <a:t>defined in the C12.22 </a:t>
            </a:r>
            <a:r>
              <a:rPr lang="en-US" altLang="zh-TW" dirty="0" smtClean="0"/>
              <a:t>standard. </a:t>
            </a:r>
          </a:p>
          <a:p>
            <a:pPr lvl="1"/>
            <a:r>
              <a:rPr lang="en-US" altLang="zh-TW" dirty="0" smtClean="0"/>
              <a:t>Connects </a:t>
            </a:r>
            <a:r>
              <a:rPr lang="en-US" altLang="zh-TW" dirty="0"/>
              <a:t>to any LAN (e.g., </a:t>
            </a:r>
            <a:r>
              <a:rPr lang="en-US" altLang="zh-TW" dirty="0" err="1"/>
              <a:t>ZigBee</a:t>
            </a:r>
            <a:r>
              <a:rPr lang="en-US" altLang="zh-TW" dirty="0"/>
              <a:t>, …), WAN (DSL, GPRS, </a:t>
            </a:r>
            <a:r>
              <a:rPr lang="en-US" altLang="zh-TW" dirty="0" smtClean="0"/>
              <a:t>…), or </a:t>
            </a:r>
            <a:r>
              <a:rPr lang="en-US" altLang="zh-TW" dirty="0"/>
              <a:t>MAN (Ethernet, </a:t>
            </a:r>
            <a:r>
              <a:rPr lang="en-US" altLang="zh-TW" dirty="0" smtClean="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281667"/>
            <a:ext cx="6478488" cy="26676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2908539" y="5949280"/>
            <a:ext cx="3638175" cy="276999"/>
          </a:xfrm>
          <a:prstGeom prst="rect">
            <a:avLst/>
          </a:prstGeom>
          <a:noFill/>
        </p:spPr>
        <p:txBody>
          <a:bodyPr wrap="none" rtlCol="0">
            <a:spAutoFit/>
          </a:bodyPr>
          <a:lstStyle/>
          <a:p>
            <a:r>
              <a:rPr lang="en-US" altLang="zh-TW" sz="1200" dirty="0" smtClean="0">
                <a:solidFill>
                  <a:prstClr val="black"/>
                </a:solidFill>
              </a:rPr>
              <a:t>Source: The Internet of Things, Chapter 10, Figure 10.1.</a:t>
            </a:r>
            <a:endParaRPr lang="zh-TW" altLang="en-US" sz="1200" dirty="0">
              <a:solidFill>
                <a:prstClr val="black"/>
              </a:solidFill>
            </a:endParaRPr>
          </a:p>
        </p:txBody>
      </p:sp>
      <p:sp>
        <p:nvSpPr>
          <p:cNvPr id="6" name="投影片編號版面配置區 5"/>
          <p:cNvSpPr>
            <a:spLocks noGrp="1"/>
          </p:cNvSpPr>
          <p:nvPr>
            <p:ph type="sldNum" sz="quarter" idx="4"/>
          </p:nvPr>
        </p:nvSpPr>
        <p:spPr/>
        <p:txBody>
          <a:bodyPr/>
          <a:lstStyle/>
          <a:p>
            <a:fld id="{BC71E80C-9635-473D-9F26-B779060F2DD3}" type="slidenum">
              <a:rPr lang="zh-TW" altLang="en-US" smtClean="0">
                <a:solidFill>
                  <a:prstClr val="black"/>
                </a:solidFill>
              </a:rPr>
              <a:pPr/>
              <a:t>35</a:t>
            </a:fld>
            <a:endParaRPr lang="zh-TW" altLang="en-US">
              <a:solidFill>
                <a:prstClr val="black"/>
              </a:solidFill>
            </a:endParaRPr>
          </a:p>
        </p:txBody>
      </p:sp>
    </p:spTree>
    <p:extLst>
      <p:ext uri="{BB962C8B-B14F-4D97-AF65-F5344CB8AC3E}">
        <p14:creationId xmlns:p14="http://schemas.microsoft.com/office/powerpoint/2010/main" val="2557319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517767"/>
            <a:ext cx="8229600" cy="936104"/>
          </a:xfrm>
        </p:spPr>
        <p:txBody>
          <a:bodyPr>
            <a:normAutofit fontScale="90000"/>
          </a:bodyPr>
          <a:lstStyle/>
          <a:p>
            <a:r>
              <a:rPr lang="en-US" altLang="zh-TW" dirty="0" smtClean="0">
                <a:solidFill>
                  <a:schemeClr val="tx1"/>
                </a:solidFill>
              </a:rPr>
              <a:t>C12.22 Protocol Stack</a:t>
            </a:r>
            <a:r>
              <a:rPr lang="en-US" altLang="zh-TW" dirty="0">
                <a:solidFill>
                  <a:schemeClr val="tx1"/>
                </a:solidFill>
              </a:rPr>
              <a:t> </a:t>
            </a:r>
            <a:r>
              <a:rPr lang="en-US" altLang="zh-TW" dirty="0" smtClean="0">
                <a:solidFill>
                  <a:schemeClr val="tx1"/>
                </a:solidFill>
              </a:rPr>
              <a:t>and Services</a:t>
            </a:r>
            <a:endParaRPr lang="zh-TW" altLang="en-US" dirty="0">
              <a:solidFill>
                <a:schemeClr val="tx1"/>
              </a:solidFill>
            </a:endParaRPr>
          </a:p>
        </p:txBody>
      </p:sp>
      <p:sp>
        <p:nvSpPr>
          <p:cNvPr id="6" name="文字方塊 5"/>
          <p:cNvSpPr txBox="1"/>
          <p:nvPr/>
        </p:nvSpPr>
        <p:spPr>
          <a:xfrm>
            <a:off x="5038281" y="5978693"/>
            <a:ext cx="3638175" cy="276999"/>
          </a:xfrm>
          <a:prstGeom prst="rect">
            <a:avLst/>
          </a:prstGeom>
          <a:noFill/>
        </p:spPr>
        <p:txBody>
          <a:bodyPr wrap="none" rtlCol="0">
            <a:spAutoFit/>
          </a:bodyPr>
          <a:lstStyle/>
          <a:p>
            <a:r>
              <a:rPr lang="en-US" altLang="zh-TW" sz="1200" dirty="0" smtClean="0">
                <a:solidFill>
                  <a:prstClr val="black"/>
                </a:solidFill>
              </a:rPr>
              <a:t>Source: The Internet of Things, Chapter 10, Figure 10.3.</a:t>
            </a:r>
            <a:endParaRPr lang="zh-TW" altLang="en-US" sz="1200" dirty="0">
              <a:solidFill>
                <a:prstClr val="black"/>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671" y="1318523"/>
            <a:ext cx="2604241" cy="484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圖說文字 7"/>
          <p:cNvSpPr/>
          <p:nvPr/>
        </p:nvSpPr>
        <p:spPr>
          <a:xfrm>
            <a:off x="4211960" y="2276872"/>
            <a:ext cx="4104456" cy="2952328"/>
          </a:xfrm>
          <a:prstGeom prst="wedgeRectCallout">
            <a:avLst>
              <a:gd name="adj1" fmla="val -61461"/>
              <a:gd name="adj2" fmla="val -35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u="sng" dirty="0" smtClean="0">
                <a:solidFill>
                  <a:prstClr val="white"/>
                </a:solidFill>
              </a:rPr>
              <a:t>Transport Layer Service</a:t>
            </a:r>
          </a:p>
          <a:p>
            <a:pPr marL="285750" indent="-285750">
              <a:buFont typeface="Arial" pitchFamily="34" charset="0"/>
              <a:buChar char="•"/>
            </a:pPr>
            <a:r>
              <a:rPr lang="en-US" altLang="zh-TW" sz="2000" dirty="0">
                <a:solidFill>
                  <a:prstClr val="white"/>
                </a:solidFill>
              </a:rPr>
              <a:t>Negotiate </a:t>
            </a:r>
            <a:r>
              <a:rPr lang="en-US" altLang="zh-TW" sz="2000" dirty="0" smtClean="0">
                <a:solidFill>
                  <a:prstClr val="white"/>
                </a:solidFill>
              </a:rPr>
              <a:t>service</a:t>
            </a:r>
          </a:p>
          <a:p>
            <a:pPr marL="285750" indent="-285750">
              <a:buFont typeface="Arial" pitchFamily="34" charset="0"/>
              <a:buChar char="•"/>
            </a:pPr>
            <a:r>
              <a:rPr lang="en-US" altLang="zh-TW" sz="2000" dirty="0">
                <a:solidFill>
                  <a:prstClr val="white"/>
                </a:solidFill>
              </a:rPr>
              <a:t>Get-Configuration </a:t>
            </a:r>
            <a:r>
              <a:rPr lang="en-US" altLang="zh-TW" sz="2000" dirty="0" smtClean="0">
                <a:solidFill>
                  <a:prstClr val="white"/>
                </a:solidFill>
              </a:rPr>
              <a:t>service</a:t>
            </a:r>
          </a:p>
          <a:p>
            <a:pPr marL="285750" indent="-285750">
              <a:buFont typeface="Arial" pitchFamily="34" charset="0"/>
              <a:buChar char="•"/>
            </a:pPr>
            <a:r>
              <a:rPr lang="en-US" altLang="zh-TW" sz="2000" dirty="0">
                <a:solidFill>
                  <a:prstClr val="white"/>
                </a:solidFill>
              </a:rPr>
              <a:t>Link-Control </a:t>
            </a:r>
            <a:r>
              <a:rPr lang="en-US" altLang="zh-TW" sz="2000" dirty="0" smtClean="0">
                <a:solidFill>
                  <a:prstClr val="white"/>
                </a:solidFill>
              </a:rPr>
              <a:t>service</a:t>
            </a:r>
          </a:p>
          <a:p>
            <a:pPr marL="285750" indent="-285750">
              <a:buFont typeface="Arial" pitchFamily="34" charset="0"/>
              <a:buChar char="•"/>
            </a:pPr>
            <a:r>
              <a:rPr lang="en-US" altLang="zh-TW" sz="2000" dirty="0">
                <a:solidFill>
                  <a:prstClr val="white"/>
                </a:solidFill>
              </a:rPr>
              <a:t>Send-Message </a:t>
            </a:r>
            <a:r>
              <a:rPr lang="en-US" altLang="zh-TW" sz="2000" dirty="0" smtClean="0">
                <a:solidFill>
                  <a:prstClr val="white"/>
                </a:solidFill>
              </a:rPr>
              <a:t>service</a:t>
            </a:r>
          </a:p>
          <a:p>
            <a:pPr marL="285750" indent="-285750">
              <a:buFont typeface="Arial" pitchFamily="34" charset="0"/>
              <a:buChar char="•"/>
            </a:pPr>
            <a:r>
              <a:rPr lang="en-US" altLang="zh-TW" sz="2000" dirty="0">
                <a:solidFill>
                  <a:prstClr val="white"/>
                </a:solidFill>
              </a:rPr>
              <a:t>Get-Status </a:t>
            </a:r>
            <a:r>
              <a:rPr lang="en-US" altLang="zh-TW" sz="2000" dirty="0" smtClean="0">
                <a:solidFill>
                  <a:prstClr val="white"/>
                </a:solidFill>
              </a:rPr>
              <a:t>service</a:t>
            </a:r>
          </a:p>
          <a:p>
            <a:pPr marL="285750" indent="-285750">
              <a:buFont typeface="Arial" pitchFamily="34" charset="0"/>
              <a:buChar char="•"/>
            </a:pPr>
            <a:r>
              <a:rPr lang="en-US" altLang="zh-TW" sz="2000" dirty="0">
                <a:solidFill>
                  <a:prstClr val="white"/>
                </a:solidFill>
              </a:rPr>
              <a:t>Get-Registration-Status service</a:t>
            </a:r>
            <a:endParaRPr lang="zh-TW" altLang="en-US" sz="2000" dirty="0">
              <a:solidFill>
                <a:prstClr val="white"/>
              </a:solidFill>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solidFill>
                  <a:prstClr val="black"/>
                </a:solidFill>
              </a:rPr>
              <a:pPr/>
              <a:t>36</a:t>
            </a:fld>
            <a:endParaRPr lang="zh-TW" altLang="en-US">
              <a:solidFill>
                <a:prstClr val="black"/>
              </a:solidFill>
            </a:endParaRPr>
          </a:p>
        </p:txBody>
      </p:sp>
    </p:spTree>
    <p:extLst>
      <p:ext uri="{BB962C8B-B14F-4D97-AF65-F5344CB8AC3E}">
        <p14:creationId xmlns:p14="http://schemas.microsoft.com/office/powerpoint/2010/main" val="3253902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C12.19 Updates</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Decade </a:t>
            </a:r>
            <a:r>
              <a:rPr lang="en-US" altLang="zh-TW" dirty="0"/>
              <a:t>12 “Node Network Control Tables” is </a:t>
            </a:r>
            <a:r>
              <a:rPr lang="en-US" altLang="zh-TW" dirty="0" smtClean="0"/>
              <a:t>added, modeling </a:t>
            </a:r>
            <a:r>
              <a:rPr lang="en-US" altLang="zh-TW" dirty="0"/>
              <a:t>the C12.22 node access to a C12.22 network</a:t>
            </a:r>
          </a:p>
          <a:p>
            <a:r>
              <a:rPr lang="en-US" altLang="zh-TW" dirty="0"/>
              <a:t>Decade 13 “Relay Control Tables” is </a:t>
            </a:r>
            <a:r>
              <a:rPr lang="en-US" altLang="zh-TW" dirty="0" smtClean="0"/>
              <a:t>added, related </a:t>
            </a:r>
            <a:r>
              <a:rPr lang="en-US" altLang="zh-TW" dirty="0"/>
              <a:t>with the management of a C12.22 relay.</a:t>
            </a:r>
          </a:p>
          <a:p>
            <a:r>
              <a:rPr lang="en-US" altLang="zh-TW" dirty="0"/>
              <a:t>The </a:t>
            </a:r>
            <a:r>
              <a:rPr lang="en-US" altLang="zh-TW" dirty="0" smtClean="0"/>
              <a:t>content of the Procedure </a:t>
            </a:r>
            <a:r>
              <a:rPr lang="en-US" altLang="zh-TW" dirty="0"/>
              <a:t>I</a:t>
            </a:r>
            <a:r>
              <a:rPr lang="en-US" altLang="zh-TW" dirty="0" smtClean="0"/>
              <a:t>nitiate Table </a:t>
            </a:r>
            <a:r>
              <a:rPr lang="en-US" altLang="zh-TW" dirty="0"/>
              <a:t>is </a:t>
            </a:r>
            <a:r>
              <a:rPr lang="en-US" altLang="zh-TW" dirty="0" smtClean="0"/>
              <a:t>augmented</a:t>
            </a:r>
            <a:r>
              <a:rPr lang="en-US" altLang="zh-TW" dirty="0"/>
              <a:t> </a:t>
            </a:r>
            <a:r>
              <a:rPr lang="en-US" altLang="zh-TW" dirty="0" smtClean="0"/>
              <a:t>with 4 </a:t>
            </a:r>
            <a:r>
              <a:rPr lang="en-US" altLang="zh-TW" dirty="0"/>
              <a:t>new </a:t>
            </a:r>
            <a:r>
              <a:rPr lang="en-US" altLang="zh-TW" dirty="0" smtClean="0"/>
              <a:t>procedures (</a:t>
            </a:r>
            <a:r>
              <a:rPr lang="en-US" altLang="zh-TW" dirty="0"/>
              <a:t>Registration, Deregistration, Network Interface Control, and Exception Report</a:t>
            </a:r>
            <a:r>
              <a:rPr lang="en-US" altLang="zh-TW" dirty="0" smtClean="0"/>
              <a:t>), related </a:t>
            </a:r>
            <a:r>
              <a:rPr lang="en-US" altLang="zh-TW" dirty="0"/>
              <a:t>to the newly added </a:t>
            </a:r>
            <a:r>
              <a:rPr lang="en-US" altLang="zh-TW" dirty="0" smtClean="0"/>
              <a:t>Decade 12</a:t>
            </a:r>
            <a:endParaRPr lang="en-US" altLang="zh-TW"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solidFill>
                  <a:prstClr val="black"/>
                </a:solidFill>
              </a:rPr>
              <a:pPr/>
              <a:t>37</a:t>
            </a:fld>
            <a:endParaRPr lang="zh-TW" altLang="en-US">
              <a:solidFill>
                <a:prstClr val="black"/>
              </a:solidFill>
            </a:endParaRPr>
          </a:p>
        </p:txBody>
      </p:sp>
    </p:spTree>
    <p:extLst>
      <p:ext uri="{BB962C8B-B14F-4D97-AF65-F5344CB8AC3E}">
        <p14:creationId xmlns:p14="http://schemas.microsoft.com/office/powerpoint/2010/main" val="3583466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RFC 6142: C12.22 Transport Over</a:t>
            </a:r>
            <a:br>
              <a:rPr lang="en-US" altLang="zh-TW" dirty="0"/>
            </a:br>
            <a:r>
              <a:rPr lang="en-US" altLang="zh-TW" dirty="0"/>
              <a:t>an IP Network</a:t>
            </a:r>
            <a:endParaRPr lang="zh-TW" altLang="en-US" dirty="0"/>
          </a:p>
        </p:txBody>
      </p:sp>
      <p:sp>
        <p:nvSpPr>
          <p:cNvPr id="3" name="內容版面配置區 2"/>
          <p:cNvSpPr>
            <a:spLocks noGrp="1"/>
          </p:cNvSpPr>
          <p:nvPr>
            <p:ph idx="1"/>
          </p:nvPr>
        </p:nvSpPr>
        <p:spPr/>
        <p:txBody>
          <a:bodyPr>
            <a:noAutofit/>
          </a:bodyPr>
          <a:lstStyle/>
          <a:p>
            <a:r>
              <a:rPr lang="en-US" altLang="zh-TW" sz="2400" dirty="0" smtClean="0"/>
              <a:t>Transport C12.22 </a:t>
            </a:r>
            <a:r>
              <a:rPr lang="en-US" altLang="zh-TW" sz="2400" dirty="0"/>
              <a:t>messages by using TCP and UDP transports over an </a:t>
            </a:r>
            <a:r>
              <a:rPr lang="en-US" altLang="zh-TW" sz="2400" dirty="0" smtClean="0"/>
              <a:t>IP network</a:t>
            </a:r>
            <a:r>
              <a:rPr lang="en-US" altLang="zh-TW" sz="2400" dirty="0"/>
              <a:t>. </a:t>
            </a:r>
            <a:endParaRPr lang="en-US" altLang="zh-TW" sz="2400" dirty="0" smtClean="0"/>
          </a:p>
          <a:p>
            <a:pPr lvl="1"/>
            <a:r>
              <a:rPr lang="en-US" altLang="zh-TW" sz="1800" dirty="0"/>
              <a:t>Specifies an encoding for the native IP address in the appropriate fields of ANSI C12.19 Tables.</a:t>
            </a:r>
          </a:p>
          <a:p>
            <a:pPr lvl="2"/>
            <a:r>
              <a:rPr lang="en-US" altLang="zh-TW" sz="1600" dirty="0"/>
              <a:t>IPv4 and IPv6 are two possible options.</a:t>
            </a:r>
          </a:p>
          <a:p>
            <a:pPr lvl="1"/>
            <a:r>
              <a:rPr lang="en-US" altLang="zh-TW" sz="1800" dirty="0" smtClean="0"/>
              <a:t>Port </a:t>
            </a:r>
            <a:r>
              <a:rPr lang="en-US" altLang="zh-TW" sz="1800" dirty="0"/>
              <a:t>number 1153 was assigned </a:t>
            </a:r>
            <a:r>
              <a:rPr lang="en-US" altLang="zh-TW" sz="1800" dirty="0" smtClean="0"/>
              <a:t>by </a:t>
            </a:r>
            <a:r>
              <a:rPr lang="en-US" altLang="zh-TW" sz="1800" i="1" dirty="0" smtClean="0"/>
              <a:t>IANA* </a:t>
            </a:r>
            <a:r>
              <a:rPr lang="en-US" altLang="zh-TW" sz="1800" dirty="0" smtClean="0"/>
              <a:t>for </a:t>
            </a:r>
            <a:r>
              <a:rPr lang="en-US" altLang="zh-TW" sz="1800" dirty="0"/>
              <a:t>both TCP and UDP</a:t>
            </a:r>
            <a:r>
              <a:rPr lang="en-US" altLang="zh-TW" sz="1800" dirty="0" smtClean="0"/>
              <a:t>.</a:t>
            </a:r>
          </a:p>
          <a:p>
            <a:r>
              <a:rPr lang="en-US" altLang="zh-TW" sz="2400" dirty="0" smtClean="0"/>
              <a:t>Since C12.22 has </a:t>
            </a:r>
            <a:r>
              <a:rPr lang="en-US" altLang="zh-TW" sz="2400" dirty="0"/>
              <a:t>its own security </a:t>
            </a:r>
            <a:r>
              <a:rPr lang="en-US" altLang="zh-TW" sz="2400" dirty="0" smtClean="0"/>
              <a:t>mechanism, </a:t>
            </a:r>
            <a:r>
              <a:rPr lang="en-US" altLang="zh-TW" sz="2400" dirty="0"/>
              <a:t>transport layer </a:t>
            </a:r>
            <a:r>
              <a:rPr lang="en-US" altLang="zh-TW" sz="2400" dirty="0" smtClean="0"/>
              <a:t>security is not mandated.  RFC </a:t>
            </a:r>
            <a:r>
              <a:rPr lang="en-US" altLang="zh-TW" sz="2400" dirty="0"/>
              <a:t>6142 allows the use of a transport </a:t>
            </a:r>
            <a:r>
              <a:rPr lang="en-US" altLang="zh-TW" sz="2400" dirty="0" smtClean="0"/>
              <a:t>layer security </a:t>
            </a:r>
            <a:r>
              <a:rPr lang="en-US" altLang="zh-TW" sz="2400" dirty="0"/>
              <a:t>mechanism as an </a:t>
            </a:r>
            <a:r>
              <a:rPr lang="en-US" altLang="zh-TW" sz="2400" dirty="0" smtClean="0"/>
              <a:t>enhancement.</a:t>
            </a:r>
            <a:endParaRPr lang="zh-TW" altLang="en-US" sz="2400" dirty="0"/>
          </a:p>
        </p:txBody>
      </p:sp>
      <p:sp>
        <p:nvSpPr>
          <p:cNvPr id="7" name="文字方塊 6"/>
          <p:cNvSpPr txBox="1"/>
          <p:nvPr/>
        </p:nvSpPr>
        <p:spPr>
          <a:xfrm>
            <a:off x="4157074" y="5589240"/>
            <a:ext cx="4303358" cy="369332"/>
          </a:xfrm>
          <a:prstGeom prst="rect">
            <a:avLst/>
          </a:prstGeom>
          <a:noFill/>
        </p:spPr>
        <p:txBody>
          <a:bodyPr wrap="none" rtlCol="0">
            <a:spAutoFit/>
          </a:bodyPr>
          <a:lstStyle/>
          <a:p>
            <a:r>
              <a:rPr lang="en-US" altLang="zh-TW" dirty="0" smtClean="0">
                <a:solidFill>
                  <a:prstClr val="black"/>
                </a:solidFill>
              </a:rPr>
              <a:t>*IANA: </a:t>
            </a:r>
            <a:r>
              <a:rPr lang="en-US" altLang="zh-TW" dirty="0">
                <a:solidFill>
                  <a:prstClr val="black"/>
                </a:solidFill>
              </a:rPr>
              <a:t>Internet Assigned Number </a:t>
            </a:r>
            <a:r>
              <a:rPr lang="en-US" altLang="zh-TW" dirty="0" smtClean="0">
                <a:solidFill>
                  <a:prstClr val="black"/>
                </a:solidFill>
              </a:rPr>
              <a:t>Authority</a:t>
            </a:r>
            <a:endParaRPr lang="zh-TW" altLang="en-US" dirty="0">
              <a:solidFill>
                <a:prstClr val="black"/>
              </a:solidFill>
            </a:endParaRPr>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solidFill>
                  <a:prstClr val="black"/>
                </a:solidFill>
              </a:rPr>
              <a:pPr/>
              <a:t>38</a:t>
            </a:fld>
            <a:endParaRPr lang="zh-TW" altLang="en-US">
              <a:solidFill>
                <a:prstClr val="black"/>
              </a:solidFill>
            </a:endParaRPr>
          </a:p>
        </p:txBody>
      </p:sp>
    </p:spTree>
    <p:extLst>
      <p:ext uri="{BB962C8B-B14F-4D97-AF65-F5344CB8AC3E}">
        <p14:creationId xmlns:p14="http://schemas.microsoft.com/office/powerpoint/2010/main" val="220490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RFC 6142: C12.22 Transport Over</a:t>
            </a:r>
            <a:br>
              <a:rPr lang="en-US" altLang="zh-TW" dirty="0"/>
            </a:br>
            <a:r>
              <a:rPr lang="en-US" altLang="zh-TW" dirty="0"/>
              <a:t>an IP </a:t>
            </a:r>
            <a:r>
              <a:rPr lang="en-US" altLang="zh-TW" dirty="0" smtClean="0"/>
              <a:t>Network (Cont.)</a:t>
            </a:r>
            <a:endParaRPr lang="zh-TW" altLang="en-US" dirty="0"/>
          </a:p>
        </p:txBody>
      </p:sp>
      <p:sp>
        <p:nvSpPr>
          <p:cNvPr id="3" name="內容版面配置區 2"/>
          <p:cNvSpPr>
            <a:spLocks noGrp="1"/>
          </p:cNvSpPr>
          <p:nvPr>
            <p:ph idx="1"/>
          </p:nvPr>
        </p:nvSpPr>
        <p:spPr/>
        <p:txBody>
          <a:bodyPr/>
          <a:lstStyle/>
          <a:p>
            <a:pPr lvl="0"/>
            <a:r>
              <a:rPr lang="en-US" altLang="zh-TW" sz="2400" dirty="0">
                <a:solidFill>
                  <a:prstClr val="black"/>
                </a:solidFill>
              </a:rPr>
              <a:t>To facilitate the reading of numerous C12.22 meters, the support of IP multicast is required in all C12.22 hosts, relays and master relays and recommended in the C12.22 nodes.</a:t>
            </a:r>
          </a:p>
          <a:p>
            <a:pPr lvl="1"/>
            <a:r>
              <a:rPr lang="en-US" altLang="zh-TW" sz="1800" dirty="0">
                <a:solidFill>
                  <a:prstClr val="black"/>
                </a:solidFill>
              </a:rPr>
              <a:t>Meters with a common C12.22 multicast group </a:t>
            </a:r>
            <a:r>
              <a:rPr lang="en-US" altLang="zh-TW" sz="1800" dirty="0" err="1">
                <a:solidFill>
                  <a:prstClr val="black"/>
                </a:solidFill>
              </a:rPr>
              <a:t>ApTitle</a:t>
            </a:r>
            <a:r>
              <a:rPr lang="en-US" altLang="zh-TW" sz="1800" dirty="0">
                <a:solidFill>
                  <a:prstClr val="black"/>
                </a:solidFill>
              </a:rPr>
              <a:t> can be reached by sending a single EPSEM read request.</a:t>
            </a:r>
          </a:p>
          <a:p>
            <a:pPr lvl="1"/>
            <a:r>
              <a:rPr lang="en-US" altLang="zh-TW" sz="1800" dirty="0">
                <a:solidFill>
                  <a:prstClr val="black"/>
                </a:solidFill>
              </a:rPr>
              <a:t>224.0.2.4 for IPv4 and FF0X::24 for IPv6 have been assigned by IANA to a newly created “All C1222 Nodes” multicast group.</a:t>
            </a:r>
          </a:p>
          <a:p>
            <a:pPr lvl="1"/>
            <a:r>
              <a:rPr lang="en-US" altLang="zh-TW" sz="1800" dirty="0">
                <a:solidFill>
                  <a:prstClr val="black"/>
                </a:solidFill>
              </a:rPr>
              <a:t>TTL (Time To Live) attribute in an IP packet header is used to limiting the propagation of C12.22 IP multicast messages.</a:t>
            </a:r>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39</a:t>
            </a:fld>
            <a:endParaRPr lang="zh-TW" altLang="en-US"/>
          </a:p>
        </p:txBody>
      </p:sp>
    </p:spTree>
    <p:extLst>
      <p:ext uri="{BB962C8B-B14F-4D97-AF65-F5344CB8AC3E}">
        <p14:creationId xmlns:p14="http://schemas.microsoft.com/office/powerpoint/2010/main" val="158093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M2M Area Networks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55" y="2259746"/>
            <a:ext cx="3005089" cy="2885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3322" y="1595620"/>
            <a:ext cx="3090526" cy="400110"/>
          </a:xfrm>
          <a:prstGeom prst="rect">
            <a:avLst/>
          </a:prstGeom>
          <a:solidFill>
            <a:srgbClr val="FFC000">
              <a:alpha val="25098"/>
            </a:srgbClr>
          </a:solidFill>
        </p:spPr>
        <p:txBody>
          <a:bodyPr wrap="none" rtlCol="0">
            <a:spAutoFit/>
          </a:bodyPr>
          <a:lstStyle/>
          <a:p>
            <a:r>
              <a:rPr lang="en-US" sz="2000" dirty="0" smtClean="0">
                <a:solidFill>
                  <a:srgbClr val="FF0000"/>
                </a:solidFill>
              </a:rPr>
              <a:t>M2M Devices and Protocols</a:t>
            </a:r>
            <a:endParaRPr lang="en-US" sz="2000" dirty="0">
              <a:solidFill>
                <a:srgbClr val="FF0000"/>
              </a:solidFill>
            </a:endParaRPr>
          </a:p>
        </p:txBody>
      </p:sp>
      <p:sp>
        <p:nvSpPr>
          <p:cNvPr id="9" name="Cloud 8"/>
          <p:cNvSpPr/>
          <p:nvPr/>
        </p:nvSpPr>
        <p:spPr>
          <a:xfrm>
            <a:off x="609600" y="2238375"/>
            <a:ext cx="2438400" cy="301942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Cloud 9"/>
          <p:cNvSpPr/>
          <p:nvPr/>
        </p:nvSpPr>
        <p:spPr>
          <a:xfrm>
            <a:off x="3652838" y="2266950"/>
            <a:ext cx="2659062" cy="28194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a:xfrm>
            <a:off x="6654800" y="1828800"/>
            <a:ext cx="1447800" cy="3429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425" y="2133600"/>
            <a:ext cx="376238"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750" y="2833688"/>
            <a:ext cx="304800" cy="55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3875" y="2200275"/>
            <a:ext cx="590550" cy="56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6750" y="3467100"/>
            <a:ext cx="4095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4425" y="2814638"/>
            <a:ext cx="376238"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4425" y="3486150"/>
            <a:ext cx="376238"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4838" y="4114800"/>
            <a:ext cx="4286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78700" y="4362450"/>
            <a:ext cx="4286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5"/>
          <p:cNvSpPr txBox="1">
            <a:spLocks noChangeArrowheads="1"/>
          </p:cNvSpPr>
          <p:nvPr/>
        </p:nvSpPr>
        <p:spPr bwMode="auto">
          <a:xfrm>
            <a:off x="6657975" y="4941888"/>
            <a:ext cx="1520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400">
                <a:latin typeface="Arial" pitchFamily="34" charset="0"/>
              </a:rPr>
              <a:t>M2M Applications</a:t>
            </a:r>
          </a:p>
        </p:txBody>
      </p:sp>
      <p:sp>
        <p:nvSpPr>
          <p:cNvPr id="21" name="TextBox 16"/>
          <p:cNvSpPr txBox="1">
            <a:spLocks noChangeArrowheads="1"/>
          </p:cNvSpPr>
          <p:nvPr/>
        </p:nvSpPr>
        <p:spPr bwMode="auto">
          <a:xfrm>
            <a:off x="6629400" y="1828800"/>
            <a:ext cx="1546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400">
                <a:latin typeface="Arial" pitchFamily="34" charset="0"/>
              </a:rPr>
              <a:t>Client Applications</a:t>
            </a:r>
          </a:p>
        </p:txBody>
      </p:sp>
      <p:pic>
        <p:nvPicPr>
          <p:cNvPr id="22"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4663" y="3133725"/>
            <a:ext cx="6381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8"/>
          <p:cNvSpPr txBox="1">
            <a:spLocks noChangeArrowheads="1"/>
          </p:cNvSpPr>
          <p:nvPr/>
        </p:nvSpPr>
        <p:spPr bwMode="auto">
          <a:xfrm>
            <a:off x="2922588" y="4452938"/>
            <a:ext cx="822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400">
                <a:latin typeface="Arial" pitchFamily="34" charset="0"/>
              </a:rPr>
              <a:t>M2M</a:t>
            </a:r>
          </a:p>
          <a:p>
            <a:pPr algn="ctr" eaLnBrk="1" hangingPunct="1">
              <a:spcBef>
                <a:spcPct val="0"/>
              </a:spcBef>
              <a:buFontTx/>
              <a:buNone/>
            </a:pPr>
            <a:r>
              <a:rPr lang="en-US" altLang="zh-TW" sz="1400">
                <a:latin typeface="Arial" pitchFamily="34" charset="0"/>
              </a:rPr>
              <a:t>Gateway</a:t>
            </a:r>
          </a:p>
        </p:txBody>
      </p:sp>
      <p:sp>
        <p:nvSpPr>
          <p:cNvPr id="24" name="TextBox 19"/>
          <p:cNvSpPr txBox="1">
            <a:spLocks noChangeArrowheads="1"/>
          </p:cNvSpPr>
          <p:nvPr/>
        </p:nvSpPr>
        <p:spPr bwMode="auto">
          <a:xfrm>
            <a:off x="4005263" y="2524125"/>
            <a:ext cx="2049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pitchFamily="34" charset="0"/>
              </a:rPr>
              <a:t>M2M Core Network</a:t>
            </a:r>
          </a:p>
        </p:txBody>
      </p:sp>
      <p:sp>
        <p:nvSpPr>
          <p:cNvPr id="25" name="TextBox 20"/>
          <p:cNvSpPr txBox="1">
            <a:spLocks noChangeArrowheads="1"/>
          </p:cNvSpPr>
          <p:nvPr/>
        </p:nvSpPr>
        <p:spPr bwMode="auto">
          <a:xfrm>
            <a:off x="914400" y="2573338"/>
            <a:ext cx="2047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pitchFamily="34" charset="0"/>
              </a:rPr>
              <a:t>M2M Area Network</a:t>
            </a:r>
          </a:p>
        </p:txBody>
      </p:sp>
      <p:pic>
        <p:nvPicPr>
          <p:cNvPr id="26"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4100" y="3943350"/>
            <a:ext cx="4381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3419475"/>
            <a:ext cx="4381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175" y="2892425"/>
            <a:ext cx="708025" cy="53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7963" y="3008313"/>
            <a:ext cx="631825" cy="62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64075" y="3424238"/>
            <a:ext cx="528638" cy="52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5" descr="C:\Users\fjlin\AppData\Local\Microsoft\Windows\Temporary Internet Files\Content.IE5\3RCRE92X\MC90014986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90625" y="3163888"/>
            <a:ext cx="2952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6" descr="C:\Users\fjlin\AppData\Local\Microsoft\Windows\Temporary Internet Files\Content.IE5\3RCRE92X\MP900385991[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22475" y="3009900"/>
            <a:ext cx="7477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7" descr="C:\Users\fjlin\AppData\Local\Microsoft\Windows\Temporary Internet Files\Content.IE5\95N2JKGI\MP900448627[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1413" y="4238625"/>
            <a:ext cx="6683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8" descr="C:\Users\fjlin\AppData\Local\Microsoft\Windows\Temporary Internet Files\Content.IE5\ZZKQ4ZPC\MP900439241[1].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36775" y="3952875"/>
            <a:ext cx="6350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34"/>
          <p:cNvSpPr/>
          <p:nvPr/>
        </p:nvSpPr>
        <p:spPr>
          <a:xfrm>
            <a:off x="6011863" y="2790825"/>
            <a:ext cx="862012" cy="156368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M2M</a:t>
            </a:r>
          </a:p>
          <a:p>
            <a:pPr algn="ctr">
              <a:defRPr/>
            </a:pPr>
            <a:r>
              <a:rPr lang="en-US" sz="1000" dirty="0">
                <a:solidFill>
                  <a:schemeClr val="tx1"/>
                </a:solidFill>
              </a:rPr>
              <a:t>Network</a:t>
            </a:r>
          </a:p>
          <a:p>
            <a:pPr algn="ctr">
              <a:defRPr/>
            </a:pPr>
            <a:r>
              <a:rPr lang="en-US" sz="1000" dirty="0">
                <a:solidFill>
                  <a:schemeClr val="tx1"/>
                </a:solidFill>
              </a:rPr>
              <a:t>Service</a:t>
            </a:r>
          </a:p>
          <a:p>
            <a:pPr algn="ctr">
              <a:defRPr/>
            </a:pPr>
            <a:r>
              <a:rPr lang="en-US" sz="1000" dirty="0">
                <a:solidFill>
                  <a:schemeClr val="tx1"/>
                </a:solidFill>
              </a:rPr>
              <a:t>Capabilities</a:t>
            </a:r>
          </a:p>
        </p:txBody>
      </p:sp>
      <p:sp>
        <p:nvSpPr>
          <p:cNvPr id="36" name="Rounded Rectangle 35"/>
          <p:cNvSpPr/>
          <p:nvPr/>
        </p:nvSpPr>
        <p:spPr>
          <a:xfrm>
            <a:off x="2903538" y="2814638"/>
            <a:ext cx="860425" cy="1562100"/>
          </a:xfrm>
          <a:prstGeom prst="roundRect">
            <a:avLst/>
          </a:prstGeom>
          <a:solidFill>
            <a:schemeClr val="tx2">
              <a:lumMod val="20000"/>
              <a:lumOff val="8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M2M</a:t>
            </a:r>
          </a:p>
          <a:p>
            <a:pPr algn="ctr">
              <a:defRPr/>
            </a:pPr>
            <a:r>
              <a:rPr lang="en-US" sz="1000" dirty="0">
                <a:solidFill>
                  <a:schemeClr val="tx1"/>
                </a:solidFill>
              </a:rPr>
              <a:t>Gateway</a:t>
            </a:r>
          </a:p>
          <a:p>
            <a:pPr algn="ctr">
              <a:defRPr/>
            </a:pPr>
            <a:r>
              <a:rPr lang="en-US" sz="1000" dirty="0">
                <a:solidFill>
                  <a:schemeClr val="tx1"/>
                </a:solidFill>
              </a:rPr>
              <a:t>Service</a:t>
            </a:r>
          </a:p>
          <a:p>
            <a:pPr algn="ctr">
              <a:defRPr/>
            </a:pPr>
            <a:r>
              <a:rPr lang="en-US" sz="1000" dirty="0">
                <a:solidFill>
                  <a:schemeClr val="tx1"/>
                </a:solidFill>
              </a:rPr>
              <a:t>Capabilities</a:t>
            </a:r>
          </a:p>
        </p:txBody>
      </p:sp>
      <p:sp>
        <p:nvSpPr>
          <p:cNvPr id="37" name="Rounded Rectangle 36"/>
          <p:cNvSpPr/>
          <p:nvPr/>
        </p:nvSpPr>
        <p:spPr>
          <a:xfrm>
            <a:off x="1303338" y="2833688"/>
            <a:ext cx="860425" cy="1562100"/>
          </a:xfrm>
          <a:prstGeom prst="roundRect">
            <a:avLst/>
          </a:prstGeom>
          <a:solidFill>
            <a:schemeClr val="tx2">
              <a:lumMod val="20000"/>
              <a:lumOff val="8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M2M</a:t>
            </a:r>
          </a:p>
          <a:p>
            <a:pPr algn="ctr">
              <a:defRPr/>
            </a:pPr>
            <a:r>
              <a:rPr lang="en-US" sz="1000" dirty="0">
                <a:solidFill>
                  <a:schemeClr val="tx1"/>
                </a:solidFill>
              </a:rPr>
              <a:t>Device</a:t>
            </a:r>
          </a:p>
          <a:p>
            <a:pPr algn="ctr">
              <a:defRPr/>
            </a:pPr>
            <a:r>
              <a:rPr lang="en-US" sz="1000" dirty="0">
                <a:solidFill>
                  <a:schemeClr val="tx1"/>
                </a:solidFill>
              </a:rPr>
              <a:t>Service</a:t>
            </a:r>
          </a:p>
          <a:p>
            <a:pPr algn="ctr">
              <a:defRPr/>
            </a:pPr>
            <a:r>
              <a:rPr lang="en-US" sz="1000" dirty="0">
                <a:solidFill>
                  <a:schemeClr val="tx1"/>
                </a:solidFill>
              </a:rPr>
              <a:t>Capabilities</a:t>
            </a:r>
          </a:p>
        </p:txBody>
      </p:sp>
      <p:cxnSp>
        <p:nvCxnSpPr>
          <p:cNvPr id="38" name="Straight Connector 37"/>
          <p:cNvCxnSpPr>
            <a:stCxn id="30" idx="3"/>
          </p:cNvCxnSpPr>
          <p:nvPr/>
        </p:nvCxnSpPr>
        <p:spPr>
          <a:xfrm flipV="1">
            <a:off x="5192713" y="3543300"/>
            <a:ext cx="280987" cy="144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0" idx="1"/>
          </p:cNvCxnSpPr>
          <p:nvPr/>
        </p:nvCxnSpPr>
        <p:spPr>
          <a:xfrm flipH="1">
            <a:off x="4221163" y="3687763"/>
            <a:ext cx="442912" cy="5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0" idx="2"/>
          </p:cNvCxnSpPr>
          <p:nvPr/>
        </p:nvCxnSpPr>
        <p:spPr>
          <a:xfrm>
            <a:off x="4927600" y="3952875"/>
            <a:ext cx="182563" cy="133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28" idx="3"/>
          </p:cNvCxnSpPr>
          <p:nvPr/>
        </p:nvCxnSpPr>
        <p:spPr>
          <a:xfrm>
            <a:off x="4902200" y="3157538"/>
            <a:ext cx="425450" cy="1905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0" idx="1"/>
          </p:cNvCxnSpPr>
          <p:nvPr/>
        </p:nvCxnSpPr>
        <p:spPr>
          <a:xfrm flipH="1" flipV="1">
            <a:off x="3678238" y="3524250"/>
            <a:ext cx="985837" cy="163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0" idx="3"/>
          </p:cNvCxnSpPr>
          <p:nvPr/>
        </p:nvCxnSpPr>
        <p:spPr>
          <a:xfrm flipV="1">
            <a:off x="5192713" y="3687763"/>
            <a:ext cx="844550"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39"/>
          <p:cNvSpPr txBox="1">
            <a:spLocks noChangeArrowheads="1"/>
          </p:cNvSpPr>
          <p:nvPr/>
        </p:nvSpPr>
        <p:spPr bwMode="auto">
          <a:xfrm>
            <a:off x="692150" y="5249863"/>
            <a:ext cx="2163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pitchFamily="34" charset="0"/>
              </a:rPr>
              <a:t>M2M Device Domain</a:t>
            </a:r>
          </a:p>
        </p:txBody>
      </p:sp>
      <p:sp>
        <p:nvSpPr>
          <p:cNvPr id="45" name="TextBox 40"/>
          <p:cNvSpPr txBox="1">
            <a:spLocks noChangeArrowheads="1"/>
          </p:cNvSpPr>
          <p:nvPr/>
        </p:nvSpPr>
        <p:spPr bwMode="auto">
          <a:xfrm>
            <a:off x="3333750" y="5222875"/>
            <a:ext cx="2344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pitchFamily="34" charset="0"/>
              </a:rPr>
              <a:t>M2M Network Domain</a:t>
            </a:r>
          </a:p>
        </p:txBody>
      </p:sp>
      <p:sp>
        <p:nvSpPr>
          <p:cNvPr id="46" name="TextBox 41"/>
          <p:cNvSpPr txBox="1">
            <a:spLocks noChangeArrowheads="1"/>
          </p:cNvSpPr>
          <p:nvPr/>
        </p:nvSpPr>
        <p:spPr bwMode="auto">
          <a:xfrm>
            <a:off x="5975350" y="5208588"/>
            <a:ext cx="2595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pitchFamily="34" charset="0"/>
              </a:rPr>
              <a:t>M2M Application Domain</a:t>
            </a:r>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4</a:t>
            </a:fld>
            <a:endParaRPr lang="zh-TW" altLang="en-US"/>
          </a:p>
        </p:txBody>
      </p:sp>
    </p:spTree>
    <p:extLst>
      <p:ext uri="{BB962C8B-B14F-4D97-AF65-F5344CB8AC3E}">
        <p14:creationId xmlns:p14="http://schemas.microsoft.com/office/powerpoint/2010/main" val="25213125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ZigBee</a:t>
            </a:r>
            <a:endParaRPr lang="zh-TW" altLang="en-US" dirty="0"/>
          </a:p>
        </p:txBody>
      </p:sp>
      <p:sp>
        <p:nvSpPr>
          <p:cNvPr id="2" name="文字版面配置區 1"/>
          <p:cNvSpPr>
            <a:spLocks noGrp="1"/>
          </p:cNvSpPr>
          <p:nvPr>
            <p:ph type="body" idx="1"/>
          </p:nvPr>
        </p:nvSpPr>
        <p:spPr/>
        <p:txBody>
          <a:bodyPr/>
          <a:lstStyle/>
          <a:p>
            <a:endParaRPr lang="zh-TW" altLang="en-US"/>
          </a:p>
        </p:txBody>
      </p:sp>
      <p:pic>
        <p:nvPicPr>
          <p:cNvPr id="4" name="Picture 6" descr="Image result for Zigb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360734"/>
            <a:ext cx="1320081" cy="145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119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ZigBee</a:t>
            </a:r>
            <a:endParaRPr lang="zh-TW" altLang="en-US" dirty="0"/>
          </a:p>
        </p:txBody>
      </p:sp>
      <p:sp>
        <p:nvSpPr>
          <p:cNvPr id="3" name="內容版面配置區 2"/>
          <p:cNvSpPr>
            <a:spLocks noGrp="1"/>
          </p:cNvSpPr>
          <p:nvPr>
            <p:ph idx="1"/>
          </p:nvPr>
        </p:nvSpPr>
        <p:spPr>
          <a:xfrm>
            <a:off x="206262" y="1986566"/>
            <a:ext cx="8229600" cy="4425355"/>
          </a:xfrm>
        </p:spPr>
        <p:txBody>
          <a:bodyPr>
            <a:normAutofit fontScale="77500" lnSpcReduction="20000"/>
          </a:bodyPr>
          <a:lstStyle/>
          <a:p>
            <a:r>
              <a:rPr lang="en-US" altLang="zh-TW" dirty="0" smtClean="0"/>
              <a:t>ZigBee </a:t>
            </a:r>
            <a:r>
              <a:rPr lang="en-US" altLang="zh-TW" dirty="0"/>
              <a:t>is </a:t>
            </a:r>
            <a:r>
              <a:rPr lang="en-US" altLang="zh-TW" dirty="0" smtClean="0"/>
              <a:t>a </a:t>
            </a:r>
            <a:r>
              <a:rPr lang="en-US" altLang="zh-TW" dirty="0"/>
              <a:t>standardized wireless protocol for </a:t>
            </a:r>
            <a:r>
              <a:rPr lang="en-US" altLang="zh-TW" dirty="0" smtClean="0"/>
              <a:t>personal area </a:t>
            </a:r>
            <a:r>
              <a:rPr lang="en-US" altLang="zh-TW" dirty="0"/>
              <a:t>networking, or “WPAN.” </a:t>
            </a:r>
            <a:endParaRPr lang="en-US" altLang="zh-TW" dirty="0" smtClean="0"/>
          </a:p>
          <a:p>
            <a:r>
              <a:rPr lang="en-US" altLang="zh-TW" dirty="0" smtClean="0"/>
              <a:t>The </a:t>
            </a:r>
            <a:r>
              <a:rPr lang="en-US" altLang="zh-TW" dirty="0"/>
              <a:t>protocol is the work </a:t>
            </a:r>
            <a:r>
              <a:rPr lang="en-US" altLang="zh-TW" dirty="0" smtClean="0"/>
              <a:t>and </a:t>
            </a:r>
            <a:r>
              <a:rPr lang="en-US" altLang="zh-TW" dirty="0"/>
              <a:t>property of the </a:t>
            </a:r>
            <a:r>
              <a:rPr lang="en-US" altLang="zh-TW" dirty="0" smtClean="0"/>
              <a:t>ZigBee Alliance, </a:t>
            </a:r>
            <a:r>
              <a:rPr lang="en-US" altLang="zh-TW" dirty="0"/>
              <a:t>a consortium that creates and promotes this WPAN standard</a:t>
            </a:r>
            <a:endParaRPr lang="en-US" altLang="zh-TW" dirty="0" smtClean="0"/>
          </a:p>
          <a:p>
            <a:r>
              <a:rPr lang="en-US" altLang="zh-TW" dirty="0" smtClean="0"/>
              <a:t>ZigBee is built </a:t>
            </a:r>
            <a:r>
              <a:rPr lang="en-US" altLang="zh-TW" dirty="0"/>
              <a:t>on </a:t>
            </a:r>
            <a:r>
              <a:rPr lang="en-US" altLang="zh-TW" dirty="0" smtClean="0"/>
              <a:t>IEEE 802.15.4 standard that defines </a:t>
            </a:r>
            <a:r>
              <a:rPr lang="en-US" altLang="zh-TW" dirty="0"/>
              <a:t>physical (PHY</a:t>
            </a:r>
            <a:r>
              <a:rPr lang="en-US" altLang="zh-TW" dirty="0" smtClean="0"/>
              <a:t>) and </a:t>
            </a:r>
            <a:r>
              <a:rPr lang="en-US" altLang="zh-TW" dirty="0"/>
              <a:t>Medium </a:t>
            </a:r>
            <a:r>
              <a:rPr lang="en-US" altLang="zh-TW" dirty="0" smtClean="0"/>
              <a:t>Access Control </a:t>
            </a:r>
            <a:r>
              <a:rPr lang="en-US" altLang="zh-TW" dirty="0"/>
              <a:t>(MAC) </a:t>
            </a:r>
            <a:r>
              <a:rPr lang="en-US" altLang="zh-TW" dirty="0" smtClean="0"/>
              <a:t>layers of a WPAN. </a:t>
            </a:r>
          </a:p>
          <a:p>
            <a:r>
              <a:rPr lang="en-US" altLang="zh-TW" dirty="0" smtClean="0"/>
              <a:t>The </a:t>
            </a:r>
            <a:r>
              <a:rPr lang="en-US" altLang="zh-TW" dirty="0"/>
              <a:t>ZigBee Alliance </a:t>
            </a:r>
            <a:r>
              <a:rPr lang="en-US" altLang="zh-TW" dirty="0" smtClean="0"/>
              <a:t>defines Network </a:t>
            </a:r>
            <a:r>
              <a:rPr lang="en-US" altLang="zh-TW" dirty="0"/>
              <a:t>(NWK) </a:t>
            </a:r>
            <a:r>
              <a:rPr lang="en-US" altLang="zh-TW" dirty="0" smtClean="0"/>
              <a:t>and Application </a:t>
            </a:r>
            <a:r>
              <a:rPr lang="en-US" altLang="zh-TW" dirty="0"/>
              <a:t>(APL) layer specifications to complete what is called the ZigBee stack</a:t>
            </a:r>
            <a:r>
              <a:rPr lang="en-US" altLang="zh-TW" dirty="0" smtClean="0"/>
              <a:t>.</a:t>
            </a:r>
          </a:p>
          <a:p>
            <a:r>
              <a:rPr lang="en-US" altLang="zh-TW" dirty="0" smtClean="0"/>
              <a:t>Designed for low </a:t>
            </a:r>
            <a:r>
              <a:rPr lang="en-US" altLang="zh-TW" dirty="0"/>
              <a:t>cost, low </a:t>
            </a:r>
            <a:r>
              <a:rPr lang="en-US" altLang="zh-TW" dirty="0" smtClean="0"/>
              <a:t>power, low </a:t>
            </a:r>
            <a:r>
              <a:rPr lang="en-US" altLang="zh-TW" dirty="0"/>
              <a:t>data rate, low duty cycle </a:t>
            </a:r>
            <a:r>
              <a:rPr lang="en-US" altLang="zh-TW" dirty="0" smtClean="0"/>
              <a:t>wireless connectivity. </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41</a:t>
            </a:fld>
            <a:endParaRPr lang="zh-TW" altLang="en-US"/>
          </a:p>
        </p:txBody>
      </p:sp>
    </p:spTree>
    <p:extLst>
      <p:ext uri="{BB962C8B-B14F-4D97-AF65-F5344CB8AC3E}">
        <p14:creationId xmlns:p14="http://schemas.microsoft.com/office/powerpoint/2010/main" val="9777843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標題 1"/>
          <p:cNvSpPr>
            <a:spLocks noGrp="1"/>
          </p:cNvSpPr>
          <p:nvPr>
            <p:ph type="title"/>
          </p:nvPr>
        </p:nvSpPr>
        <p:spPr/>
        <p:txBody>
          <a:bodyPr/>
          <a:lstStyle/>
          <a:p>
            <a:r>
              <a:rPr lang="en-US" altLang="zh-TW" sz="4200" dirty="0" err="1" smtClean="0"/>
              <a:t>ZigBee</a:t>
            </a:r>
            <a:r>
              <a:rPr lang="en-US" altLang="zh-TW" sz="4200" dirty="0" smtClean="0"/>
              <a:t>/802.15.4 architecture</a:t>
            </a:r>
            <a:endParaRPr lang="zh-TW" altLang="en-US" sz="4200" dirty="0" smtClean="0"/>
          </a:p>
        </p:txBody>
      </p:sp>
      <p:sp>
        <p:nvSpPr>
          <p:cNvPr id="1028" name="內容版面配置區 2"/>
          <p:cNvSpPr>
            <a:spLocks noGrp="1"/>
          </p:cNvSpPr>
          <p:nvPr>
            <p:ph sz="quarter" idx="1"/>
          </p:nvPr>
        </p:nvSpPr>
        <p:spPr>
          <a:xfrm>
            <a:off x="457200" y="1556792"/>
            <a:ext cx="4258816" cy="4824536"/>
          </a:xfrm>
        </p:spPr>
        <p:txBody>
          <a:bodyPr>
            <a:normAutofit/>
          </a:bodyPr>
          <a:lstStyle/>
          <a:p>
            <a:pPr eaLnBrk="1" hangingPunct="1"/>
            <a:r>
              <a:rPr lang="en-US" altLang="zh-TW" sz="2400" dirty="0" err="1" smtClean="0"/>
              <a:t>ZigBee</a:t>
            </a:r>
            <a:r>
              <a:rPr lang="en-US" altLang="zh-TW" sz="2400" dirty="0" smtClean="0"/>
              <a:t> Alliance</a:t>
            </a:r>
          </a:p>
          <a:p>
            <a:pPr lvl="1" eaLnBrk="1" hangingPunct="1"/>
            <a:r>
              <a:rPr lang="en-US" altLang="zh-TW" sz="2000" dirty="0" smtClean="0"/>
              <a:t>45+ companies: semiconductor mfrs, IP providers, OEMs, etc.</a:t>
            </a:r>
          </a:p>
          <a:p>
            <a:pPr lvl="1" eaLnBrk="1" hangingPunct="1"/>
            <a:r>
              <a:rPr lang="en-US" altLang="zh-TW" sz="2000" dirty="0" smtClean="0"/>
              <a:t>Defining upper layers of protocol stack:  from network to application, including application profiles</a:t>
            </a:r>
          </a:p>
          <a:p>
            <a:pPr lvl="1" eaLnBrk="1" hangingPunct="1"/>
            <a:r>
              <a:rPr lang="en-US" altLang="zh-TW" sz="2000" dirty="0" smtClean="0"/>
              <a:t>First profiles published mid 2003</a:t>
            </a:r>
          </a:p>
          <a:p>
            <a:pPr eaLnBrk="1" hangingPunct="1"/>
            <a:r>
              <a:rPr lang="en-US" altLang="zh-TW" sz="2400" dirty="0" smtClean="0"/>
              <a:t>IEEE 802.15.4 Working Group</a:t>
            </a:r>
          </a:p>
          <a:p>
            <a:pPr lvl="1" eaLnBrk="1" hangingPunct="1"/>
            <a:r>
              <a:rPr lang="en-US" altLang="zh-TW" sz="2000" dirty="0" smtClean="0"/>
              <a:t>Defining lower layers of protocol stack: MAC and PHY</a:t>
            </a:r>
            <a:endParaRPr lang="zh-TW" altLang="en-US" sz="2000" dirty="0" smtClean="0"/>
          </a:p>
          <a:p>
            <a:endParaRPr lang="en-US" altLang="zh-TW" sz="4000" dirty="0" smtClean="0"/>
          </a:p>
        </p:txBody>
      </p:sp>
      <p:grpSp>
        <p:nvGrpSpPr>
          <p:cNvPr id="25" name="群組 24"/>
          <p:cNvGrpSpPr/>
          <p:nvPr/>
        </p:nvGrpSpPr>
        <p:grpSpPr>
          <a:xfrm>
            <a:off x="4788024" y="1556792"/>
            <a:ext cx="4022601" cy="4752528"/>
            <a:chOff x="4572000" y="2492896"/>
            <a:chExt cx="4238625" cy="3077319"/>
          </a:xfrm>
        </p:grpSpPr>
        <p:sp>
          <p:nvSpPr>
            <p:cNvPr id="267267" name="矩形 102" descr="描述: PHY Layer"/>
            <p:cNvSpPr>
              <a:spLocks noChangeArrowheads="1"/>
            </p:cNvSpPr>
            <p:nvPr/>
          </p:nvSpPr>
          <p:spPr bwMode="auto">
            <a:xfrm>
              <a:off x="4572000" y="4689153"/>
              <a:ext cx="1550987" cy="450850"/>
            </a:xfrm>
            <a:prstGeom prst="rect">
              <a:avLst/>
            </a:prstGeom>
            <a:solidFill>
              <a:srgbClr val="FDE9D9"/>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dirty="0" smtClean="0">
                  <a:ln>
                    <a:noFill/>
                  </a:ln>
                  <a:solidFill>
                    <a:srgbClr val="000000"/>
                  </a:solidFill>
                  <a:effectLst/>
                  <a:latin typeface="Calibri" pitchFamily="34" charset="0"/>
                  <a:ea typeface="新細明體" pitchFamily="18" charset="-120"/>
                  <a:cs typeface="新細明體" pitchFamily="18" charset="-120"/>
                </a:rPr>
                <a:t>PHY Layer</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67269" name="矩形 110" descr="描述: PHY Layer"/>
            <p:cNvSpPr>
              <a:spLocks noChangeArrowheads="1"/>
            </p:cNvSpPr>
            <p:nvPr/>
          </p:nvSpPr>
          <p:spPr bwMode="auto">
            <a:xfrm>
              <a:off x="4572000" y="4274294"/>
              <a:ext cx="1550987" cy="450850"/>
            </a:xfrm>
            <a:prstGeom prst="rect">
              <a:avLst/>
            </a:prstGeom>
            <a:solidFill>
              <a:srgbClr val="DAEEF3"/>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rgbClr val="000000"/>
                  </a:solidFill>
                  <a:effectLst/>
                  <a:latin typeface="Calibri" pitchFamily="34" charset="0"/>
                  <a:ea typeface="新細明體" pitchFamily="18" charset="-120"/>
                  <a:cs typeface="新細明體" pitchFamily="18" charset="-120"/>
                </a:rPr>
                <a:t>MAC Layer</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67270" name="矩形 111" descr="描述: PHY Layer"/>
            <p:cNvSpPr>
              <a:spLocks noChangeArrowheads="1"/>
            </p:cNvSpPr>
            <p:nvPr/>
          </p:nvSpPr>
          <p:spPr bwMode="auto">
            <a:xfrm>
              <a:off x="4572000" y="3831382"/>
              <a:ext cx="1550987" cy="449262"/>
            </a:xfrm>
            <a:prstGeom prst="rect">
              <a:avLst/>
            </a:prstGeom>
            <a:solidFill>
              <a:srgbClr val="DAEEF3"/>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dirty="0" err="1" smtClean="0">
                  <a:ln>
                    <a:noFill/>
                  </a:ln>
                  <a:solidFill>
                    <a:srgbClr val="000000"/>
                  </a:solidFill>
                  <a:effectLst/>
                  <a:latin typeface="Calibri" pitchFamily="34" charset="0"/>
                  <a:ea typeface="新細明體" pitchFamily="18" charset="-120"/>
                  <a:cs typeface="新細明體" pitchFamily="18" charset="-120"/>
                </a:rPr>
                <a:t>Network&amp;Security</a:t>
              </a:r>
              <a:r>
                <a:rPr kumimoji="1" lang="en-US" altLang="zh-TW" sz="1000" b="0" i="0" u="none" strike="noStrike" cap="none" normalizeH="0" baseline="0" dirty="0" smtClean="0">
                  <a:ln>
                    <a:noFill/>
                  </a:ln>
                  <a:solidFill>
                    <a:srgbClr val="000000"/>
                  </a:solidFill>
                  <a:effectLst/>
                  <a:latin typeface="Calibri" pitchFamily="34" charset="0"/>
                  <a:ea typeface="新細明體" pitchFamily="18" charset="-120"/>
                  <a:cs typeface="新細明體" pitchFamily="18" charset="-120"/>
                </a:rPr>
                <a:t> Layer</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67271" name="矩形 112" descr="描述: PHY Layer"/>
            <p:cNvSpPr>
              <a:spLocks noChangeArrowheads="1"/>
            </p:cNvSpPr>
            <p:nvPr/>
          </p:nvSpPr>
          <p:spPr bwMode="auto">
            <a:xfrm>
              <a:off x="4572000" y="3394819"/>
              <a:ext cx="1550987" cy="449263"/>
            </a:xfrm>
            <a:prstGeom prst="rect">
              <a:avLst/>
            </a:prstGeom>
            <a:solidFill>
              <a:srgbClr val="DAEEF3"/>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dirty="0" smtClean="0">
                  <a:ln>
                    <a:noFill/>
                  </a:ln>
                  <a:solidFill>
                    <a:srgbClr val="000000"/>
                  </a:solidFill>
                  <a:effectLst/>
                  <a:latin typeface="Calibri" pitchFamily="34" charset="0"/>
                  <a:ea typeface="新細明體" pitchFamily="18" charset="-120"/>
                  <a:cs typeface="新細明體" pitchFamily="18" charset="-120"/>
                </a:rPr>
                <a:t>Application framework</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67272" name="矩形 113" descr="描述: PHY Layer"/>
            <p:cNvSpPr>
              <a:spLocks noChangeArrowheads="1"/>
            </p:cNvSpPr>
            <p:nvPr/>
          </p:nvSpPr>
          <p:spPr bwMode="auto">
            <a:xfrm>
              <a:off x="4572000" y="2943969"/>
              <a:ext cx="1550987" cy="450850"/>
            </a:xfrm>
            <a:prstGeom prst="rect">
              <a:avLst/>
            </a:prstGeom>
            <a:solidFill>
              <a:srgbClr val="E5DFEC"/>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rgbClr val="000000"/>
                  </a:solidFill>
                  <a:effectLst/>
                  <a:latin typeface="Calibri" pitchFamily="34" charset="0"/>
                  <a:ea typeface="新細明體" pitchFamily="18" charset="-120"/>
                  <a:cs typeface="新細明體" pitchFamily="18" charset="-120"/>
                </a:rPr>
                <a:t>Application profiles</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67273" name="矩形 114" descr="描述: PHY Layer"/>
            <p:cNvSpPr>
              <a:spLocks noChangeArrowheads="1"/>
            </p:cNvSpPr>
            <p:nvPr/>
          </p:nvSpPr>
          <p:spPr bwMode="auto">
            <a:xfrm>
              <a:off x="4572000" y="2493119"/>
              <a:ext cx="1550987" cy="450850"/>
            </a:xfrm>
            <a:prstGeom prst="rect">
              <a:avLst/>
            </a:prstGeom>
            <a:solidFill>
              <a:srgbClr val="E5DFEC"/>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rgbClr val="000000"/>
                  </a:solidFill>
                  <a:effectLst/>
                  <a:latin typeface="Calibri" pitchFamily="34" charset="0"/>
                  <a:ea typeface="新細明體" pitchFamily="18" charset="-120"/>
                  <a:cs typeface="新細明體" pitchFamily="18" charset="-120"/>
                </a:rPr>
                <a:t>Application </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67274" name="直線接點 115"/>
            <p:cNvSpPr>
              <a:spLocks noChangeShapeType="1"/>
            </p:cNvSpPr>
            <p:nvPr/>
          </p:nvSpPr>
          <p:spPr bwMode="auto">
            <a:xfrm>
              <a:off x="6242050" y="4293096"/>
              <a:ext cx="352425"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67275" name="直線接點 116"/>
            <p:cNvSpPr>
              <a:spLocks noChangeShapeType="1"/>
            </p:cNvSpPr>
            <p:nvPr/>
          </p:nvSpPr>
          <p:spPr bwMode="auto">
            <a:xfrm>
              <a:off x="6242050" y="5147940"/>
              <a:ext cx="900112"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67276" name="文字方塊 119"/>
            <p:cNvSpPr txBox="1">
              <a:spLocks noChangeArrowheads="1"/>
            </p:cNvSpPr>
            <p:nvPr/>
          </p:nvSpPr>
          <p:spPr bwMode="auto">
            <a:xfrm>
              <a:off x="6380162" y="4412928"/>
              <a:ext cx="650875" cy="354012"/>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800" b="0" i="0" u="none" strike="noStrike" cap="none" normalizeH="0" baseline="0" smtClean="0">
                  <a:ln>
                    <a:noFill/>
                  </a:ln>
                  <a:solidFill>
                    <a:schemeClr val="tx1"/>
                  </a:solidFill>
                  <a:effectLst/>
                  <a:latin typeface="Calibri" pitchFamily="34" charset="0"/>
                  <a:ea typeface="新細明體" pitchFamily="18" charset="-120"/>
                  <a:cs typeface="新細明體" pitchFamily="18" charset="-120"/>
                </a:rPr>
                <a:t>802.15.4</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67277" name="直線接點 125"/>
            <p:cNvSpPr>
              <a:spLocks noChangeShapeType="1"/>
            </p:cNvSpPr>
            <p:nvPr/>
          </p:nvSpPr>
          <p:spPr bwMode="auto">
            <a:xfrm>
              <a:off x="6774415" y="2492896"/>
              <a:ext cx="354013"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cxnSp>
          <p:nvCxnSpPr>
            <p:cNvPr id="267278" name="直線單箭頭接點 127"/>
            <p:cNvCxnSpPr>
              <a:cxnSpLocks noChangeShapeType="1"/>
            </p:cNvCxnSpPr>
            <p:nvPr/>
          </p:nvCxnSpPr>
          <p:spPr bwMode="auto">
            <a:xfrm flipH="1">
              <a:off x="6927850" y="2492896"/>
              <a:ext cx="20414" cy="2661394"/>
            </a:xfrm>
            <a:prstGeom prst="straightConnector1">
              <a:avLst/>
            </a:prstGeom>
            <a:noFill/>
            <a:ln w="15875">
              <a:solidFill>
                <a:srgbClr val="000000"/>
              </a:solidFill>
              <a:round/>
              <a:headEnd type="arrow" w="med" len="med"/>
              <a:tailEnd type="arrow" w="med" len="med"/>
            </a:ln>
          </p:spPr>
        </p:cxnSp>
        <p:sp>
          <p:nvSpPr>
            <p:cNvPr id="267279" name="文字方塊 288"/>
            <p:cNvSpPr txBox="1">
              <a:spLocks noChangeArrowheads="1"/>
            </p:cNvSpPr>
            <p:nvPr/>
          </p:nvSpPr>
          <p:spPr bwMode="auto">
            <a:xfrm>
              <a:off x="6884987" y="3650928"/>
              <a:ext cx="1060450" cy="354012"/>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800" b="0" i="0" u="none" strike="noStrike" cap="none" normalizeH="0" baseline="0" smtClean="0">
                  <a:ln>
                    <a:noFill/>
                  </a:ln>
                  <a:solidFill>
                    <a:schemeClr val="tx1"/>
                  </a:solidFill>
                  <a:effectLst/>
                  <a:latin typeface="Calibri" pitchFamily="34" charset="0"/>
                  <a:ea typeface="新細明體" pitchFamily="18" charset="-120"/>
                  <a:cs typeface="新細明體" pitchFamily="18" charset="-120"/>
                </a:rPr>
                <a:t>ZigBee alliance</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67280" name="矩形 292"/>
            <p:cNvSpPr>
              <a:spLocks noChangeArrowheads="1"/>
            </p:cNvSpPr>
            <p:nvPr/>
          </p:nvSpPr>
          <p:spPr bwMode="auto">
            <a:xfrm>
              <a:off x="7646987" y="4219253"/>
              <a:ext cx="298450" cy="257175"/>
            </a:xfrm>
            <a:prstGeom prst="rect">
              <a:avLst/>
            </a:prstGeom>
            <a:solidFill>
              <a:srgbClr val="E5DFEC"/>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267281" name="矩形 293"/>
            <p:cNvSpPr>
              <a:spLocks noChangeArrowheads="1"/>
            </p:cNvSpPr>
            <p:nvPr/>
          </p:nvSpPr>
          <p:spPr bwMode="auto">
            <a:xfrm>
              <a:off x="7646987" y="4558978"/>
              <a:ext cx="298450" cy="249237"/>
            </a:xfrm>
            <a:prstGeom prst="rect">
              <a:avLst/>
            </a:prstGeom>
            <a:solidFill>
              <a:srgbClr val="DAEEF3"/>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267282" name="矩形 294"/>
            <p:cNvSpPr>
              <a:spLocks noChangeArrowheads="1"/>
            </p:cNvSpPr>
            <p:nvPr/>
          </p:nvSpPr>
          <p:spPr bwMode="auto">
            <a:xfrm>
              <a:off x="7646987" y="4898703"/>
              <a:ext cx="298450" cy="255587"/>
            </a:xfrm>
            <a:prstGeom prst="rect">
              <a:avLst/>
            </a:prstGeom>
            <a:solidFill>
              <a:srgbClr val="FDE9D9"/>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267283" name="文字方塊 295"/>
            <p:cNvSpPr txBox="1">
              <a:spLocks noChangeArrowheads="1"/>
            </p:cNvSpPr>
            <p:nvPr/>
          </p:nvSpPr>
          <p:spPr bwMode="auto">
            <a:xfrm>
              <a:off x="7945437" y="4820915"/>
              <a:ext cx="865188" cy="401638"/>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800" b="0" i="0" u="none" strike="noStrike" cap="none" normalizeH="0" baseline="0" smtClean="0">
                  <a:ln>
                    <a:noFill/>
                  </a:ln>
                  <a:solidFill>
                    <a:schemeClr val="tx1"/>
                  </a:solidFill>
                  <a:effectLst/>
                  <a:latin typeface="Calibri" pitchFamily="34" charset="0"/>
                  <a:ea typeface="新細明體" pitchFamily="18" charset="-120"/>
                  <a:cs typeface="新細明體" pitchFamily="18" charset="-120"/>
                </a:rPr>
                <a:t>Hardware</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67284" name="文字方塊 296"/>
            <p:cNvSpPr txBox="1">
              <a:spLocks noChangeArrowheads="1"/>
            </p:cNvSpPr>
            <p:nvPr/>
          </p:nvSpPr>
          <p:spPr bwMode="auto">
            <a:xfrm>
              <a:off x="7945437" y="4473253"/>
              <a:ext cx="865188" cy="401637"/>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800" b="0" i="0" u="none" strike="noStrike" cap="none" normalizeH="0" baseline="0" smtClean="0">
                  <a:ln>
                    <a:noFill/>
                  </a:ln>
                  <a:solidFill>
                    <a:schemeClr val="tx1"/>
                  </a:solidFill>
                  <a:effectLst/>
                  <a:latin typeface="Calibri" pitchFamily="34" charset="0"/>
                  <a:ea typeface="新細明體" pitchFamily="18" charset="-120"/>
                  <a:cs typeface="新細明體" pitchFamily="18" charset="-120"/>
                </a:rPr>
                <a:t>ZigBee stack</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67285" name="文字方塊 297"/>
            <p:cNvSpPr txBox="1">
              <a:spLocks noChangeArrowheads="1"/>
            </p:cNvSpPr>
            <p:nvPr/>
          </p:nvSpPr>
          <p:spPr bwMode="auto">
            <a:xfrm>
              <a:off x="7945437" y="4155753"/>
              <a:ext cx="865188" cy="401637"/>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800" b="0" i="0" u="none" strike="noStrike" cap="none" normalizeH="0" baseline="0" smtClean="0">
                  <a:ln>
                    <a:noFill/>
                  </a:ln>
                  <a:solidFill>
                    <a:schemeClr val="tx1"/>
                  </a:solidFill>
                  <a:effectLst/>
                  <a:latin typeface="Calibri" pitchFamily="34" charset="0"/>
                  <a:ea typeface="新細明體" pitchFamily="18" charset="-120"/>
                  <a:cs typeface="新細明體" pitchFamily="18" charset="-120"/>
                </a:rPr>
                <a:t>Application</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67286" name="文字方塊 298"/>
            <p:cNvSpPr txBox="1">
              <a:spLocks noChangeArrowheads="1"/>
            </p:cNvSpPr>
            <p:nvPr/>
          </p:nvSpPr>
          <p:spPr bwMode="auto">
            <a:xfrm>
              <a:off x="5307012" y="5224140"/>
              <a:ext cx="1682750" cy="34607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Calibri" pitchFamily="34" charset="0"/>
                  <a:ea typeface="新細明體" pitchFamily="18" charset="-120"/>
                  <a:cs typeface="新細明體" pitchFamily="18" charset="-120"/>
                </a:rPr>
                <a:t>ZigBee/802.15.4 architecture</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cxnSp>
          <p:nvCxnSpPr>
            <p:cNvPr id="267287" name="直線單箭頭接點 118"/>
            <p:cNvCxnSpPr>
              <a:cxnSpLocks noChangeShapeType="1"/>
            </p:cNvCxnSpPr>
            <p:nvPr/>
          </p:nvCxnSpPr>
          <p:spPr bwMode="auto">
            <a:xfrm>
              <a:off x="6372200" y="4293096"/>
              <a:ext cx="0" cy="832619"/>
            </a:xfrm>
            <a:prstGeom prst="straightConnector1">
              <a:avLst/>
            </a:prstGeom>
            <a:noFill/>
            <a:ln w="15875">
              <a:solidFill>
                <a:srgbClr val="000000"/>
              </a:solidFill>
              <a:round/>
              <a:headEnd type="arrow" w="med" len="med"/>
              <a:tailEnd type="arrow" w="med" len="med"/>
            </a:ln>
          </p:spPr>
        </p:cxnSp>
      </p:gr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42</a:t>
            </a:fld>
            <a:endParaRPr lang="zh-TW" altLang="en-US"/>
          </a:p>
        </p:txBody>
      </p:sp>
    </p:spTree>
    <p:extLst>
      <p:ext uri="{BB962C8B-B14F-4D97-AF65-F5344CB8AC3E}">
        <p14:creationId xmlns:p14="http://schemas.microsoft.com/office/powerpoint/2010/main" val="3185099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solidFill>
                  <a:schemeClr val="tx1"/>
                </a:solidFill>
              </a:rPr>
              <a:t>ZigBee </a:t>
            </a:r>
            <a:r>
              <a:rPr lang="en-US" altLang="zh-TW" dirty="0" smtClean="0">
                <a:solidFill>
                  <a:schemeClr val="tx1"/>
                </a:solidFill>
              </a:rPr>
              <a:t>Applications</a:t>
            </a:r>
            <a:endParaRPr lang="zh-TW" altLang="en-US" dirty="0">
              <a:solidFill>
                <a:schemeClr val="tx1"/>
              </a:solidFill>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43</a:t>
            </a:fld>
            <a:endParaRPr lang="zh-TW" altLang="en-US"/>
          </a:p>
        </p:txBody>
      </p:sp>
      <p:pic>
        <p:nvPicPr>
          <p:cNvPr id="4" name="圖片 3"/>
          <p:cNvPicPr>
            <a:picLocks noChangeAspect="1"/>
          </p:cNvPicPr>
          <p:nvPr/>
        </p:nvPicPr>
        <p:blipFill>
          <a:blip r:embed="rId3"/>
          <a:stretch>
            <a:fillRect/>
          </a:stretch>
        </p:blipFill>
        <p:spPr>
          <a:xfrm>
            <a:off x="1191112" y="1628800"/>
            <a:ext cx="7416824" cy="4120458"/>
          </a:xfrm>
          <a:prstGeom prst="rect">
            <a:avLst/>
          </a:prstGeom>
        </p:spPr>
      </p:pic>
      <p:sp>
        <p:nvSpPr>
          <p:cNvPr id="5" name="文字方塊 4"/>
          <p:cNvSpPr txBox="1"/>
          <p:nvPr/>
        </p:nvSpPr>
        <p:spPr>
          <a:xfrm>
            <a:off x="611560" y="5897739"/>
            <a:ext cx="8204297" cy="369332"/>
          </a:xfrm>
          <a:prstGeom prst="rect">
            <a:avLst/>
          </a:prstGeom>
          <a:noFill/>
        </p:spPr>
        <p:txBody>
          <a:bodyPr wrap="none" rtlCol="0">
            <a:spAutoFit/>
          </a:bodyPr>
          <a:lstStyle/>
          <a:p>
            <a:r>
              <a:rPr lang="en-US" altLang="zh-TW" dirty="0"/>
              <a:t>Source: https://www.nxp.com/files/training_pdf/28081_ZIGBEE_OVERVIEW_WBT.pdf</a:t>
            </a:r>
            <a:endParaRPr lang="zh-TW" altLang="en-US" dirty="0"/>
          </a:p>
        </p:txBody>
      </p:sp>
      <p:sp>
        <p:nvSpPr>
          <p:cNvPr id="6" name="矩形 5"/>
          <p:cNvSpPr/>
          <p:nvPr/>
        </p:nvSpPr>
        <p:spPr>
          <a:xfrm>
            <a:off x="4716016" y="6237312"/>
            <a:ext cx="4464496" cy="338554"/>
          </a:xfrm>
          <a:prstGeom prst="rect">
            <a:avLst/>
          </a:prstGeom>
        </p:spPr>
        <p:txBody>
          <a:bodyPr wrap="square">
            <a:spAutoFit/>
          </a:bodyPr>
          <a:lstStyle/>
          <a:p>
            <a:r>
              <a:rPr lang="en-US" altLang="zh-TW" sz="1600" dirty="0" smtClean="0">
                <a:solidFill>
                  <a:srgbClr val="DD4B39"/>
                </a:solidFill>
                <a:latin typeface="arial" panose="020B0604020202020204" pitchFamily="34" charset="0"/>
              </a:rPr>
              <a:t>HVAC: Heating</a:t>
            </a:r>
            <a:r>
              <a:rPr lang="en-US" altLang="zh-TW" sz="1600" dirty="0">
                <a:solidFill>
                  <a:srgbClr val="DD4B39"/>
                </a:solidFill>
                <a:latin typeface="arial" panose="020B0604020202020204" pitchFamily="34" charset="0"/>
              </a:rPr>
              <a:t>, ventilation, and air </a:t>
            </a:r>
            <a:r>
              <a:rPr lang="en-US" altLang="zh-TW" sz="1600" dirty="0" smtClean="0">
                <a:solidFill>
                  <a:srgbClr val="DD4B39"/>
                </a:solidFill>
                <a:latin typeface="arial" panose="020B0604020202020204" pitchFamily="34" charset="0"/>
              </a:rPr>
              <a:t>conditioning</a:t>
            </a:r>
            <a:endParaRPr lang="zh-TW" altLang="en-US" sz="1600" dirty="0"/>
          </a:p>
        </p:txBody>
      </p:sp>
    </p:spTree>
    <p:extLst>
      <p:ext uri="{BB962C8B-B14F-4D97-AF65-F5344CB8AC3E}">
        <p14:creationId xmlns:p14="http://schemas.microsoft.com/office/powerpoint/2010/main" val="2285263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ZigBee Market Goals</a:t>
            </a:r>
            <a:endParaRPr lang="zh-TW" altLang="en-US" dirty="0"/>
          </a:p>
        </p:txBody>
      </p:sp>
      <p:sp>
        <p:nvSpPr>
          <p:cNvPr id="3" name="內容版面配置區 2"/>
          <p:cNvSpPr>
            <a:spLocks noGrp="1"/>
          </p:cNvSpPr>
          <p:nvPr>
            <p:ph idx="1"/>
          </p:nvPr>
        </p:nvSpPr>
        <p:spPr/>
        <p:txBody>
          <a:bodyPr>
            <a:normAutofit/>
          </a:bodyPr>
          <a:lstStyle/>
          <a:p>
            <a:r>
              <a:rPr lang="en-US" altLang="zh-TW" dirty="0"/>
              <a:t>Global band operation, 2.4 GHz unlicensed band or one of the </a:t>
            </a:r>
            <a:r>
              <a:rPr lang="en-US" altLang="zh-TW" dirty="0" smtClean="0"/>
              <a:t>900MHz </a:t>
            </a:r>
            <a:r>
              <a:rPr lang="en-US" altLang="zh-TW" dirty="0"/>
              <a:t>regional </a:t>
            </a:r>
            <a:r>
              <a:rPr lang="en-US" altLang="zh-TW" dirty="0" smtClean="0"/>
              <a:t>bands</a:t>
            </a:r>
          </a:p>
          <a:p>
            <a:r>
              <a:rPr lang="en-US" altLang="zh-TW" dirty="0" smtClean="0"/>
              <a:t>Unrestricted </a:t>
            </a:r>
            <a:r>
              <a:rPr lang="en-US" altLang="zh-TW" dirty="0"/>
              <a:t>geographic use</a:t>
            </a:r>
          </a:p>
          <a:p>
            <a:r>
              <a:rPr lang="en-US" altLang="zh-TW" dirty="0" smtClean="0"/>
              <a:t>RF </a:t>
            </a:r>
            <a:r>
              <a:rPr lang="en-US" altLang="zh-TW" dirty="0"/>
              <a:t>penetration through walls and ceilings</a:t>
            </a:r>
          </a:p>
          <a:p>
            <a:r>
              <a:rPr lang="en-US" altLang="zh-TW" dirty="0" smtClean="0"/>
              <a:t>Automatic </a:t>
            </a:r>
            <a:r>
              <a:rPr lang="en-US" altLang="zh-TW" dirty="0"/>
              <a:t>or semi-automatic installation</a:t>
            </a:r>
          </a:p>
          <a:p>
            <a:r>
              <a:rPr lang="en-US" altLang="zh-TW" dirty="0" smtClean="0"/>
              <a:t>Easy </a:t>
            </a:r>
            <a:r>
              <a:rPr lang="en-US" altLang="zh-TW" dirty="0"/>
              <a:t>to add or remove devices</a:t>
            </a:r>
          </a:p>
          <a:p>
            <a:r>
              <a:rPr lang="en-US" altLang="zh-TW" dirty="0" smtClean="0"/>
              <a:t>Low cost</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44</a:t>
            </a:fld>
            <a:endParaRPr lang="zh-TW" altLang="en-US"/>
          </a:p>
        </p:txBody>
      </p:sp>
    </p:spTree>
    <p:extLst>
      <p:ext uri="{BB962C8B-B14F-4D97-AF65-F5344CB8AC3E}">
        <p14:creationId xmlns:p14="http://schemas.microsoft.com/office/powerpoint/2010/main" val="9159305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ZigBee Technical </a:t>
            </a:r>
            <a:r>
              <a:rPr lang="en-US" altLang="zh-TW" dirty="0" smtClean="0"/>
              <a:t>Specs </a:t>
            </a:r>
            <a:endParaRPr lang="zh-TW" altLang="en-US" dirty="0"/>
          </a:p>
        </p:txBody>
      </p:sp>
      <p:sp>
        <p:nvSpPr>
          <p:cNvPr id="3" name="內容版面配置區 2"/>
          <p:cNvSpPr>
            <a:spLocks noGrp="1"/>
          </p:cNvSpPr>
          <p:nvPr>
            <p:ph idx="1"/>
          </p:nvPr>
        </p:nvSpPr>
        <p:spPr/>
        <p:txBody>
          <a:bodyPr/>
          <a:lstStyle/>
          <a:p>
            <a:r>
              <a:rPr lang="en-US" altLang="zh-TW" dirty="0" smtClean="0"/>
              <a:t>Data throughput: 10 </a:t>
            </a:r>
            <a:r>
              <a:rPr lang="en-US" altLang="zh-TW" dirty="0"/>
              <a:t>kbps to 115 kbps </a:t>
            </a:r>
            <a:endParaRPr lang="en-US" altLang="zh-TW" dirty="0" smtClean="0"/>
          </a:p>
          <a:p>
            <a:r>
              <a:rPr lang="en-US" altLang="zh-TW" dirty="0" smtClean="0"/>
              <a:t>Range: 10 </a:t>
            </a:r>
            <a:r>
              <a:rPr lang="en-US" altLang="zh-TW" dirty="0"/>
              <a:t>to 75 m </a:t>
            </a:r>
            <a:r>
              <a:rPr lang="en-US" altLang="zh-TW" dirty="0" smtClean="0"/>
              <a:t>coverage</a:t>
            </a:r>
            <a:endParaRPr lang="en-US" altLang="zh-TW" dirty="0"/>
          </a:p>
          <a:p>
            <a:r>
              <a:rPr lang="en-US" altLang="zh-TW" dirty="0" smtClean="0"/>
              <a:t>Scalability: Up </a:t>
            </a:r>
            <a:r>
              <a:rPr lang="en-US" altLang="zh-TW" dirty="0"/>
              <a:t>to 100 collocated </a:t>
            </a:r>
            <a:r>
              <a:rPr lang="en-US" altLang="zh-TW" dirty="0" smtClean="0"/>
              <a:t>networks</a:t>
            </a:r>
          </a:p>
          <a:p>
            <a:pPr lvl="1"/>
            <a:r>
              <a:rPr lang="en-US" altLang="zh-TW" dirty="0" smtClean="0"/>
              <a:t>Each network could have up to 1000 nodes in practice</a:t>
            </a:r>
            <a:endParaRPr lang="en-US" altLang="zh-TW" dirty="0"/>
          </a:p>
          <a:p>
            <a:r>
              <a:rPr lang="en-US" altLang="zh-TW" dirty="0" smtClean="0"/>
              <a:t>Low power: Up </a:t>
            </a:r>
            <a:r>
              <a:rPr lang="en-US" altLang="zh-TW" dirty="0"/>
              <a:t>to 2 years of battery life on standard </a:t>
            </a:r>
            <a:r>
              <a:rPr lang="en-US" altLang="zh-TW" dirty="0" smtClean="0"/>
              <a:t>alkaline batteries</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45</a:t>
            </a:fld>
            <a:endParaRPr lang="zh-TW" altLang="en-US"/>
          </a:p>
        </p:txBody>
      </p:sp>
    </p:spTree>
    <p:extLst>
      <p:ext uri="{BB962C8B-B14F-4D97-AF65-F5344CB8AC3E}">
        <p14:creationId xmlns:p14="http://schemas.microsoft.com/office/powerpoint/2010/main" val="3089418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9339" y="310357"/>
            <a:ext cx="8229600" cy="1008112"/>
          </a:xfrm>
        </p:spPr>
        <p:txBody>
          <a:bodyPr/>
          <a:lstStyle/>
          <a:p>
            <a:r>
              <a:rPr lang="en-US" altLang="zh-TW" dirty="0" smtClean="0"/>
              <a:t>ZigBee Network Models</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915823" y="1307306"/>
            <a:ext cx="7471328" cy="4425950"/>
          </a:xfrm>
          <a:prstGeom prst="rect">
            <a:avLst/>
          </a:prstGeom>
        </p:spPr>
      </p:pic>
      <p:sp>
        <p:nvSpPr>
          <p:cNvPr id="4" name="投影片編號版面配置區 3"/>
          <p:cNvSpPr>
            <a:spLocks noGrp="1"/>
          </p:cNvSpPr>
          <p:nvPr>
            <p:ph type="sldNum" sz="quarter" idx="4"/>
          </p:nvPr>
        </p:nvSpPr>
        <p:spPr/>
        <p:txBody>
          <a:bodyPr/>
          <a:lstStyle/>
          <a:p>
            <a:fld id="{BC71E80C-9635-473D-9F26-B779060F2DD3}" type="slidenum">
              <a:rPr lang="zh-TW" altLang="en-US" smtClean="0"/>
              <a:t>46</a:t>
            </a:fld>
            <a:endParaRPr lang="zh-TW" altLang="en-US"/>
          </a:p>
        </p:txBody>
      </p:sp>
      <p:sp>
        <p:nvSpPr>
          <p:cNvPr id="7" name="文字方塊 6"/>
          <p:cNvSpPr txBox="1"/>
          <p:nvPr/>
        </p:nvSpPr>
        <p:spPr>
          <a:xfrm>
            <a:off x="1331640" y="5375684"/>
            <a:ext cx="6408712" cy="923330"/>
          </a:xfrm>
          <a:prstGeom prst="rect">
            <a:avLst/>
          </a:prstGeom>
          <a:noFill/>
        </p:spPr>
        <p:txBody>
          <a:bodyPr wrap="square" rtlCol="0">
            <a:spAutoFit/>
          </a:bodyPr>
          <a:lstStyle/>
          <a:p>
            <a:r>
              <a:rPr lang="en-US" altLang="zh-TW" dirty="0" smtClean="0"/>
              <a:t>RFD: Reduced Function Device</a:t>
            </a:r>
          </a:p>
          <a:p>
            <a:r>
              <a:rPr lang="en-US" altLang="zh-TW" dirty="0" smtClean="0"/>
              <a:t>FFD: Full Function Device</a:t>
            </a:r>
          </a:p>
          <a:p>
            <a:r>
              <a:rPr lang="en-US" altLang="zh-TW" dirty="0"/>
              <a:t>Coordinator: </a:t>
            </a:r>
            <a:r>
              <a:rPr lang="en-US" altLang="zh-TW" dirty="0" smtClean="0"/>
              <a:t>A full </a:t>
            </a:r>
            <a:r>
              <a:rPr lang="en-US" altLang="zh-TW" dirty="0"/>
              <a:t>function device that manages the network.</a:t>
            </a:r>
            <a:endParaRPr lang="zh-TW" altLang="en-US" dirty="0"/>
          </a:p>
        </p:txBody>
      </p:sp>
      <p:sp>
        <p:nvSpPr>
          <p:cNvPr id="6" name="文字方塊 5"/>
          <p:cNvSpPr txBox="1"/>
          <p:nvPr/>
        </p:nvSpPr>
        <p:spPr>
          <a:xfrm>
            <a:off x="549339" y="6266641"/>
            <a:ext cx="8204297" cy="369332"/>
          </a:xfrm>
          <a:prstGeom prst="rect">
            <a:avLst/>
          </a:prstGeom>
          <a:noFill/>
        </p:spPr>
        <p:txBody>
          <a:bodyPr wrap="none" rtlCol="0">
            <a:spAutoFit/>
          </a:bodyPr>
          <a:lstStyle/>
          <a:p>
            <a:r>
              <a:rPr lang="en-US" altLang="zh-TW" dirty="0"/>
              <a:t>Source: https://www.nxp.com/files/training_pdf/28081_ZIGBEE_OVERVIEW_WBT.pdf</a:t>
            </a:r>
            <a:endParaRPr lang="zh-TW" altLang="en-US" dirty="0"/>
          </a:p>
        </p:txBody>
      </p:sp>
    </p:spTree>
    <p:extLst>
      <p:ext uri="{BB962C8B-B14F-4D97-AF65-F5344CB8AC3E}">
        <p14:creationId xmlns:p14="http://schemas.microsoft.com/office/powerpoint/2010/main" val="25164022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en-US" altLang="zh-TW" sz="4200" smtClean="0"/>
              <a:t>Components</a:t>
            </a:r>
            <a:endParaRPr lang="zh-TW" altLang="en-US" sz="4200" smtClean="0"/>
          </a:p>
        </p:txBody>
      </p:sp>
      <p:sp>
        <p:nvSpPr>
          <p:cNvPr id="3" name="內容版面配置區 2"/>
          <p:cNvSpPr>
            <a:spLocks noGrp="1"/>
          </p:cNvSpPr>
          <p:nvPr>
            <p:ph sz="quarter" idx="1"/>
          </p:nvPr>
        </p:nvSpPr>
        <p:spPr>
          <a:xfrm>
            <a:off x="457200" y="1628800"/>
            <a:ext cx="8229600" cy="4527525"/>
          </a:xfrm>
        </p:spPr>
        <p:txBody>
          <a:bodyPr/>
          <a:lstStyle/>
          <a:p>
            <a:pPr eaLnBrk="1" hangingPunct="1">
              <a:defRPr/>
            </a:pPr>
            <a:r>
              <a:rPr lang="en-US" altLang="zh-TW" sz="2600" dirty="0" smtClean="0">
                <a:solidFill>
                  <a:srgbClr val="FF0000"/>
                </a:solidFill>
              </a:rPr>
              <a:t>PAN coordinator </a:t>
            </a:r>
            <a:r>
              <a:rPr lang="en-US" altLang="zh-TW" sz="2600" dirty="0" smtClean="0">
                <a:solidFill>
                  <a:srgbClr val="0000FF"/>
                </a:solidFill>
              </a:rPr>
              <a:t>(</a:t>
            </a:r>
            <a:r>
              <a:rPr lang="en-US" altLang="zh-TW" sz="2600" dirty="0" err="1" smtClean="0">
                <a:solidFill>
                  <a:srgbClr val="0000FF"/>
                </a:solidFill>
              </a:rPr>
              <a:t>ZigBee</a:t>
            </a:r>
            <a:r>
              <a:rPr lang="en-US" altLang="zh-TW" sz="2600" dirty="0" smtClean="0">
                <a:solidFill>
                  <a:srgbClr val="0000FF"/>
                </a:solidFill>
              </a:rPr>
              <a:t> coordinator)</a:t>
            </a:r>
          </a:p>
          <a:p>
            <a:pPr marL="742950" lvl="1" indent="-285750" eaLnBrk="1" hangingPunct="1">
              <a:defRPr/>
            </a:pPr>
            <a:r>
              <a:rPr lang="en-US" altLang="zh-TW" sz="2300" dirty="0" smtClean="0"/>
              <a:t>Main </a:t>
            </a:r>
            <a:r>
              <a:rPr lang="en-US" altLang="zh-TW" sz="2300" dirty="0" smtClean="0">
                <a:solidFill>
                  <a:srgbClr val="FF0000"/>
                </a:solidFill>
              </a:rPr>
              <a:t>controller</a:t>
            </a:r>
            <a:r>
              <a:rPr lang="en-US" altLang="zh-TW" sz="2300" dirty="0" smtClean="0"/>
              <a:t> of a PAN</a:t>
            </a:r>
          </a:p>
          <a:p>
            <a:pPr marL="742950" lvl="1" indent="-285750" eaLnBrk="1" hangingPunct="1">
              <a:defRPr/>
            </a:pPr>
            <a:r>
              <a:rPr lang="en-US" altLang="zh-TW" sz="2300" dirty="0" smtClean="0"/>
              <a:t>A network has </a:t>
            </a:r>
            <a:r>
              <a:rPr lang="en-US" altLang="zh-TW" sz="2300" dirty="0" smtClean="0">
                <a:solidFill>
                  <a:srgbClr val="FF0000"/>
                </a:solidFill>
              </a:rPr>
              <a:t>exactly one </a:t>
            </a:r>
            <a:r>
              <a:rPr lang="en-US" altLang="zh-TW" sz="2300" dirty="0" smtClean="0">
                <a:solidFill>
                  <a:schemeClr val="tx1"/>
                </a:solidFill>
              </a:rPr>
              <a:t>PAN coordinator</a:t>
            </a:r>
          </a:p>
          <a:p>
            <a:pPr eaLnBrk="1" hangingPunct="1">
              <a:defRPr/>
            </a:pPr>
            <a:r>
              <a:rPr lang="en-US" altLang="zh-TW" sz="2400" dirty="0" smtClean="0">
                <a:solidFill>
                  <a:srgbClr val="FF0000"/>
                </a:solidFill>
              </a:rPr>
              <a:t>Coordinator (</a:t>
            </a:r>
            <a:r>
              <a:rPr lang="en-US" altLang="zh-TW" sz="2400" dirty="0" err="1" smtClean="0">
                <a:solidFill>
                  <a:srgbClr val="FF0000"/>
                </a:solidFill>
              </a:rPr>
              <a:t>ZigBee</a:t>
            </a:r>
            <a:r>
              <a:rPr lang="en-US" altLang="zh-TW" sz="2400" dirty="0" smtClean="0">
                <a:solidFill>
                  <a:srgbClr val="FF0000"/>
                </a:solidFill>
              </a:rPr>
              <a:t> router)</a:t>
            </a:r>
            <a:endParaRPr lang="en-US" altLang="zh-TW" sz="2600" dirty="0" smtClean="0">
              <a:solidFill>
                <a:srgbClr val="0000FF"/>
              </a:solidFill>
            </a:endParaRPr>
          </a:p>
          <a:p>
            <a:pPr marL="742950" lvl="1" indent="-285750" eaLnBrk="1" hangingPunct="1">
              <a:defRPr/>
            </a:pPr>
            <a:r>
              <a:rPr lang="en-US" altLang="zh-TW" sz="2300" dirty="0" smtClean="0"/>
              <a:t>Provide </a:t>
            </a:r>
            <a:r>
              <a:rPr lang="en-US" altLang="zh-TW" sz="2300" dirty="0" smtClean="0">
                <a:solidFill>
                  <a:srgbClr val="FF0000"/>
                </a:solidFill>
              </a:rPr>
              <a:t>synchronization</a:t>
            </a:r>
            <a:r>
              <a:rPr lang="en-US" altLang="zh-TW" sz="2300" dirty="0" smtClean="0"/>
              <a:t> services through the transmission of beacons</a:t>
            </a:r>
            <a:endParaRPr lang="en-US" altLang="zh-TW" sz="2300" dirty="0" smtClean="0">
              <a:solidFill>
                <a:srgbClr val="FF0000"/>
              </a:solidFill>
            </a:endParaRPr>
          </a:p>
          <a:p>
            <a:pPr eaLnBrk="1" hangingPunct="1">
              <a:defRPr/>
            </a:pPr>
            <a:r>
              <a:rPr lang="en-US" altLang="zh-TW" sz="2600" dirty="0" smtClean="0">
                <a:solidFill>
                  <a:srgbClr val="FF0000"/>
                </a:solidFill>
              </a:rPr>
              <a:t>Device</a:t>
            </a:r>
            <a:r>
              <a:rPr lang="en-US" altLang="zh-TW" sz="2600" dirty="0" smtClean="0">
                <a:solidFill>
                  <a:srgbClr val="0000FF"/>
                </a:solidFill>
              </a:rPr>
              <a:t> (</a:t>
            </a:r>
            <a:r>
              <a:rPr lang="en-US" altLang="zh-TW" sz="2600" dirty="0" err="1" smtClean="0">
                <a:solidFill>
                  <a:srgbClr val="0000FF"/>
                </a:solidFill>
              </a:rPr>
              <a:t>ZigBee</a:t>
            </a:r>
            <a:r>
              <a:rPr lang="en-US" altLang="zh-TW" sz="2600" dirty="0" smtClean="0">
                <a:solidFill>
                  <a:srgbClr val="0000FF"/>
                </a:solidFill>
              </a:rPr>
              <a:t> end device)</a:t>
            </a:r>
          </a:p>
          <a:p>
            <a:pPr marL="742950" lvl="1" indent="-285750" eaLnBrk="1" hangingPunct="1">
              <a:defRPr/>
            </a:pPr>
            <a:r>
              <a:rPr lang="en-US" altLang="zh-TW" sz="2300" dirty="0" smtClean="0"/>
              <a:t>Any entity w/ IEEE 802.15.4 MAC and PHY interface</a:t>
            </a:r>
          </a:p>
          <a:p>
            <a:pPr>
              <a:defRPr/>
            </a:pPr>
            <a:endParaRPr lang="zh-TW" altLang="en-US" dirty="0"/>
          </a:p>
        </p:txBody>
      </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47</a:t>
            </a:fld>
            <a:endParaRPr lang="zh-TW" altLang="en-US"/>
          </a:p>
        </p:txBody>
      </p:sp>
    </p:spTree>
    <p:extLst>
      <p:ext uri="{BB962C8B-B14F-4D97-AF65-F5344CB8AC3E}">
        <p14:creationId xmlns:p14="http://schemas.microsoft.com/office/powerpoint/2010/main" val="3009350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ZigBee </a:t>
            </a:r>
            <a:r>
              <a:rPr lang="en-US" altLang="zh-TW" dirty="0" smtClean="0"/>
              <a:t>Network Topology</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48</a:t>
            </a:fld>
            <a:endParaRPr lang="zh-TW" altLang="en-US"/>
          </a:p>
        </p:txBody>
      </p:sp>
      <p:pic>
        <p:nvPicPr>
          <p:cNvPr id="1026" name="Picture 2" descr="「zigbee network topology」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492896"/>
            <a:ext cx="5715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425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en-US" altLang="zh-TW" sz="4200" smtClean="0"/>
              <a:t>Network Topologies (cont’d)</a:t>
            </a:r>
            <a:endParaRPr lang="zh-TW" altLang="en-US" sz="4200" smtClean="0"/>
          </a:p>
        </p:txBody>
      </p:sp>
      <p:sp>
        <p:nvSpPr>
          <p:cNvPr id="32772" name="Text Box 4"/>
          <p:cNvSpPr txBox="1">
            <a:spLocks noChangeArrowheads="1"/>
          </p:cNvSpPr>
          <p:nvPr/>
        </p:nvSpPr>
        <p:spPr bwMode="auto">
          <a:xfrm>
            <a:off x="1066800" y="1355725"/>
            <a:ext cx="2667000" cy="396875"/>
          </a:xfrm>
          <a:prstGeom prst="rect">
            <a:avLst/>
          </a:prstGeom>
          <a:noFill/>
          <a:ln w="12700">
            <a:noFill/>
            <a:miter lim="800000"/>
            <a:headEnd/>
            <a:tailEnd/>
          </a:ln>
        </p:spPr>
        <p:txBody>
          <a:bodyPr/>
          <a:lstStyle/>
          <a:p>
            <a:r>
              <a:rPr lang="en-US" altLang="zh-TW" b="1" u="sng">
                <a:solidFill>
                  <a:srgbClr val="000000"/>
                </a:solidFill>
              </a:rPr>
              <a:t>Cluster Tree Topology</a:t>
            </a:r>
            <a:endParaRPr lang="en-US" altLang="zh-TW" b="1" u="sng"/>
          </a:p>
        </p:txBody>
      </p:sp>
      <p:sp>
        <p:nvSpPr>
          <p:cNvPr id="32880" name="Text Box 116"/>
          <p:cNvSpPr txBox="1">
            <a:spLocks noChangeArrowheads="1"/>
          </p:cNvSpPr>
          <p:nvPr/>
        </p:nvSpPr>
        <p:spPr bwMode="auto">
          <a:xfrm>
            <a:off x="1614487" y="5599906"/>
            <a:ext cx="884237" cy="581025"/>
          </a:xfrm>
          <a:prstGeom prst="rect">
            <a:avLst/>
          </a:prstGeom>
          <a:noFill/>
          <a:ln w="9525">
            <a:noFill/>
            <a:miter lim="800000"/>
            <a:headEnd/>
            <a:tailEnd/>
          </a:ln>
        </p:spPr>
        <p:txBody>
          <a:bodyPr wrap="none">
            <a:spAutoFit/>
          </a:bodyPr>
          <a:lstStyle/>
          <a:p>
            <a:pPr algn="ctr"/>
            <a:r>
              <a:rPr lang="en-US" altLang="zh-TW" sz="1600" b="1" dirty="0">
                <a:solidFill>
                  <a:srgbClr val="FF0000"/>
                </a:solidFill>
              </a:rPr>
              <a:t>Cluster</a:t>
            </a:r>
          </a:p>
          <a:p>
            <a:pPr algn="ctr"/>
            <a:r>
              <a:rPr lang="en-US" altLang="zh-TW" sz="1600" b="1" dirty="0">
                <a:solidFill>
                  <a:srgbClr val="FF0000"/>
                </a:solidFill>
              </a:rPr>
              <a:t>Head</a:t>
            </a:r>
          </a:p>
        </p:txBody>
      </p:sp>
      <p:grpSp>
        <p:nvGrpSpPr>
          <p:cNvPr id="2" name="群組 5"/>
          <p:cNvGrpSpPr/>
          <p:nvPr/>
        </p:nvGrpSpPr>
        <p:grpSpPr>
          <a:xfrm>
            <a:off x="2224088" y="1831440"/>
            <a:ext cx="2667235" cy="3820852"/>
            <a:chOff x="2428640" y="3243263"/>
            <a:chExt cx="2667235" cy="3820852"/>
          </a:xfrm>
        </p:grpSpPr>
        <p:sp>
          <p:nvSpPr>
            <p:cNvPr id="32816" name="Oval 52"/>
            <p:cNvSpPr>
              <a:spLocks noChangeArrowheads="1"/>
            </p:cNvSpPr>
            <p:nvPr/>
          </p:nvSpPr>
          <p:spPr bwMode="auto">
            <a:xfrm rot="1541156">
              <a:off x="3273425" y="3243263"/>
              <a:ext cx="1822450" cy="1400175"/>
            </a:xfrm>
            <a:prstGeom prst="ellipse">
              <a:avLst/>
            </a:prstGeom>
            <a:solidFill>
              <a:srgbClr val="FFFFCC"/>
            </a:solidFill>
            <a:ln w="9525">
              <a:solidFill>
                <a:schemeClr val="tx1"/>
              </a:solidFill>
              <a:round/>
              <a:headEnd/>
              <a:tailEnd/>
            </a:ln>
          </p:spPr>
          <p:txBody>
            <a:bodyPr wrap="none" anchor="ctr"/>
            <a:lstStyle/>
            <a:p>
              <a:endParaRPr lang="zh-TW" altLang="en-US"/>
            </a:p>
          </p:txBody>
        </p:sp>
        <p:sp>
          <p:nvSpPr>
            <p:cNvPr id="32799" name="Oval 34"/>
            <p:cNvSpPr>
              <a:spLocks noChangeArrowheads="1"/>
            </p:cNvSpPr>
            <p:nvPr/>
          </p:nvSpPr>
          <p:spPr bwMode="auto">
            <a:xfrm>
              <a:off x="3578225" y="3886200"/>
              <a:ext cx="152400" cy="152400"/>
            </a:xfrm>
            <a:prstGeom prst="ellipse">
              <a:avLst/>
            </a:prstGeom>
            <a:solidFill>
              <a:schemeClr val="tx1"/>
            </a:solidFill>
            <a:ln w="9525">
              <a:solidFill>
                <a:schemeClr val="tx1"/>
              </a:solidFill>
              <a:round/>
              <a:headEnd/>
              <a:tailEnd/>
            </a:ln>
          </p:spPr>
          <p:txBody>
            <a:bodyPr wrap="none" anchor="ctr"/>
            <a:lstStyle/>
            <a:p>
              <a:endParaRPr lang="zh-TW" altLang="en-US"/>
            </a:p>
          </p:txBody>
        </p:sp>
        <p:sp>
          <p:nvSpPr>
            <p:cNvPr id="32800" name="Oval 35"/>
            <p:cNvSpPr>
              <a:spLocks noChangeArrowheads="1"/>
            </p:cNvSpPr>
            <p:nvPr/>
          </p:nvSpPr>
          <p:spPr bwMode="auto">
            <a:xfrm>
              <a:off x="3502025" y="35052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01" name="Oval 36"/>
            <p:cNvSpPr>
              <a:spLocks noChangeArrowheads="1"/>
            </p:cNvSpPr>
            <p:nvPr/>
          </p:nvSpPr>
          <p:spPr bwMode="auto">
            <a:xfrm>
              <a:off x="3883025" y="35814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02" name="Oval 37"/>
            <p:cNvSpPr>
              <a:spLocks noChangeArrowheads="1"/>
            </p:cNvSpPr>
            <p:nvPr/>
          </p:nvSpPr>
          <p:spPr bwMode="auto">
            <a:xfrm>
              <a:off x="4264025" y="38862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03" name="Oval 38"/>
            <p:cNvSpPr>
              <a:spLocks noChangeArrowheads="1"/>
            </p:cNvSpPr>
            <p:nvPr/>
          </p:nvSpPr>
          <p:spPr bwMode="auto">
            <a:xfrm>
              <a:off x="3730625" y="42672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04" name="Oval 39"/>
            <p:cNvSpPr>
              <a:spLocks noChangeArrowheads="1"/>
            </p:cNvSpPr>
            <p:nvPr/>
          </p:nvSpPr>
          <p:spPr bwMode="auto">
            <a:xfrm>
              <a:off x="4111625" y="41910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05" name="Oval 40"/>
            <p:cNvSpPr>
              <a:spLocks noChangeArrowheads="1"/>
            </p:cNvSpPr>
            <p:nvPr/>
          </p:nvSpPr>
          <p:spPr bwMode="auto">
            <a:xfrm>
              <a:off x="4492625" y="44196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07" name="Oval 42"/>
            <p:cNvSpPr>
              <a:spLocks noChangeArrowheads="1"/>
            </p:cNvSpPr>
            <p:nvPr/>
          </p:nvSpPr>
          <p:spPr bwMode="auto">
            <a:xfrm>
              <a:off x="4416425" y="33528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08" name="Line 44"/>
            <p:cNvSpPr>
              <a:spLocks noChangeShapeType="1"/>
            </p:cNvSpPr>
            <p:nvPr/>
          </p:nvSpPr>
          <p:spPr bwMode="auto">
            <a:xfrm>
              <a:off x="3730625" y="3962400"/>
              <a:ext cx="533400" cy="0"/>
            </a:xfrm>
            <a:prstGeom prst="line">
              <a:avLst/>
            </a:prstGeom>
            <a:noFill/>
            <a:ln w="9525">
              <a:solidFill>
                <a:schemeClr val="tx1"/>
              </a:solidFill>
              <a:round/>
              <a:headEnd/>
              <a:tailEnd/>
            </a:ln>
          </p:spPr>
          <p:txBody>
            <a:bodyPr/>
            <a:lstStyle/>
            <a:p>
              <a:endParaRPr lang="zh-TW" altLang="en-US"/>
            </a:p>
          </p:txBody>
        </p:sp>
        <p:sp>
          <p:nvSpPr>
            <p:cNvPr id="32809" name="Line 45"/>
            <p:cNvSpPr>
              <a:spLocks noChangeShapeType="1"/>
            </p:cNvSpPr>
            <p:nvPr/>
          </p:nvSpPr>
          <p:spPr bwMode="auto">
            <a:xfrm>
              <a:off x="4416425" y="3962400"/>
              <a:ext cx="381000" cy="0"/>
            </a:xfrm>
            <a:prstGeom prst="line">
              <a:avLst/>
            </a:prstGeom>
            <a:noFill/>
            <a:ln w="9525">
              <a:solidFill>
                <a:schemeClr val="tx1"/>
              </a:solidFill>
              <a:round/>
              <a:headEnd/>
              <a:tailEnd/>
            </a:ln>
          </p:spPr>
          <p:txBody>
            <a:bodyPr/>
            <a:lstStyle/>
            <a:p>
              <a:endParaRPr lang="zh-TW" altLang="en-US"/>
            </a:p>
          </p:txBody>
        </p:sp>
        <p:sp>
          <p:nvSpPr>
            <p:cNvPr id="32810" name="Line 46"/>
            <p:cNvSpPr>
              <a:spLocks noChangeShapeType="1"/>
            </p:cNvSpPr>
            <p:nvPr/>
          </p:nvSpPr>
          <p:spPr bwMode="auto">
            <a:xfrm>
              <a:off x="3578225" y="3657600"/>
              <a:ext cx="76200" cy="228600"/>
            </a:xfrm>
            <a:prstGeom prst="line">
              <a:avLst/>
            </a:prstGeom>
            <a:noFill/>
            <a:ln w="9525">
              <a:solidFill>
                <a:schemeClr val="tx1"/>
              </a:solidFill>
              <a:round/>
              <a:headEnd/>
              <a:tailEnd/>
            </a:ln>
          </p:spPr>
          <p:txBody>
            <a:bodyPr/>
            <a:lstStyle/>
            <a:p>
              <a:endParaRPr lang="zh-TW" altLang="en-US"/>
            </a:p>
          </p:txBody>
        </p:sp>
        <p:sp>
          <p:nvSpPr>
            <p:cNvPr id="32811" name="Line 47"/>
            <p:cNvSpPr>
              <a:spLocks noChangeShapeType="1"/>
            </p:cNvSpPr>
            <p:nvPr/>
          </p:nvSpPr>
          <p:spPr bwMode="auto">
            <a:xfrm flipH="1">
              <a:off x="3730625" y="3733800"/>
              <a:ext cx="228600" cy="228600"/>
            </a:xfrm>
            <a:prstGeom prst="line">
              <a:avLst/>
            </a:prstGeom>
            <a:noFill/>
            <a:ln w="9525">
              <a:solidFill>
                <a:schemeClr val="tx1"/>
              </a:solidFill>
              <a:round/>
              <a:headEnd/>
              <a:tailEnd/>
            </a:ln>
          </p:spPr>
          <p:txBody>
            <a:bodyPr/>
            <a:lstStyle/>
            <a:p>
              <a:endParaRPr lang="zh-TW" altLang="en-US"/>
            </a:p>
          </p:txBody>
        </p:sp>
        <p:sp>
          <p:nvSpPr>
            <p:cNvPr id="32812" name="Line 48"/>
            <p:cNvSpPr>
              <a:spLocks noChangeShapeType="1"/>
            </p:cNvSpPr>
            <p:nvPr/>
          </p:nvSpPr>
          <p:spPr bwMode="auto">
            <a:xfrm>
              <a:off x="3654425" y="4038600"/>
              <a:ext cx="152400" cy="228600"/>
            </a:xfrm>
            <a:prstGeom prst="line">
              <a:avLst/>
            </a:prstGeom>
            <a:noFill/>
            <a:ln w="9525">
              <a:solidFill>
                <a:schemeClr val="tx1"/>
              </a:solidFill>
              <a:round/>
              <a:headEnd/>
              <a:tailEnd/>
            </a:ln>
          </p:spPr>
          <p:txBody>
            <a:bodyPr/>
            <a:lstStyle/>
            <a:p>
              <a:endParaRPr lang="zh-TW" altLang="en-US"/>
            </a:p>
          </p:txBody>
        </p:sp>
        <p:sp>
          <p:nvSpPr>
            <p:cNvPr id="32813" name="Line 49"/>
            <p:cNvSpPr>
              <a:spLocks noChangeShapeType="1"/>
            </p:cNvSpPr>
            <p:nvPr/>
          </p:nvSpPr>
          <p:spPr bwMode="auto">
            <a:xfrm flipH="1">
              <a:off x="4187825" y="4038600"/>
              <a:ext cx="152400" cy="152400"/>
            </a:xfrm>
            <a:prstGeom prst="line">
              <a:avLst/>
            </a:prstGeom>
            <a:noFill/>
            <a:ln w="9525">
              <a:solidFill>
                <a:schemeClr val="tx1"/>
              </a:solidFill>
              <a:round/>
              <a:headEnd/>
              <a:tailEnd/>
            </a:ln>
          </p:spPr>
          <p:txBody>
            <a:bodyPr/>
            <a:lstStyle/>
            <a:p>
              <a:endParaRPr lang="zh-TW" altLang="en-US"/>
            </a:p>
          </p:txBody>
        </p:sp>
        <p:sp>
          <p:nvSpPr>
            <p:cNvPr id="32814" name="Line 50"/>
            <p:cNvSpPr>
              <a:spLocks noChangeShapeType="1"/>
            </p:cNvSpPr>
            <p:nvPr/>
          </p:nvSpPr>
          <p:spPr bwMode="auto">
            <a:xfrm>
              <a:off x="4264025" y="4267200"/>
              <a:ext cx="304800" cy="152400"/>
            </a:xfrm>
            <a:prstGeom prst="line">
              <a:avLst/>
            </a:prstGeom>
            <a:noFill/>
            <a:ln w="9525">
              <a:solidFill>
                <a:schemeClr val="tx1"/>
              </a:solidFill>
              <a:round/>
              <a:headEnd/>
              <a:tailEnd/>
            </a:ln>
          </p:spPr>
          <p:txBody>
            <a:bodyPr/>
            <a:lstStyle/>
            <a:p>
              <a:endParaRPr lang="zh-TW" altLang="en-US"/>
            </a:p>
          </p:txBody>
        </p:sp>
        <p:sp>
          <p:nvSpPr>
            <p:cNvPr id="32815" name="Line 51"/>
            <p:cNvSpPr>
              <a:spLocks noChangeShapeType="1"/>
            </p:cNvSpPr>
            <p:nvPr/>
          </p:nvSpPr>
          <p:spPr bwMode="auto">
            <a:xfrm flipH="1">
              <a:off x="4340225" y="3505200"/>
              <a:ext cx="152400" cy="381000"/>
            </a:xfrm>
            <a:prstGeom prst="line">
              <a:avLst/>
            </a:prstGeom>
            <a:noFill/>
            <a:ln w="9525">
              <a:solidFill>
                <a:schemeClr val="tx1"/>
              </a:solidFill>
              <a:round/>
              <a:headEnd/>
              <a:tailEnd/>
            </a:ln>
          </p:spPr>
          <p:txBody>
            <a:bodyPr/>
            <a:lstStyle/>
            <a:p>
              <a:endParaRPr lang="zh-TW" altLang="en-US"/>
            </a:p>
          </p:txBody>
        </p:sp>
        <p:sp>
          <p:nvSpPr>
            <p:cNvPr id="32885" name="Line 121"/>
            <p:cNvSpPr>
              <a:spLocks noChangeShapeType="1"/>
            </p:cNvSpPr>
            <p:nvPr/>
          </p:nvSpPr>
          <p:spPr bwMode="auto">
            <a:xfrm flipV="1">
              <a:off x="2428640" y="4048917"/>
              <a:ext cx="1171904" cy="3015198"/>
            </a:xfrm>
            <a:prstGeom prst="line">
              <a:avLst/>
            </a:prstGeom>
            <a:noFill/>
            <a:ln w="19050">
              <a:solidFill>
                <a:srgbClr val="FF0000"/>
              </a:solidFill>
              <a:prstDash val="dash"/>
              <a:round/>
              <a:headEnd/>
              <a:tailEnd type="triangle" w="med" len="med"/>
            </a:ln>
          </p:spPr>
          <p:txBody>
            <a:bodyPr/>
            <a:lstStyle/>
            <a:p>
              <a:endParaRPr lang="zh-TW" altLang="en-US"/>
            </a:p>
          </p:txBody>
        </p:sp>
        <p:sp>
          <p:nvSpPr>
            <p:cNvPr id="32889" name="Text Box 125"/>
            <p:cNvSpPr txBox="1">
              <a:spLocks noChangeArrowheads="1"/>
            </p:cNvSpPr>
            <p:nvPr/>
          </p:nvSpPr>
          <p:spPr bwMode="auto">
            <a:xfrm>
              <a:off x="3832225" y="4368800"/>
              <a:ext cx="573088" cy="274638"/>
            </a:xfrm>
            <a:prstGeom prst="rect">
              <a:avLst/>
            </a:prstGeom>
            <a:noFill/>
            <a:ln w="9525">
              <a:noFill/>
              <a:miter lim="800000"/>
              <a:headEnd/>
              <a:tailEnd/>
            </a:ln>
          </p:spPr>
          <p:txBody>
            <a:bodyPr wrap="none">
              <a:spAutoFit/>
            </a:bodyPr>
            <a:lstStyle/>
            <a:p>
              <a:pPr algn="ctr"/>
              <a:r>
                <a:rPr lang="en-US" altLang="zh-TW" sz="1200" b="1" dirty="0">
                  <a:solidFill>
                    <a:srgbClr val="9933FF"/>
                  </a:solidFill>
                </a:rPr>
                <a:t>CID 1</a:t>
              </a:r>
            </a:p>
          </p:txBody>
        </p:sp>
        <p:sp>
          <p:nvSpPr>
            <p:cNvPr id="32806" name="Oval 41"/>
            <p:cNvSpPr>
              <a:spLocks noChangeArrowheads="1"/>
            </p:cNvSpPr>
            <p:nvPr/>
          </p:nvSpPr>
          <p:spPr bwMode="auto">
            <a:xfrm>
              <a:off x="4797425" y="38862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grpSp>
      <p:grpSp>
        <p:nvGrpSpPr>
          <p:cNvPr id="3" name="群組 7"/>
          <p:cNvGrpSpPr/>
          <p:nvPr/>
        </p:nvGrpSpPr>
        <p:grpSpPr>
          <a:xfrm>
            <a:off x="2429731" y="3163826"/>
            <a:ext cx="3180611" cy="2527374"/>
            <a:chOff x="4228252" y="2768283"/>
            <a:chExt cx="3180611" cy="2527374"/>
          </a:xfrm>
        </p:grpSpPr>
        <p:sp>
          <p:nvSpPr>
            <p:cNvPr id="32849" name="Oval 85"/>
            <p:cNvSpPr>
              <a:spLocks noChangeArrowheads="1"/>
            </p:cNvSpPr>
            <p:nvPr/>
          </p:nvSpPr>
          <p:spPr bwMode="auto">
            <a:xfrm rot="1541156">
              <a:off x="4872038" y="3152775"/>
              <a:ext cx="2536825" cy="1522413"/>
            </a:xfrm>
            <a:prstGeom prst="ellipse">
              <a:avLst/>
            </a:prstGeom>
            <a:solidFill>
              <a:srgbClr val="FFFFCC"/>
            </a:solidFill>
            <a:ln w="9525">
              <a:solidFill>
                <a:schemeClr val="tx1"/>
              </a:solidFill>
              <a:round/>
              <a:headEnd/>
              <a:tailEnd/>
            </a:ln>
          </p:spPr>
          <p:txBody>
            <a:bodyPr wrap="none" anchor="ctr"/>
            <a:lstStyle/>
            <a:p>
              <a:endParaRPr lang="zh-TW" altLang="en-US"/>
            </a:p>
          </p:txBody>
        </p:sp>
        <p:sp>
          <p:nvSpPr>
            <p:cNvPr id="32819" name="Oval 55"/>
            <p:cNvSpPr>
              <a:spLocks noChangeArrowheads="1"/>
            </p:cNvSpPr>
            <p:nvPr/>
          </p:nvSpPr>
          <p:spPr bwMode="auto">
            <a:xfrm>
              <a:off x="5650313" y="3227644"/>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20" name="Oval 56"/>
            <p:cNvSpPr>
              <a:spLocks noChangeArrowheads="1"/>
            </p:cNvSpPr>
            <p:nvPr/>
          </p:nvSpPr>
          <p:spPr bwMode="auto">
            <a:xfrm>
              <a:off x="5287963" y="3312988"/>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21" name="Oval 57"/>
            <p:cNvSpPr>
              <a:spLocks noChangeArrowheads="1"/>
            </p:cNvSpPr>
            <p:nvPr/>
          </p:nvSpPr>
          <p:spPr bwMode="auto">
            <a:xfrm>
              <a:off x="5545854" y="3581400"/>
              <a:ext cx="152400" cy="152400"/>
            </a:xfrm>
            <a:prstGeom prst="ellipse">
              <a:avLst/>
            </a:prstGeom>
            <a:solidFill>
              <a:schemeClr val="tx1"/>
            </a:solidFill>
            <a:ln w="9525">
              <a:solidFill>
                <a:schemeClr val="tx1"/>
              </a:solidFill>
              <a:round/>
              <a:headEnd/>
              <a:tailEnd/>
            </a:ln>
          </p:spPr>
          <p:txBody>
            <a:bodyPr wrap="none" anchor="ctr"/>
            <a:lstStyle/>
            <a:p>
              <a:endParaRPr lang="zh-TW" altLang="en-US"/>
            </a:p>
          </p:txBody>
        </p:sp>
        <p:sp>
          <p:nvSpPr>
            <p:cNvPr id="32822" name="Line 58"/>
            <p:cNvSpPr>
              <a:spLocks noChangeShapeType="1"/>
            </p:cNvSpPr>
            <p:nvPr/>
          </p:nvSpPr>
          <p:spPr bwMode="auto">
            <a:xfrm flipH="1" flipV="1">
              <a:off x="5407024" y="3429000"/>
              <a:ext cx="215029" cy="228600"/>
            </a:xfrm>
            <a:prstGeom prst="line">
              <a:avLst/>
            </a:prstGeom>
            <a:noFill/>
            <a:ln w="9525">
              <a:solidFill>
                <a:schemeClr val="tx1"/>
              </a:solidFill>
              <a:round/>
              <a:headEnd/>
              <a:tailEnd/>
            </a:ln>
          </p:spPr>
          <p:txBody>
            <a:bodyPr/>
            <a:lstStyle/>
            <a:p>
              <a:endParaRPr lang="zh-TW" altLang="en-US"/>
            </a:p>
          </p:txBody>
        </p:sp>
        <p:sp>
          <p:nvSpPr>
            <p:cNvPr id="32823" name="Line 59"/>
            <p:cNvSpPr>
              <a:spLocks noChangeShapeType="1"/>
            </p:cNvSpPr>
            <p:nvPr/>
          </p:nvSpPr>
          <p:spPr bwMode="auto">
            <a:xfrm flipV="1">
              <a:off x="5657849" y="3390900"/>
              <a:ext cx="53975" cy="190500"/>
            </a:xfrm>
            <a:prstGeom prst="line">
              <a:avLst/>
            </a:prstGeom>
            <a:noFill/>
            <a:ln w="9525">
              <a:solidFill>
                <a:schemeClr val="tx1"/>
              </a:solidFill>
              <a:round/>
              <a:headEnd/>
              <a:tailEnd/>
            </a:ln>
          </p:spPr>
          <p:txBody>
            <a:bodyPr/>
            <a:lstStyle/>
            <a:p>
              <a:endParaRPr lang="zh-TW" altLang="en-US"/>
            </a:p>
          </p:txBody>
        </p:sp>
        <p:sp>
          <p:nvSpPr>
            <p:cNvPr id="32824" name="Line 60"/>
            <p:cNvSpPr>
              <a:spLocks noChangeShapeType="1"/>
            </p:cNvSpPr>
            <p:nvPr/>
          </p:nvSpPr>
          <p:spPr bwMode="auto">
            <a:xfrm>
              <a:off x="5070475" y="3581400"/>
              <a:ext cx="488950" cy="50800"/>
            </a:xfrm>
            <a:prstGeom prst="line">
              <a:avLst/>
            </a:prstGeom>
            <a:noFill/>
            <a:ln w="9525">
              <a:solidFill>
                <a:schemeClr val="tx1"/>
              </a:solidFill>
              <a:round/>
              <a:headEnd/>
              <a:tailEnd/>
            </a:ln>
          </p:spPr>
          <p:txBody>
            <a:bodyPr/>
            <a:lstStyle/>
            <a:p>
              <a:endParaRPr lang="zh-TW" altLang="en-US"/>
            </a:p>
          </p:txBody>
        </p:sp>
        <p:sp>
          <p:nvSpPr>
            <p:cNvPr id="32827" name="Oval 63"/>
            <p:cNvSpPr>
              <a:spLocks noChangeArrowheads="1"/>
            </p:cNvSpPr>
            <p:nvPr/>
          </p:nvSpPr>
          <p:spPr bwMode="auto">
            <a:xfrm>
              <a:off x="5559425" y="42672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31" name="Oval 67"/>
            <p:cNvSpPr>
              <a:spLocks noChangeArrowheads="1"/>
            </p:cNvSpPr>
            <p:nvPr/>
          </p:nvSpPr>
          <p:spPr bwMode="auto">
            <a:xfrm>
              <a:off x="5940425" y="35814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32" name="Oval 68"/>
            <p:cNvSpPr>
              <a:spLocks noChangeArrowheads="1"/>
            </p:cNvSpPr>
            <p:nvPr/>
          </p:nvSpPr>
          <p:spPr bwMode="auto">
            <a:xfrm>
              <a:off x="5864225" y="31242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34" name="Oval 70"/>
            <p:cNvSpPr>
              <a:spLocks noChangeArrowheads="1"/>
            </p:cNvSpPr>
            <p:nvPr/>
          </p:nvSpPr>
          <p:spPr bwMode="auto">
            <a:xfrm>
              <a:off x="6473825" y="3462182"/>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35" name="Oval 71"/>
            <p:cNvSpPr>
              <a:spLocks noChangeArrowheads="1"/>
            </p:cNvSpPr>
            <p:nvPr/>
          </p:nvSpPr>
          <p:spPr bwMode="auto">
            <a:xfrm>
              <a:off x="6626225" y="44196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37" name="Oval 73"/>
            <p:cNvSpPr>
              <a:spLocks noChangeArrowheads="1"/>
            </p:cNvSpPr>
            <p:nvPr/>
          </p:nvSpPr>
          <p:spPr bwMode="auto">
            <a:xfrm>
              <a:off x="7083425" y="43434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38" name="Line 74"/>
            <p:cNvSpPr>
              <a:spLocks noChangeShapeType="1"/>
            </p:cNvSpPr>
            <p:nvPr/>
          </p:nvSpPr>
          <p:spPr bwMode="auto">
            <a:xfrm flipH="1" flipV="1">
              <a:off x="5622053" y="3733800"/>
              <a:ext cx="13571" cy="533400"/>
            </a:xfrm>
            <a:prstGeom prst="line">
              <a:avLst/>
            </a:prstGeom>
            <a:noFill/>
            <a:ln w="9525">
              <a:solidFill>
                <a:schemeClr val="tx1"/>
              </a:solidFill>
              <a:round/>
              <a:headEnd/>
              <a:tailEnd/>
            </a:ln>
          </p:spPr>
          <p:txBody>
            <a:bodyPr/>
            <a:lstStyle/>
            <a:p>
              <a:endParaRPr lang="zh-TW" altLang="en-US"/>
            </a:p>
          </p:txBody>
        </p:sp>
        <p:sp>
          <p:nvSpPr>
            <p:cNvPr id="32839" name="Line 75"/>
            <p:cNvSpPr>
              <a:spLocks noChangeShapeType="1"/>
            </p:cNvSpPr>
            <p:nvPr/>
          </p:nvSpPr>
          <p:spPr bwMode="auto">
            <a:xfrm>
              <a:off x="5711825" y="4343400"/>
              <a:ext cx="381000" cy="152400"/>
            </a:xfrm>
            <a:prstGeom prst="line">
              <a:avLst/>
            </a:prstGeom>
            <a:noFill/>
            <a:ln w="9525">
              <a:solidFill>
                <a:schemeClr val="tx1"/>
              </a:solidFill>
              <a:round/>
              <a:headEnd/>
              <a:tailEnd/>
            </a:ln>
          </p:spPr>
          <p:txBody>
            <a:bodyPr/>
            <a:lstStyle/>
            <a:p>
              <a:endParaRPr lang="zh-TW" altLang="en-US"/>
            </a:p>
          </p:txBody>
        </p:sp>
        <p:sp>
          <p:nvSpPr>
            <p:cNvPr id="32840" name="Line 76"/>
            <p:cNvSpPr>
              <a:spLocks noChangeShapeType="1"/>
            </p:cNvSpPr>
            <p:nvPr/>
          </p:nvSpPr>
          <p:spPr bwMode="auto">
            <a:xfrm flipV="1">
              <a:off x="6245225" y="4495800"/>
              <a:ext cx="381000" cy="0"/>
            </a:xfrm>
            <a:prstGeom prst="line">
              <a:avLst/>
            </a:prstGeom>
            <a:noFill/>
            <a:ln w="9525">
              <a:solidFill>
                <a:schemeClr val="tx1"/>
              </a:solidFill>
              <a:round/>
              <a:headEnd/>
              <a:tailEnd/>
            </a:ln>
          </p:spPr>
          <p:txBody>
            <a:bodyPr/>
            <a:lstStyle/>
            <a:p>
              <a:endParaRPr lang="zh-TW" altLang="en-US"/>
            </a:p>
          </p:txBody>
        </p:sp>
        <p:sp>
          <p:nvSpPr>
            <p:cNvPr id="32841" name="Line 77"/>
            <p:cNvSpPr>
              <a:spLocks noChangeShapeType="1"/>
            </p:cNvSpPr>
            <p:nvPr/>
          </p:nvSpPr>
          <p:spPr bwMode="auto">
            <a:xfrm flipV="1">
              <a:off x="6778625" y="4419600"/>
              <a:ext cx="304800" cy="76200"/>
            </a:xfrm>
            <a:prstGeom prst="line">
              <a:avLst/>
            </a:prstGeom>
            <a:noFill/>
            <a:ln w="9525">
              <a:solidFill>
                <a:schemeClr val="tx1"/>
              </a:solidFill>
              <a:round/>
              <a:headEnd/>
              <a:tailEnd/>
            </a:ln>
          </p:spPr>
          <p:txBody>
            <a:bodyPr/>
            <a:lstStyle/>
            <a:p>
              <a:endParaRPr lang="zh-TW" altLang="en-US"/>
            </a:p>
          </p:txBody>
        </p:sp>
        <p:sp>
          <p:nvSpPr>
            <p:cNvPr id="32842" name="Line 78"/>
            <p:cNvSpPr>
              <a:spLocks noChangeShapeType="1"/>
            </p:cNvSpPr>
            <p:nvPr/>
          </p:nvSpPr>
          <p:spPr bwMode="auto">
            <a:xfrm flipH="1" flipV="1">
              <a:off x="6092825" y="4191000"/>
              <a:ext cx="76200" cy="228600"/>
            </a:xfrm>
            <a:prstGeom prst="line">
              <a:avLst/>
            </a:prstGeom>
            <a:noFill/>
            <a:ln w="9525">
              <a:solidFill>
                <a:schemeClr val="tx1"/>
              </a:solidFill>
              <a:round/>
              <a:headEnd/>
              <a:tailEnd/>
            </a:ln>
          </p:spPr>
          <p:txBody>
            <a:bodyPr/>
            <a:lstStyle/>
            <a:p>
              <a:endParaRPr lang="zh-TW" altLang="en-US"/>
            </a:p>
          </p:txBody>
        </p:sp>
        <p:sp>
          <p:nvSpPr>
            <p:cNvPr id="32843" name="Line 79"/>
            <p:cNvSpPr>
              <a:spLocks noChangeShapeType="1"/>
            </p:cNvSpPr>
            <p:nvPr/>
          </p:nvSpPr>
          <p:spPr bwMode="auto">
            <a:xfrm flipV="1">
              <a:off x="6206090" y="4000500"/>
              <a:ext cx="174625" cy="457200"/>
            </a:xfrm>
            <a:prstGeom prst="line">
              <a:avLst/>
            </a:prstGeom>
            <a:noFill/>
            <a:ln w="9525">
              <a:solidFill>
                <a:schemeClr val="tx1"/>
              </a:solidFill>
              <a:round/>
              <a:headEnd/>
              <a:tailEnd/>
            </a:ln>
          </p:spPr>
          <p:txBody>
            <a:bodyPr/>
            <a:lstStyle/>
            <a:p>
              <a:endParaRPr lang="zh-TW" altLang="en-US"/>
            </a:p>
          </p:txBody>
        </p:sp>
        <p:sp>
          <p:nvSpPr>
            <p:cNvPr id="32844" name="Line 80"/>
            <p:cNvSpPr>
              <a:spLocks noChangeShapeType="1"/>
            </p:cNvSpPr>
            <p:nvPr/>
          </p:nvSpPr>
          <p:spPr bwMode="auto">
            <a:xfrm flipV="1">
              <a:off x="6702425" y="4141528"/>
              <a:ext cx="0" cy="278072"/>
            </a:xfrm>
            <a:prstGeom prst="line">
              <a:avLst/>
            </a:prstGeom>
            <a:noFill/>
            <a:ln w="9525">
              <a:solidFill>
                <a:schemeClr val="tx1"/>
              </a:solidFill>
              <a:round/>
              <a:headEnd/>
              <a:tailEnd/>
            </a:ln>
          </p:spPr>
          <p:txBody>
            <a:bodyPr/>
            <a:lstStyle/>
            <a:p>
              <a:endParaRPr lang="zh-TW" altLang="en-US"/>
            </a:p>
          </p:txBody>
        </p:sp>
        <p:sp>
          <p:nvSpPr>
            <p:cNvPr id="32845" name="Line 81"/>
            <p:cNvSpPr>
              <a:spLocks noChangeShapeType="1"/>
            </p:cNvSpPr>
            <p:nvPr/>
          </p:nvSpPr>
          <p:spPr bwMode="auto">
            <a:xfrm flipH="1" flipV="1">
              <a:off x="5940425" y="3276600"/>
              <a:ext cx="76200" cy="304800"/>
            </a:xfrm>
            <a:prstGeom prst="line">
              <a:avLst/>
            </a:prstGeom>
            <a:noFill/>
            <a:ln w="9525">
              <a:solidFill>
                <a:schemeClr val="tx1"/>
              </a:solidFill>
              <a:round/>
              <a:headEnd/>
              <a:tailEnd/>
            </a:ln>
          </p:spPr>
          <p:txBody>
            <a:bodyPr/>
            <a:lstStyle/>
            <a:p>
              <a:endParaRPr lang="zh-TW" altLang="en-US"/>
            </a:p>
          </p:txBody>
        </p:sp>
        <p:sp>
          <p:nvSpPr>
            <p:cNvPr id="32846" name="Line 82"/>
            <p:cNvSpPr>
              <a:spLocks noChangeShapeType="1"/>
            </p:cNvSpPr>
            <p:nvPr/>
          </p:nvSpPr>
          <p:spPr bwMode="auto">
            <a:xfrm flipV="1">
              <a:off x="6130925" y="3803048"/>
              <a:ext cx="162476" cy="311752"/>
            </a:xfrm>
            <a:prstGeom prst="line">
              <a:avLst/>
            </a:prstGeom>
            <a:noFill/>
            <a:ln w="9525">
              <a:solidFill>
                <a:schemeClr val="tx1"/>
              </a:solidFill>
              <a:round/>
              <a:headEnd/>
              <a:tailEnd/>
            </a:ln>
          </p:spPr>
          <p:txBody>
            <a:bodyPr/>
            <a:lstStyle/>
            <a:p>
              <a:endParaRPr lang="zh-TW" altLang="en-US"/>
            </a:p>
          </p:txBody>
        </p:sp>
        <p:sp>
          <p:nvSpPr>
            <p:cNvPr id="32847" name="Line 83"/>
            <p:cNvSpPr>
              <a:spLocks noChangeShapeType="1"/>
            </p:cNvSpPr>
            <p:nvPr/>
          </p:nvSpPr>
          <p:spPr bwMode="auto">
            <a:xfrm flipV="1">
              <a:off x="6092825" y="3505200"/>
              <a:ext cx="381000" cy="152400"/>
            </a:xfrm>
            <a:prstGeom prst="line">
              <a:avLst/>
            </a:prstGeom>
            <a:noFill/>
            <a:ln w="9525">
              <a:solidFill>
                <a:schemeClr val="tx1"/>
              </a:solidFill>
              <a:round/>
              <a:headEnd/>
              <a:tailEnd/>
            </a:ln>
          </p:spPr>
          <p:txBody>
            <a:bodyPr/>
            <a:lstStyle/>
            <a:p>
              <a:endParaRPr lang="zh-TW" altLang="en-US"/>
            </a:p>
          </p:txBody>
        </p:sp>
        <p:sp>
          <p:nvSpPr>
            <p:cNvPr id="32848" name="Line 84"/>
            <p:cNvSpPr>
              <a:spLocks noChangeShapeType="1"/>
            </p:cNvSpPr>
            <p:nvPr/>
          </p:nvSpPr>
          <p:spPr bwMode="auto">
            <a:xfrm flipH="1" flipV="1">
              <a:off x="6016625" y="3733800"/>
              <a:ext cx="76200" cy="304800"/>
            </a:xfrm>
            <a:prstGeom prst="line">
              <a:avLst/>
            </a:prstGeom>
            <a:noFill/>
            <a:ln w="9525">
              <a:solidFill>
                <a:schemeClr val="tx1"/>
              </a:solidFill>
              <a:round/>
              <a:headEnd/>
              <a:tailEnd/>
            </a:ln>
          </p:spPr>
          <p:txBody>
            <a:bodyPr/>
            <a:lstStyle/>
            <a:p>
              <a:endParaRPr lang="zh-TW" altLang="en-US"/>
            </a:p>
          </p:txBody>
        </p:sp>
        <p:sp>
          <p:nvSpPr>
            <p:cNvPr id="32878" name="Line 114"/>
            <p:cNvSpPr>
              <a:spLocks noChangeShapeType="1"/>
            </p:cNvSpPr>
            <p:nvPr/>
          </p:nvSpPr>
          <p:spPr bwMode="auto">
            <a:xfrm flipH="1" flipV="1">
              <a:off x="6200894" y="2768283"/>
              <a:ext cx="425331" cy="736917"/>
            </a:xfrm>
            <a:prstGeom prst="line">
              <a:avLst/>
            </a:prstGeom>
            <a:noFill/>
            <a:ln w="9525">
              <a:solidFill>
                <a:schemeClr val="tx1"/>
              </a:solidFill>
              <a:round/>
              <a:headEnd/>
              <a:tailEnd/>
            </a:ln>
          </p:spPr>
          <p:txBody>
            <a:bodyPr/>
            <a:lstStyle/>
            <a:p>
              <a:endParaRPr lang="zh-TW" altLang="en-US"/>
            </a:p>
          </p:txBody>
        </p:sp>
        <p:sp>
          <p:nvSpPr>
            <p:cNvPr id="32884" name="Line 120"/>
            <p:cNvSpPr>
              <a:spLocks noChangeShapeType="1"/>
            </p:cNvSpPr>
            <p:nvPr/>
          </p:nvSpPr>
          <p:spPr bwMode="auto">
            <a:xfrm flipV="1">
              <a:off x="4228252" y="3761043"/>
              <a:ext cx="1286285" cy="1534614"/>
            </a:xfrm>
            <a:prstGeom prst="line">
              <a:avLst/>
            </a:prstGeom>
            <a:noFill/>
            <a:ln w="19050">
              <a:solidFill>
                <a:srgbClr val="FF0000"/>
              </a:solidFill>
              <a:prstDash val="dash"/>
              <a:round/>
              <a:headEnd/>
              <a:tailEnd type="triangle" w="med" len="med"/>
            </a:ln>
          </p:spPr>
          <p:txBody>
            <a:bodyPr/>
            <a:lstStyle/>
            <a:p>
              <a:endParaRPr lang="zh-TW" altLang="en-US"/>
            </a:p>
          </p:txBody>
        </p:sp>
        <p:sp>
          <p:nvSpPr>
            <p:cNvPr id="32890" name="Text Box 126"/>
            <p:cNvSpPr txBox="1">
              <a:spLocks noChangeArrowheads="1"/>
            </p:cNvSpPr>
            <p:nvPr/>
          </p:nvSpPr>
          <p:spPr bwMode="auto">
            <a:xfrm>
              <a:off x="6165511" y="4528350"/>
              <a:ext cx="577401" cy="276999"/>
            </a:xfrm>
            <a:prstGeom prst="rect">
              <a:avLst/>
            </a:prstGeom>
            <a:noFill/>
            <a:ln w="9525">
              <a:noFill/>
              <a:miter lim="800000"/>
              <a:headEnd/>
              <a:tailEnd/>
            </a:ln>
          </p:spPr>
          <p:txBody>
            <a:bodyPr wrap="none">
              <a:spAutoFit/>
            </a:bodyPr>
            <a:lstStyle/>
            <a:p>
              <a:pPr algn="ctr"/>
              <a:r>
                <a:rPr lang="en-US" altLang="zh-TW" sz="1200" b="1" dirty="0">
                  <a:solidFill>
                    <a:srgbClr val="9933FF"/>
                  </a:solidFill>
                </a:rPr>
                <a:t>CID </a:t>
              </a:r>
              <a:r>
                <a:rPr lang="en-US" altLang="zh-TW" sz="1200" b="1" dirty="0" smtClean="0">
                  <a:solidFill>
                    <a:srgbClr val="9933FF"/>
                  </a:solidFill>
                </a:rPr>
                <a:t>3</a:t>
              </a:r>
            </a:p>
          </p:txBody>
        </p:sp>
        <p:sp>
          <p:nvSpPr>
            <p:cNvPr id="32817" name="Oval 53"/>
            <p:cNvSpPr>
              <a:spLocks noChangeArrowheads="1"/>
            </p:cNvSpPr>
            <p:nvPr/>
          </p:nvSpPr>
          <p:spPr bwMode="auto">
            <a:xfrm>
              <a:off x="4994275" y="35052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28" name="Oval 64"/>
            <p:cNvSpPr>
              <a:spLocks noChangeArrowheads="1"/>
            </p:cNvSpPr>
            <p:nvPr/>
          </p:nvSpPr>
          <p:spPr bwMode="auto">
            <a:xfrm>
              <a:off x="6092825" y="44196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30" name="Oval 66"/>
            <p:cNvSpPr>
              <a:spLocks noChangeArrowheads="1"/>
            </p:cNvSpPr>
            <p:nvPr/>
          </p:nvSpPr>
          <p:spPr bwMode="auto">
            <a:xfrm>
              <a:off x="6317616" y="3871972"/>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36" name="Oval 72"/>
            <p:cNvSpPr>
              <a:spLocks noChangeArrowheads="1"/>
            </p:cNvSpPr>
            <p:nvPr/>
          </p:nvSpPr>
          <p:spPr bwMode="auto">
            <a:xfrm flipH="1">
              <a:off x="6626225" y="40386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33" name="Oval 69"/>
            <p:cNvSpPr>
              <a:spLocks noChangeArrowheads="1"/>
            </p:cNvSpPr>
            <p:nvPr/>
          </p:nvSpPr>
          <p:spPr bwMode="auto">
            <a:xfrm>
              <a:off x="6195153" y="3719176"/>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29" name="Oval 65"/>
            <p:cNvSpPr>
              <a:spLocks noChangeArrowheads="1"/>
            </p:cNvSpPr>
            <p:nvPr/>
          </p:nvSpPr>
          <p:spPr bwMode="auto">
            <a:xfrm>
              <a:off x="6016625" y="40386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grpSp>
      <p:grpSp>
        <p:nvGrpSpPr>
          <p:cNvPr id="4" name="群組 8"/>
          <p:cNvGrpSpPr/>
          <p:nvPr/>
        </p:nvGrpSpPr>
        <p:grpSpPr>
          <a:xfrm>
            <a:off x="2498724" y="2588805"/>
            <a:ext cx="4100473" cy="3164295"/>
            <a:chOff x="4006897" y="4572000"/>
            <a:chExt cx="3981403" cy="3098713"/>
          </a:xfrm>
        </p:grpSpPr>
        <p:sp>
          <p:nvSpPr>
            <p:cNvPr id="32856" name="Oval 92"/>
            <p:cNvSpPr>
              <a:spLocks noChangeArrowheads="1"/>
            </p:cNvSpPr>
            <p:nvPr/>
          </p:nvSpPr>
          <p:spPr bwMode="auto">
            <a:xfrm rot="1541156">
              <a:off x="6910388" y="4760913"/>
              <a:ext cx="1077912" cy="682625"/>
            </a:xfrm>
            <a:prstGeom prst="ellipse">
              <a:avLst/>
            </a:prstGeom>
            <a:solidFill>
              <a:srgbClr val="FFFFCC"/>
            </a:solidFill>
            <a:ln w="9525">
              <a:solidFill>
                <a:schemeClr val="tx1"/>
              </a:solidFill>
              <a:round/>
              <a:headEnd/>
              <a:tailEnd/>
            </a:ln>
          </p:spPr>
          <p:txBody>
            <a:bodyPr wrap="none" anchor="ctr"/>
            <a:lstStyle/>
            <a:p>
              <a:endParaRPr lang="zh-TW" altLang="en-US"/>
            </a:p>
          </p:txBody>
        </p:sp>
        <p:sp>
          <p:nvSpPr>
            <p:cNvPr id="32850" name="Oval 86"/>
            <p:cNvSpPr>
              <a:spLocks noChangeArrowheads="1"/>
            </p:cNvSpPr>
            <p:nvPr/>
          </p:nvSpPr>
          <p:spPr bwMode="auto">
            <a:xfrm>
              <a:off x="7808119" y="5102225"/>
              <a:ext cx="152400" cy="152400"/>
            </a:xfrm>
            <a:prstGeom prst="ellipse">
              <a:avLst/>
            </a:prstGeom>
            <a:solidFill>
              <a:schemeClr val="tx1"/>
            </a:solidFill>
            <a:ln w="9525">
              <a:solidFill>
                <a:schemeClr val="tx1"/>
              </a:solidFill>
              <a:round/>
              <a:headEnd/>
              <a:tailEnd/>
            </a:ln>
          </p:spPr>
          <p:txBody>
            <a:bodyPr wrap="none" anchor="ctr"/>
            <a:lstStyle/>
            <a:p>
              <a:endParaRPr lang="zh-TW" altLang="en-US"/>
            </a:p>
          </p:txBody>
        </p:sp>
        <p:sp>
          <p:nvSpPr>
            <p:cNvPr id="32851" name="Oval 87"/>
            <p:cNvSpPr>
              <a:spLocks noChangeArrowheads="1"/>
            </p:cNvSpPr>
            <p:nvPr/>
          </p:nvSpPr>
          <p:spPr bwMode="auto">
            <a:xfrm>
              <a:off x="7007225" y="48768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52" name="Oval 88"/>
            <p:cNvSpPr>
              <a:spLocks noChangeArrowheads="1"/>
            </p:cNvSpPr>
            <p:nvPr/>
          </p:nvSpPr>
          <p:spPr bwMode="auto">
            <a:xfrm>
              <a:off x="7312025" y="51816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53" name="Line 89"/>
            <p:cNvSpPr>
              <a:spLocks noChangeShapeType="1"/>
            </p:cNvSpPr>
            <p:nvPr/>
          </p:nvSpPr>
          <p:spPr bwMode="auto">
            <a:xfrm>
              <a:off x="7083425" y="5029200"/>
              <a:ext cx="228600" cy="228600"/>
            </a:xfrm>
            <a:prstGeom prst="line">
              <a:avLst/>
            </a:prstGeom>
            <a:noFill/>
            <a:ln w="9525">
              <a:solidFill>
                <a:schemeClr val="tx1"/>
              </a:solidFill>
              <a:round/>
              <a:headEnd/>
              <a:tailEnd/>
            </a:ln>
          </p:spPr>
          <p:txBody>
            <a:bodyPr/>
            <a:lstStyle/>
            <a:p>
              <a:endParaRPr lang="zh-TW" altLang="en-US"/>
            </a:p>
          </p:txBody>
        </p:sp>
        <p:sp>
          <p:nvSpPr>
            <p:cNvPr id="32854" name="Line 90"/>
            <p:cNvSpPr>
              <a:spLocks noChangeShapeType="1"/>
            </p:cNvSpPr>
            <p:nvPr/>
          </p:nvSpPr>
          <p:spPr bwMode="auto">
            <a:xfrm>
              <a:off x="6169025" y="4572000"/>
              <a:ext cx="914400" cy="304800"/>
            </a:xfrm>
            <a:prstGeom prst="line">
              <a:avLst/>
            </a:prstGeom>
            <a:noFill/>
            <a:ln w="9525">
              <a:solidFill>
                <a:schemeClr val="tx1"/>
              </a:solidFill>
              <a:round/>
              <a:headEnd/>
              <a:tailEnd/>
            </a:ln>
          </p:spPr>
          <p:txBody>
            <a:bodyPr/>
            <a:lstStyle/>
            <a:p>
              <a:endParaRPr lang="zh-TW" altLang="en-US"/>
            </a:p>
          </p:txBody>
        </p:sp>
        <p:sp>
          <p:nvSpPr>
            <p:cNvPr id="32855" name="Line 91"/>
            <p:cNvSpPr>
              <a:spLocks noChangeShapeType="1"/>
            </p:cNvSpPr>
            <p:nvPr/>
          </p:nvSpPr>
          <p:spPr bwMode="auto">
            <a:xfrm flipH="1">
              <a:off x="7464425" y="5144699"/>
              <a:ext cx="399566" cy="113102"/>
            </a:xfrm>
            <a:prstGeom prst="line">
              <a:avLst/>
            </a:prstGeom>
            <a:noFill/>
            <a:ln w="9525">
              <a:solidFill>
                <a:schemeClr val="tx1"/>
              </a:solidFill>
              <a:round/>
              <a:headEnd/>
              <a:tailEnd/>
            </a:ln>
          </p:spPr>
          <p:txBody>
            <a:bodyPr/>
            <a:lstStyle/>
            <a:p>
              <a:endParaRPr lang="zh-TW" altLang="en-US"/>
            </a:p>
          </p:txBody>
        </p:sp>
        <p:sp>
          <p:nvSpPr>
            <p:cNvPr id="32886" name="Line 122"/>
            <p:cNvSpPr>
              <a:spLocks noChangeShapeType="1"/>
            </p:cNvSpPr>
            <p:nvPr/>
          </p:nvSpPr>
          <p:spPr bwMode="auto">
            <a:xfrm flipV="1">
              <a:off x="4006897" y="5280361"/>
              <a:ext cx="3801222" cy="2390352"/>
            </a:xfrm>
            <a:prstGeom prst="line">
              <a:avLst/>
            </a:prstGeom>
            <a:noFill/>
            <a:ln w="19050">
              <a:solidFill>
                <a:srgbClr val="FF0000"/>
              </a:solidFill>
              <a:prstDash val="dash"/>
              <a:round/>
              <a:headEnd/>
              <a:tailEnd type="triangle" w="med" len="med"/>
            </a:ln>
          </p:spPr>
          <p:txBody>
            <a:bodyPr/>
            <a:lstStyle/>
            <a:p>
              <a:endParaRPr lang="zh-TW" altLang="en-US"/>
            </a:p>
          </p:txBody>
        </p:sp>
        <p:sp>
          <p:nvSpPr>
            <p:cNvPr id="32891" name="Text Box 127"/>
            <p:cNvSpPr txBox="1">
              <a:spLocks noChangeArrowheads="1"/>
            </p:cNvSpPr>
            <p:nvPr/>
          </p:nvSpPr>
          <p:spPr bwMode="auto">
            <a:xfrm>
              <a:off x="7231863" y="4873440"/>
              <a:ext cx="560635" cy="271258"/>
            </a:xfrm>
            <a:prstGeom prst="rect">
              <a:avLst/>
            </a:prstGeom>
            <a:noFill/>
            <a:ln w="9525">
              <a:noFill/>
              <a:miter lim="800000"/>
              <a:headEnd/>
              <a:tailEnd/>
            </a:ln>
          </p:spPr>
          <p:txBody>
            <a:bodyPr wrap="none">
              <a:spAutoFit/>
            </a:bodyPr>
            <a:lstStyle/>
            <a:p>
              <a:pPr algn="ctr"/>
              <a:r>
                <a:rPr lang="en-US" altLang="zh-TW" sz="1200" b="1" dirty="0">
                  <a:solidFill>
                    <a:srgbClr val="9933FF"/>
                  </a:solidFill>
                </a:rPr>
                <a:t>CID </a:t>
              </a:r>
              <a:r>
                <a:rPr lang="en-US" altLang="zh-TW" sz="1200" b="1" dirty="0" smtClean="0">
                  <a:solidFill>
                    <a:srgbClr val="9933FF"/>
                  </a:solidFill>
                </a:rPr>
                <a:t>2</a:t>
              </a:r>
              <a:endParaRPr lang="en-US" altLang="zh-TW" sz="1200" b="1" dirty="0">
                <a:solidFill>
                  <a:srgbClr val="9933FF"/>
                </a:solidFill>
              </a:endParaRPr>
            </a:p>
          </p:txBody>
        </p:sp>
      </p:grpSp>
      <p:grpSp>
        <p:nvGrpSpPr>
          <p:cNvPr id="5" name="群組 6"/>
          <p:cNvGrpSpPr/>
          <p:nvPr/>
        </p:nvGrpSpPr>
        <p:grpSpPr>
          <a:xfrm>
            <a:off x="2429732" y="2635452"/>
            <a:ext cx="6202815" cy="3309735"/>
            <a:chOff x="2316260" y="1978127"/>
            <a:chExt cx="6202815" cy="3309735"/>
          </a:xfrm>
        </p:grpSpPr>
        <p:sp>
          <p:nvSpPr>
            <p:cNvPr id="32877" name="Oval 113"/>
            <p:cNvSpPr>
              <a:spLocks noChangeArrowheads="1"/>
            </p:cNvSpPr>
            <p:nvPr/>
          </p:nvSpPr>
          <p:spPr bwMode="auto">
            <a:xfrm rot="1541156">
              <a:off x="6690275" y="1978127"/>
              <a:ext cx="1828800" cy="1717675"/>
            </a:xfrm>
            <a:prstGeom prst="ellipse">
              <a:avLst/>
            </a:prstGeom>
            <a:solidFill>
              <a:srgbClr val="FFFFCC"/>
            </a:solidFill>
            <a:ln w="9525">
              <a:solidFill>
                <a:schemeClr val="tx1"/>
              </a:solidFill>
              <a:round/>
              <a:headEnd/>
              <a:tailEnd/>
            </a:ln>
          </p:spPr>
          <p:txBody>
            <a:bodyPr wrap="none" anchor="ctr"/>
            <a:lstStyle/>
            <a:p>
              <a:endParaRPr lang="zh-TW" altLang="en-US"/>
            </a:p>
          </p:txBody>
        </p:sp>
        <p:sp>
          <p:nvSpPr>
            <p:cNvPr id="32864" name="Oval 100"/>
            <p:cNvSpPr>
              <a:spLocks noChangeArrowheads="1"/>
            </p:cNvSpPr>
            <p:nvPr/>
          </p:nvSpPr>
          <p:spPr bwMode="auto">
            <a:xfrm>
              <a:off x="7312025" y="3200400"/>
              <a:ext cx="152400" cy="152400"/>
            </a:xfrm>
            <a:prstGeom prst="ellipse">
              <a:avLst/>
            </a:prstGeom>
            <a:solidFill>
              <a:schemeClr val="tx1"/>
            </a:solidFill>
            <a:ln w="9525">
              <a:solidFill>
                <a:schemeClr val="tx1"/>
              </a:solidFill>
              <a:round/>
              <a:headEnd/>
              <a:tailEnd/>
            </a:ln>
          </p:spPr>
          <p:txBody>
            <a:bodyPr wrap="none" anchor="ctr"/>
            <a:lstStyle/>
            <a:p>
              <a:endParaRPr lang="zh-TW" altLang="en-US"/>
            </a:p>
          </p:txBody>
        </p:sp>
        <p:sp>
          <p:nvSpPr>
            <p:cNvPr id="32865" name="Oval 101"/>
            <p:cNvSpPr>
              <a:spLocks noChangeArrowheads="1"/>
            </p:cNvSpPr>
            <p:nvPr/>
          </p:nvSpPr>
          <p:spPr bwMode="auto">
            <a:xfrm>
              <a:off x="7388225" y="28194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67" name="Oval 103"/>
            <p:cNvSpPr>
              <a:spLocks noChangeArrowheads="1"/>
            </p:cNvSpPr>
            <p:nvPr/>
          </p:nvSpPr>
          <p:spPr bwMode="auto">
            <a:xfrm>
              <a:off x="7714422" y="2714428"/>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68" name="Oval 104"/>
            <p:cNvSpPr>
              <a:spLocks noChangeArrowheads="1"/>
            </p:cNvSpPr>
            <p:nvPr/>
          </p:nvSpPr>
          <p:spPr bwMode="auto">
            <a:xfrm>
              <a:off x="8226425" y="24384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69" name="Oval 105"/>
            <p:cNvSpPr>
              <a:spLocks noChangeArrowheads="1"/>
            </p:cNvSpPr>
            <p:nvPr/>
          </p:nvSpPr>
          <p:spPr bwMode="auto">
            <a:xfrm>
              <a:off x="8074025" y="30480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70" name="Line 106"/>
            <p:cNvSpPr>
              <a:spLocks noChangeShapeType="1"/>
            </p:cNvSpPr>
            <p:nvPr/>
          </p:nvSpPr>
          <p:spPr bwMode="auto">
            <a:xfrm flipH="1" flipV="1">
              <a:off x="6457113" y="2578633"/>
              <a:ext cx="473912" cy="80004"/>
            </a:xfrm>
            <a:prstGeom prst="line">
              <a:avLst/>
            </a:prstGeom>
            <a:noFill/>
            <a:ln w="9525">
              <a:solidFill>
                <a:schemeClr val="tx1"/>
              </a:solidFill>
              <a:round/>
              <a:headEnd/>
              <a:tailEnd/>
            </a:ln>
          </p:spPr>
          <p:txBody>
            <a:bodyPr/>
            <a:lstStyle/>
            <a:p>
              <a:endParaRPr lang="zh-TW" altLang="en-US"/>
            </a:p>
          </p:txBody>
        </p:sp>
        <p:sp>
          <p:nvSpPr>
            <p:cNvPr id="32871" name="Line 107"/>
            <p:cNvSpPr>
              <a:spLocks noChangeShapeType="1"/>
            </p:cNvSpPr>
            <p:nvPr/>
          </p:nvSpPr>
          <p:spPr bwMode="auto">
            <a:xfrm flipH="1" flipV="1">
              <a:off x="7007225" y="2660546"/>
              <a:ext cx="381000" cy="539854"/>
            </a:xfrm>
            <a:prstGeom prst="line">
              <a:avLst/>
            </a:prstGeom>
            <a:noFill/>
            <a:ln w="9525">
              <a:solidFill>
                <a:schemeClr val="tx1"/>
              </a:solidFill>
              <a:round/>
              <a:headEnd/>
              <a:tailEnd/>
            </a:ln>
          </p:spPr>
          <p:txBody>
            <a:bodyPr/>
            <a:lstStyle/>
            <a:p>
              <a:endParaRPr lang="zh-TW" altLang="en-US"/>
            </a:p>
          </p:txBody>
        </p:sp>
        <p:sp>
          <p:nvSpPr>
            <p:cNvPr id="32872" name="Line 108"/>
            <p:cNvSpPr>
              <a:spLocks noChangeShapeType="1"/>
            </p:cNvSpPr>
            <p:nvPr/>
          </p:nvSpPr>
          <p:spPr bwMode="auto">
            <a:xfrm flipV="1">
              <a:off x="7388225" y="2971800"/>
              <a:ext cx="76200" cy="228600"/>
            </a:xfrm>
            <a:prstGeom prst="line">
              <a:avLst/>
            </a:prstGeom>
            <a:noFill/>
            <a:ln w="9525">
              <a:solidFill>
                <a:schemeClr val="tx1"/>
              </a:solidFill>
              <a:round/>
              <a:headEnd/>
              <a:tailEnd/>
            </a:ln>
          </p:spPr>
          <p:txBody>
            <a:bodyPr/>
            <a:lstStyle/>
            <a:p>
              <a:endParaRPr lang="zh-TW" altLang="en-US"/>
            </a:p>
          </p:txBody>
        </p:sp>
        <p:sp>
          <p:nvSpPr>
            <p:cNvPr id="32873" name="Line 109"/>
            <p:cNvSpPr>
              <a:spLocks noChangeShapeType="1"/>
            </p:cNvSpPr>
            <p:nvPr/>
          </p:nvSpPr>
          <p:spPr bwMode="auto">
            <a:xfrm flipV="1">
              <a:off x="7464424" y="2812946"/>
              <a:ext cx="249997" cy="6454"/>
            </a:xfrm>
            <a:prstGeom prst="line">
              <a:avLst/>
            </a:prstGeom>
            <a:noFill/>
            <a:ln w="9525">
              <a:solidFill>
                <a:schemeClr val="tx1"/>
              </a:solidFill>
              <a:round/>
              <a:headEnd/>
              <a:tailEnd/>
            </a:ln>
          </p:spPr>
          <p:txBody>
            <a:bodyPr/>
            <a:lstStyle/>
            <a:p>
              <a:endParaRPr lang="zh-TW" altLang="en-US"/>
            </a:p>
          </p:txBody>
        </p:sp>
        <p:sp>
          <p:nvSpPr>
            <p:cNvPr id="32874" name="Line 110"/>
            <p:cNvSpPr>
              <a:spLocks noChangeShapeType="1"/>
            </p:cNvSpPr>
            <p:nvPr/>
          </p:nvSpPr>
          <p:spPr bwMode="auto">
            <a:xfrm flipH="1" flipV="1">
              <a:off x="7235825" y="2398356"/>
              <a:ext cx="228600" cy="421044"/>
            </a:xfrm>
            <a:prstGeom prst="line">
              <a:avLst/>
            </a:prstGeom>
            <a:noFill/>
            <a:ln w="9525">
              <a:solidFill>
                <a:schemeClr val="tx1"/>
              </a:solidFill>
              <a:round/>
              <a:headEnd/>
              <a:tailEnd/>
            </a:ln>
          </p:spPr>
          <p:txBody>
            <a:bodyPr/>
            <a:lstStyle/>
            <a:p>
              <a:endParaRPr lang="zh-TW" altLang="en-US"/>
            </a:p>
          </p:txBody>
        </p:sp>
        <p:sp>
          <p:nvSpPr>
            <p:cNvPr id="32875" name="Line 111"/>
            <p:cNvSpPr>
              <a:spLocks noChangeShapeType="1"/>
            </p:cNvSpPr>
            <p:nvPr/>
          </p:nvSpPr>
          <p:spPr bwMode="auto">
            <a:xfrm flipH="1">
              <a:off x="7464425" y="2590800"/>
              <a:ext cx="838200" cy="685800"/>
            </a:xfrm>
            <a:prstGeom prst="line">
              <a:avLst/>
            </a:prstGeom>
            <a:noFill/>
            <a:ln w="9525">
              <a:solidFill>
                <a:schemeClr val="tx1"/>
              </a:solidFill>
              <a:round/>
              <a:headEnd/>
              <a:tailEnd/>
            </a:ln>
          </p:spPr>
          <p:txBody>
            <a:bodyPr/>
            <a:lstStyle/>
            <a:p>
              <a:endParaRPr lang="zh-TW" altLang="en-US"/>
            </a:p>
          </p:txBody>
        </p:sp>
        <p:sp>
          <p:nvSpPr>
            <p:cNvPr id="32876" name="Line 112"/>
            <p:cNvSpPr>
              <a:spLocks noChangeShapeType="1"/>
            </p:cNvSpPr>
            <p:nvPr/>
          </p:nvSpPr>
          <p:spPr bwMode="auto">
            <a:xfrm flipV="1">
              <a:off x="8150225" y="2590800"/>
              <a:ext cx="152400" cy="457200"/>
            </a:xfrm>
            <a:prstGeom prst="line">
              <a:avLst/>
            </a:prstGeom>
            <a:noFill/>
            <a:ln w="9525">
              <a:solidFill>
                <a:schemeClr val="tx1"/>
              </a:solidFill>
              <a:round/>
              <a:headEnd/>
              <a:tailEnd/>
            </a:ln>
          </p:spPr>
          <p:txBody>
            <a:bodyPr/>
            <a:lstStyle/>
            <a:p>
              <a:endParaRPr lang="zh-TW" altLang="en-US"/>
            </a:p>
          </p:txBody>
        </p:sp>
        <p:sp>
          <p:nvSpPr>
            <p:cNvPr id="32883" name="Line 119"/>
            <p:cNvSpPr>
              <a:spLocks noChangeShapeType="1"/>
            </p:cNvSpPr>
            <p:nvPr/>
          </p:nvSpPr>
          <p:spPr bwMode="auto">
            <a:xfrm flipV="1">
              <a:off x="2316260" y="3276599"/>
              <a:ext cx="4964015" cy="2011263"/>
            </a:xfrm>
            <a:prstGeom prst="line">
              <a:avLst/>
            </a:prstGeom>
            <a:noFill/>
            <a:ln w="19050">
              <a:solidFill>
                <a:srgbClr val="FF0000"/>
              </a:solidFill>
              <a:prstDash val="dash"/>
              <a:round/>
              <a:headEnd/>
              <a:tailEnd type="triangle" w="med" len="med"/>
            </a:ln>
          </p:spPr>
          <p:txBody>
            <a:bodyPr/>
            <a:lstStyle/>
            <a:p>
              <a:endParaRPr lang="zh-TW" altLang="en-US"/>
            </a:p>
          </p:txBody>
        </p:sp>
        <p:sp>
          <p:nvSpPr>
            <p:cNvPr id="32892" name="Text Box 128"/>
            <p:cNvSpPr txBox="1">
              <a:spLocks noChangeArrowheads="1"/>
            </p:cNvSpPr>
            <p:nvPr/>
          </p:nvSpPr>
          <p:spPr bwMode="auto">
            <a:xfrm>
              <a:off x="7519419" y="3225800"/>
              <a:ext cx="577402" cy="276999"/>
            </a:xfrm>
            <a:prstGeom prst="rect">
              <a:avLst/>
            </a:prstGeom>
            <a:noFill/>
            <a:ln w="9525">
              <a:noFill/>
              <a:miter lim="800000"/>
              <a:headEnd/>
              <a:tailEnd/>
            </a:ln>
          </p:spPr>
          <p:txBody>
            <a:bodyPr wrap="none">
              <a:spAutoFit/>
            </a:bodyPr>
            <a:lstStyle/>
            <a:p>
              <a:pPr algn="ctr"/>
              <a:r>
                <a:rPr lang="en-US" altLang="zh-TW" sz="1200" b="1" dirty="0">
                  <a:solidFill>
                    <a:srgbClr val="9933FF"/>
                  </a:solidFill>
                </a:rPr>
                <a:t>CID </a:t>
              </a:r>
              <a:r>
                <a:rPr lang="en-US" altLang="zh-TW" sz="1200" b="1" dirty="0" smtClean="0">
                  <a:solidFill>
                    <a:srgbClr val="9933FF"/>
                  </a:solidFill>
                </a:rPr>
                <a:t>5</a:t>
              </a:r>
              <a:endParaRPr lang="en-US" altLang="zh-TW" sz="1200" b="1" dirty="0">
                <a:solidFill>
                  <a:srgbClr val="9933FF"/>
                </a:solidFill>
              </a:endParaRPr>
            </a:p>
          </p:txBody>
        </p:sp>
        <p:sp>
          <p:nvSpPr>
            <p:cNvPr id="32866" name="Oval 102"/>
            <p:cNvSpPr>
              <a:spLocks noChangeArrowheads="1"/>
            </p:cNvSpPr>
            <p:nvPr/>
          </p:nvSpPr>
          <p:spPr bwMode="auto">
            <a:xfrm>
              <a:off x="7159625" y="2299652"/>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63" name="Oval 99"/>
            <p:cNvSpPr>
              <a:spLocks noChangeArrowheads="1"/>
            </p:cNvSpPr>
            <p:nvPr/>
          </p:nvSpPr>
          <p:spPr bwMode="auto">
            <a:xfrm>
              <a:off x="6931025" y="2582437"/>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grpSp>
      <p:grpSp>
        <p:nvGrpSpPr>
          <p:cNvPr id="6" name="群組 2"/>
          <p:cNvGrpSpPr/>
          <p:nvPr/>
        </p:nvGrpSpPr>
        <p:grpSpPr>
          <a:xfrm>
            <a:off x="2466975" y="4836158"/>
            <a:ext cx="4395786" cy="1257138"/>
            <a:chOff x="2351089" y="1600200"/>
            <a:chExt cx="4395786" cy="1257138"/>
          </a:xfrm>
        </p:grpSpPr>
        <p:sp>
          <p:nvSpPr>
            <p:cNvPr id="32862" name="Oval 98"/>
            <p:cNvSpPr>
              <a:spLocks noChangeArrowheads="1"/>
            </p:cNvSpPr>
            <p:nvPr/>
          </p:nvSpPr>
          <p:spPr bwMode="auto">
            <a:xfrm rot="1541156">
              <a:off x="5668963" y="1600200"/>
              <a:ext cx="1077912" cy="795338"/>
            </a:xfrm>
            <a:prstGeom prst="ellipse">
              <a:avLst/>
            </a:prstGeom>
            <a:solidFill>
              <a:srgbClr val="FFFFCC"/>
            </a:solidFill>
            <a:ln w="9525">
              <a:solidFill>
                <a:schemeClr val="tx1"/>
              </a:solidFill>
              <a:round/>
              <a:headEnd/>
              <a:tailEnd/>
            </a:ln>
          </p:spPr>
          <p:txBody>
            <a:bodyPr wrap="none" anchor="ctr"/>
            <a:lstStyle/>
            <a:p>
              <a:endParaRPr lang="zh-TW" altLang="en-US"/>
            </a:p>
          </p:txBody>
        </p:sp>
        <p:sp>
          <p:nvSpPr>
            <p:cNvPr id="32857" name="Oval 93"/>
            <p:cNvSpPr>
              <a:spLocks noChangeArrowheads="1"/>
            </p:cNvSpPr>
            <p:nvPr/>
          </p:nvSpPr>
          <p:spPr bwMode="auto">
            <a:xfrm>
              <a:off x="6462713" y="2133600"/>
              <a:ext cx="152400" cy="152400"/>
            </a:xfrm>
            <a:prstGeom prst="ellipse">
              <a:avLst/>
            </a:prstGeom>
            <a:solidFill>
              <a:schemeClr val="tx1"/>
            </a:solidFill>
            <a:ln w="9525">
              <a:solidFill>
                <a:schemeClr val="tx1"/>
              </a:solidFill>
              <a:round/>
              <a:headEnd/>
              <a:tailEnd/>
            </a:ln>
          </p:spPr>
          <p:txBody>
            <a:bodyPr wrap="none" anchor="ctr"/>
            <a:lstStyle/>
            <a:p>
              <a:endParaRPr lang="zh-TW" altLang="en-US"/>
            </a:p>
          </p:txBody>
        </p:sp>
        <p:sp>
          <p:nvSpPr>
            <p:cNvPr id="32859" name="Oval 95"/>
            <p:cNvSpPr>
              <a:spLocks noChangeArrowheads="1"/>
            </p:cNvSpPr>
            <p:nvPr/>
          </p:nvSpPr>
          <p:spPr bwMode="auto">
            <a:xfrm>
              <a:off x="6005513" y="20574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860" name="Line 96"/>
            <p:cNvSpPr>
              <a:spLocks noChangeShapeType="1"/>
            </p:cNvSpPr>
            <p:nvPr/>
          </p:nvSpPr>
          <p:spPr bwMode="auto">
            <a:xfrm>
              <a:off x="5908675" y="1828800"/>
              <a:ext cx="152400" cy="228600"/>
            </a:xfrm>
            <a:prstGeom prst="line">
              <a:avLst/>
            </a:prstGeom>
            <a:noFill/>
            <a:ln w="9525">
              <a:solidFill>
                <a:schemeClr val="tx1"/>
              </a:solidFill>
              <a:round/>
              <a:headEnd/>
              <a:tailEnd/>
            </a:ln>
          </p:spPr>
          <p:txBody>
            <a:bodyPr/>
            <a:lstStyle/>
            <a:p>
              <a:endParaRPr lang="zh-TW" altLang="en-US"/>
            </a:p>
          </p:txBody>
        </p:sp>
        <p:sp>
          <p:nvSpPr>
            <p:cNvPr id="32861" name="Line 97"/>
            <p:cNvSpPr>
              <a:spLocks noChangeShapeType="1"/>
            </p:cNvSpPr>
            <p:nvPr/>
          </p:nvSpPr>
          <p:spPr bwMode="auto">
            <a:xfrm flipH="1" flipV="1">
              <a:off x="6137275" y="2133600"/>
              <a:ext cx="325438" cy="76200"/>
            </a:xfrm>
            <a:prstGeom prst="line">
              <a:avLst/>
            </a:prstGeom>
            <a:noFill/>
            <a:ln w="9525">
              <a:solidFill>
                <a:schemeClr val="tx1"/>
              </a:solidFill>
              <a:round/>
              <a:headEnd/>
              <a:tailEnd/>
            </a:ln>
          </p:spPr>
          <p:txBody>
            <a:bodyPr/>
            <a:lstStyle/>
            <a:p>
              <a:endParaRPr lang="zh-TW" altLang="en-US"/>
            </a:p>
          </p:txBody>
        </p:sp>
        <p:sp>
          <p:nvSpPr>
            <p:cNvPr id="32882" name="Line 118"/>
            <p:cNvSpPr>
              <a:spLocks noChangeShapeType="1"/>
            </p:cNvSpPr>
            <p:nvPr/>
          </p:nvSpPr>
          <p:spPr bwMode="auto">
            <a:xfrm flipV="1">
              <a:off x="2351089" y="2286000"/>
              <a:ext cx="4090986" cy="571338"/>
            </a:xfrm>
            <a:prstGeom prst="line">
              <a:avLst/>
            </a:prstGeom>
            <a:noFill/>
            <a:ln w="19050">
              <a:solidFill>
                <a:srgbClr val="FF0000"/>
              </a:solidFill>
              <a:prstDash val="dash"/>
              <a:round/>
              <a:headEnd/>
              <a:tailEnd type="triangle" w="med" len="med"/>
            </a:ln>
          </p:spPr>
          <p:txBody>
            <a:bodyPr/>
            <a:lstStyle/>
            <a:p>
              <a:endParaRPr lang="zh-TW" altLang="en-US"/>
            </a:p>
          </p:txBody>
        </p:sp>
        <p:sp>
          <p:nvSpPr>
            <p:cNvPr id="32893" name="Text Box 129"/>
            <p:cNvSpPr txBox="1">
              <a:spLocks noChangeArrowheads="1"/>
            </p:cNvSpPr>
            <p:nvPr/>
          </p:nvSpPr>
          <p:spPr bwMode="auto">
            <a:xfrm>
              <a:off x="6004944" y="1668463"/>
              <a:ext cx="577402" cy="276999"/>
            </a:xfrm>
            <a:prstGeom prst="rect">
              <a:avLst/>
            </a:prstGeom>
            <a:noFill/>
            <a:ln w="9525">
              <a:noFill/>
              <a:miter lim="800000"/>
              <a:headEnd/>
              <a:tailEnd/>
            </a:ln>
          </p:spPr>
          <p:txBody>
            <a:bodyPr wrap="none">
              <a:spAutoFit/>
            </a:bodyPr>
            <a:lstStyle/>
            <a:p>
              <a:pPr algn="ctr"/>
              <a:r>
                <a:rPr lang="en-US" altLang="zh-TW" sz="1200" b="1" dirty="0">
                  <a:solidFill>
                    <a:srgbClr val="9933FF"/>
                  </a:solidFill>
                </a:rPr>
                <a:t>CID </a:t>
              </a:r>
              <a:r>
                <a:rPr lang="en-US" altLang="zh-TW" sz="1200" b="1" dirty="0" smtClean="0">
                  <a:solidFill>
                    <a:srgbClr val="9933FF"/>
                  </a:solidFill>
                </a:rPr>
                <a:t>4</a:t>
              </a:r>
              <a:endParaRPr lang="en-US" altLang="zh-TW" sz="1200" b="1" dirty="0">
                <a:solidFill>
                  <a:srgbClr val="9933FF"/>
                </a:solidFill>
              </a:endParaRPr>
            </a:p>
          </p:txBody>
        </p:sp>
        <p:sp>
          <p:nvSpPr>
            <p:cNvPr id="32858" name="Oval 94"/>
            <p:cNvSpPr>
              <a:spLocks noChangeArrowheads="1"/>
            </p:cNvSpPr>
            <p:nvPr/>
          </p:nvSpPr>
          <p:spPr bwMode="auto">
            <a:xfrm>
              <a:off x="5832475" y="16764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grpSp>
      <p:cxnSp>
        <p:nvCxnSpPr>
          <p:cNvPr id="132" name="直線接點 131"/>
          <p:cNvCxnSpPr>
            <a:stCxn id="32785" idx="6"/>
            <a:endCxn id="32799" idx="3"/>
          </p:cNvCxnSpPr>
          <p:nvPr/>
        </p:nvCxnSpPr>
        <p:spPr>
          <a:xfrm>
            <a:off x="2628835" y="2323983"/>
            <a:ext cx="767156" cy="280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群組 3"/>
          <p:cNvGrpSpPr/>
          <p:nvPr/>
        </p:nvGrpSpPr>
        <p:grpSpPr>
          <a:xfrm>
            <a:off x="331722" y="1900393"/>
            <a:ext cx="3449765" cy="3393916"/>
            <a:chOff x="1066800" y="2544922"/>
            <a:chExt cx="3449765" cy="3393916"/>
          </a:xfrm>
        </p:grpSpPr>
        <p:sp>
          <p:nvSpPr>
            <p:cNvPr id="32773" name="Oval 6"/>
            <p:cNvSpPr>
              <a:spLocks noChangeArrowheads="1"/>
            </p:cNvSpPr>
            <p:nvPr/>
          </p:nvSpPr>
          <p:spPr bwMode="auto">
            <a:xfrm>
              <a:off x="1565275" y="34290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774" name="Oval 7"/>
            <p:cNvSpPr>
              <a:spLocks noChangeArrowheads="1"/>
            </p:cNvSpPr>
            <p:nvPr/>
          </p:nvSpPr>
          <p:spPr bwMode="auto">
            <a:xfrm>
              <a:off x="1108075" y="37338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775" name="Oval 8"/>
            <p:cNvSpPr>
              <a:spLocks noChangeArrowheads="1"/>
            </p:cNvSpPr>
            <p:nvPr/>
          </p:nvSpPr>
          <p:spPr bwMode="auto">
            <a:xfrm>
              <a:off x="1793875" y="39624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776" name="Oval 9"/>
            <p:cNvSpPr>
              <a:spLocks noChangeArrowheads="1"/>
            </p:cNvSpPr>
            <p:nvPr/>
          </p:nvSpPr>
          <p:spPr bwMode="auto">
            <a:xfrm>
              <a:off x="1368425" y="48768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777" name="Oval 10"/>
            <p:cNvSpPr>
              <a:spLocks noChangeArrowheads="1"/>
            </p:cNvSpPr>
            <p:nvPr/>
          </p:nvSpPr>
          <p:spPr bwMode="auto">
            <a:xfrm>
              <a:off x="1216025" y="54864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778" name="Oval 11"/>
            <p:cNvSpPr>
              <a:spLocks noChangeArrowheads="1"/>
            </p:cNvSpPr>
            <p:nvPr/>
          </p:nvSpPr>
          <p:spPr bwMode="auto">
            <a:xfrm>
              <a:off x="2130425" y="48768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779" name="Oval 12"/>
            <p:cNvSpPr>
              <a:spLocks noChangeArrowheads="1"/>
            </p:cNvSpPr>
            <p:nvPr/>
          </p:nvSpPr>
          <p:spPr bwMode="auto">
            <a:xfrm>
              <a:off x="1978025" y="55626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780" name="Oval 13"/>
            <p:cNvSpPr>
              <a:spLocks noChangeArrowheads="1"/>
            </p:cNvSpPr>
            <p:nvPr/>
          </p:nvSpPr>
          <p:spPr bwMode="auto">
            <a:xfrm>
              <a:off x="2816225" y="51816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781" name="Oval 14"/>
            <p:cNvSpPr>
              <a:spLocks noChangeArrowheads="1"/>
            </p:cNvSpPr>
            <p:nvPr/>
          </p:nvSpPr>
          <p:spPr bwMode="auto">
            <a:xfrm>
              <a:off x="2663825" y="44196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782" name="Oval 15"/>
            <p:cNvSpPr>
              <a:spLocks noChangeArrowheads="1"/>
            </p:cNvSpPr>
            <p:nvPr/>
          </p:nvSpPr>
          <p:spPr bwMode="auto">
            <a:xfrm>
              <a:off x="2282825" y="37338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783" name="Oval 16"/>
            <p:cNvSpPr>
              <a:spLocks noChangeArrowheads="1"/>
            </p:cNvSpPr>
            <p:nvPr/>
          </p:nvSpPr>
          <p:spPr bwMode="auto">
            <a:xfrm>
              <a:off x="2282825" y="32004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785" name="Oval 18"/>
            <p:cNvSpPr>
              <a:spLocks noChangeArrowheads="1"/>
            </p:cNvSpPr>
            <p:nvPr/>
          </p:nvSpPr>
          <p:spPr bwMode="auto">
            <a:xfrm>
              <a:off x="3211513" y="2892312"/>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2786" name="Oval 19"/>
            <p:cNvSpPr>
              <a:spLocks noChangeArrowheads="1"/>
            </p:cNvSpPr>
            <p:nvPr/>
          </p:nvSpPr>
          <p:spPr bwMode="auto">
            <a:xfrm>
              <a:off x="2130425" y="4267200"/>
              <a:ext cx="152400" cy="152400"/>
            </a:xfrm>
            <a:prstGeom prst="ellipse">
              <a:avLst/>
            </a:prstGeom>
            <a:solidFill>
              <a:schemeClr val="tx1"/>
            </a:solidFill>
            <a:ln w="9525">
              <a:solidFill>
                <a:schemeClr val="tx1"/>
              </a:solidFill>
              <a:round/>
              <a:headEnd/>
              <a:tailEnd/>
            </a:ln>
          </p:spPr>
          <p:txBody>
            <a:bodyPr wrap="none" anchor="ctr"/>
            <a:lstStyle/>
            <a:p>
              <a:endParaRPr lang="zh-TW" altLang="en-US"/>
            </a:p>
          </p:txBody>
        </p:sp>
        <p:sp>
          <p:nvSpPr>
            <p:cNvPr id="32787" name="Line 20"/>
            <p:cNvSpPr>
              <a:spLocks noChangeShapeType="1"/>
            </p:cNvSpPr>
            <p:nvPr/>
          </p:nvSpPr>
          <p:spPr bwMode="auto">
            <a:xfrm>
              <a:off x="2359025" y="3352800"/>
              <a:ext cx="0" cy="381000"/>
            </a:xfrm>
            <a:prstGeom prst="line">
              <a:avLst/>
            </a:prstGeom>
            <a:noFill/>
            <a:ln w="9525">
              <a:solidFill>
                <a:schemeClr val="tx1"/>
              </a:solidFill>
              <a:round/>
              <a:headEnd/>
              <a:tailEnd/>
            </a:ln>
          </p:spPr>
          <p:txBody>
            <a:bodyPr/>
            <a:lstStyle/>
            <a:p>
              <a:endParaRPr lang="zh-TW" altLang="en-US"/>
            </a:p>
          </p:txBody>
        </p:sp>
        <p:sp>
          <p:nvSpPr>
            <p:cNvPr id="32788" name="Line 21"/>
            <p:cNvSpPr>
              <a:spLocks noChangeShapeType="1"/>
            </p:cNvSpPr>
            <p:nvPr/>
          </p:nvSpPr>
          <p:spPr bwMode="auto">
            <a:xfrm flipH="1" flipV="1">
              <a:off x="2435222" y="3810000"/>
              <a:ext cx="469043" cy="152400"/>
            </a:xfrm>
            <a:prstGeom prst="line">
              <a:avLst/>
            </a:prstGeom>
            <a:noFill/>
            <a:ln w="9525">
              <a:solidFill>
                <a:schemeClr val="tx1"/>
              </a:solidFill>
              <a:round/>
              <a:headEnd/>
              <a:tailEnd/>
            </a:ln>
          </p:spPr>
          <p:txBody>
            <a:bodyPr/>
            <a:lstStyle/>
            <a:p>
              <a:endParaRPr lang="zh-TW" altLang="en-US"/>
            </a:p>
          </p:txBody>
        </p:sp>
        <p:sp>
          <p:nvSpPr>
            <p:cNvPr id="32789" name="Line 23"/>
            <p:cNvSpPr>
              <a:spLocks noChangeShapeType="1"/>
            </p:cNvSpPr>
            <p:nvPr/>
          </p:nvSpPr>
          <p:spPr bwMode="auto">
            <a:xfrm flipV="1">
              <a:off x="2206625" y="3886200"/>
              <a:ext cx="152400" cy="381000"/>
            </a:xfrm>
            <a:prstGeom prst="line">
              <a:avLst/>
            </a:prstGeom>
            <a:noFill/>
            <a:ln w="9525">
              <a:solidFill>
                <a:schemeClr val="tx1"/>
              </a:solidFill>
              <a:round/>
              <a:headEnd/>
              <a:tailEnd/>
            </a:ln>
          </p:spPr>
          <p:txBody>
            <a:bodyPr/>
            <a:lstStyle/>
            <a:p>
              <a:endParaRPr lang="zh-TW" altLang="en-US"/>
            </a:p>
          </p:txBody>
        </p:sp>
        <p:sp>
          <p:nvSpPr>
            <p:cNvPr id="32790" name="Line 24"/>
            <p:cNvSpPr>
              <a:spLocks noChangeShapeType="1"/>
            </p:cNvSpPr>
            <p:nvPr/>
          </p:nvSpPr>
          <p:spPr bwMode="auto">
            <a:xfrm>
              <a:off x="2282825" y="4343400"/>
              <a:ext cx="381000" cy="152400"/>
            </a:xfrm>
            <a:prstGeom prst="line">
              <a:avLst/>
            </a:prstGeom>
            <a:noFill/>
            <a:ln w="9525">
              <a:solidFill>
                <a:schemeClr val="tx1"/>
              </a:solidFill>
              <a:round/>
              <a:headEnd/>
              <a:tailEnd/>
            </a:ln>
          </p:spPr>
          <p:txBody>
            <a:bodyPr/>
            <a:lstStyle/>
            <a:p>
              <a:endParaRPr lang="zh-TW" altLang="en-US"/>
            </a:p>
          </p:txBody>
        </p:sp>
        <p:sp>
          <p:nvSpPr>
            <p:cNvPr id="32791" name="Line 25"/>
            <p:cNvSpPr>
              <a:spLocks noChangeShapeType="1"/>
            </p:cNvSpPr>
            <p:nvPr/>
          </p:nvSpPr>
          <p:spPr bwMode="auto">
            <a:xfrm>
              <a:off x="1946275" y="4038600"/>
              <a:ext cx="184150" cy="304800"/>
            </a:xfrm>
            <a:prstGeom prst="line">
              <a:avLst/>
            </a:prstGeom>
            <a:noFill/>
            <a:ln w="9525">
              <a:solidFill>
                <a:schemeClr val="tx1"/>
              </a:solidFill>
              <a:round/>
              <a:headEnd/>
              <a:tailEnd/>
            </a:ln>
          </p:spPr>
          <p:txBody>
            <a:bodyPr/>
            <a:lstStyle/>
            <a:p>
              <a:endParaRPr lang="zh-TW" altLang="en-US"/>
            </a:p>
          </p:txBody>
        </p:sp>
        <p:sp>
          <p:nvSpPr>
            <p:cNvPr id="32792" name="Line 26"/>
            <p:cNvSpPr>
              <a:spLocks noChangeShapeType="1"/>
            </p:cNvSpPr>
            <p:nvPr/>
          </p:nvSpPr>
          <p:spPr bwMode="auto">
            <a:xfrm>
              <a:off x="1717675" y="3581400"/>
              <a:ext cx="152400" cy="381000"/>
            </a:xfrm>
            <a:prstGeom prst="line">
              <a:avLst/>
            </a:prstGeom>
            <a:noFill/>
            <a:ln w="9525">
              <a:solidFill>
                <a:schemeClr val="tx1"/>
              </a:solidFill>
              <a:round/>
              <a:headEnd/>
              <a:tailEnd/>
            </a:ln>
          </p:spPr>
          <p:txBody>
            <a:bodyPr/>
            <a:lstStyle/>
            <a:p>
              <a:endParaRPr lang="zh-TW" altLang="en-US"/>
            </a:p>
          </p:txBody>
        </p:sp>
        <p:sp>
          <p:nvSpPr>
            <p:cNvPr id="32793" name="Line 27"/>
            <p:cNvSpPr>
              <a:spLocks noChangeShapeType="1"/>
            </p:cNvSpPr>
            <p:nvPr/>
          </p:nvSpPr>
          <p:spPr bwMode="auto">
            <a:xfrm>
              <a:off x="1260475" y="3886200"/>
              <a:ext cx="533400" cy="152400"/>
            </a:xfrm>
            <a:prstGeom prst="line">
              <a:avLst/>
            </a:prstGeom>
            <a:noFill/>
            <a:ln w="9525">
              <a:solidFill>
                <a:schemeClr val="tx1"/>
              </a:solidFill>
              <a:round/>
              <a:headEnd/>
              <a:tailEnd/>
            </a:ln>
          </p:spPr>
          <p:txBody>
            <a:bodyPr/>
            <a:lstStyle/>
            <a:p>
              <a:endParaRPr lang="zh-TW" altLang="en-US"/>
            </a:p>
          </p:txBody>
        </p:sp>
        <p:sp>
          <p:nvSpPr>
            <p:cNvPr id="32794" name="Line 28"/>
            <p:cNvSpPr>
              <a:spLocks noChangeShapeType="1"/>
            </p:cNvSpPr>
            <p:nvPr/>
          </p:nvSpPr>
          <p:spPr bwMode="auto">
            <a:xfrm>
              <a:off x="2206625" y="4419600"/>
              <a:ext cx="0" cy="457200"/>
            </a:xfrm>
            <a:prstGeom prst="line">
              <a:avLst/>
            </a:prstGeom>
            <a:noFill/>
            <a:ln w="9525">
              <a:solidFill>
                <a:schemeClr val="tx1"/>
              </a:solidFill>
              <a:round/>
              <a:headEnd/>
              <a:tailEnd/>
            </a:ln>
          </p:spPr>
          <p:txBody>
            <a:bodyPr/>
            <a:lstStyle/>
            <a:p>
              <a:endParaRPr lang="zh-TW" altLang="en-US"/>
            </a:p>
          </p:txBody>
        </p:sp>
        <p:sp>
          <p:nvSpPr>
            <p:cNvPr id="32795" name="Line 29"/>
            <p:cNvSpPr>
              <a:spLocks noChangeShapeType="1"/>
            </p:cNvSpPr>
            <p:nvPr/>
          </p:nvSpPr>
          <p:spPr bwMode="auto">
            <a:xfrm flipH="1">
              <a:off x="1292225" y="5029200"/>
              <a:ext cx="152400" cy="457200"/>
            </a:xfrm>
            <a:prstGeom prst="line">
              <a:avLst/>
            </a:prstGeom>
            <a:noFill/>
            <a:ln w="9525">
              <a:solidFill>
                <a:schemeClr val="tx1"/>
              </a:solidFill>
              <a:round/>
              <a:headEnd/>
              <a:tailEnd/>
            </a:ln>
          </p:spPr>
          <p:txBody>
            <a:bodyPr/>
            <a:lstStyle/>
            <a:p>
              <a:endParaRPr lang="zh-TW" altLang="en-US"/>
            </a:p>
          </p:txBody>
        </p:sp>
        <p:sp>
          <p:nvSpPr>
            <p:cNvPr id="32796" name="Line 30"/>
            <p:cNvSpPr>
              <a:spLocks noChangeShapeType="1"/>
            </p:cNvSpPr>
            <p:nvPr/>
          </p:nvSpPr>
          <p:spPr bwMode="auto">
            <a:xfrm flipH="1">
              <a:off x="2054225" y="5029200"/>
              <a:ext cx="152400" cy="533400"/>
            </a:xfrm>
            <a:prstGeom prst="line">
              <a:avLst/>
            </a:prstGeom>
            <a:noFill/>
            <a:ln w="9525">
              <a:solidFill>
                <a:schemeClr val="tx1"/>
              </a:solidFill>
              <a:round/>
              <a:headEnd/>
              <a:tailEnd/>
            </a:ln>
          </p:spPr>
          <p:txBody>
            <a:bodyPr/>
            <a:lstStyle/>
            <a:p>
              <a:endParaRPr lang="zh-TW" altLang="en-US"/>
            </a:p>
          </p:txBody>
        </p:sp>
        <p:sp>
          <p:nvSpPr>
            <p:cNvPr id="32797" name="Line 31"/>
            <p:cNvSpPr>
              <a:spLocks noChangeShapeType="1"/>
            </p:cNvSpPr>
            <p:nvPr/>
          </p:nvSpPr>
          <p:spPr bwMode="auto">
            <a:xfrm>
              <a:off x="2282825" y="4953000"/>
              <a:ext cx="533400" cy="304800"/>
            </a:xfrm>
            <a:prstGeom prst="line">
              <a:avLst/>
            </a:prstGeom>
            <a:noFill/>
            <a:ln w="9525">
              <a:solidFill>
                <a:schemeClr val="tx1"/>
              </a:solidFill>
              <a:round/>
              <a:headEnd/>
              <a:tailEnd/>
            </a:ln>
          </p:spPr>
          <p:txBody>
            <a:bodyPr/>
            <a:lstStyle/>
            <a:p>
              <a:endParaRPr lang="zh-TW" altLang="en-US"/>
            </a:p>
          </p:txBody>
        </p:sp>
        <p:sp>
          <p:nvSpPr>
            <p:cNvPr id="32798" name="Line 32"/>
            <p:cNvSpPr>
              <a:spLocks noChangeShapeType="1"/>
            </p:cNvSpPr>
            <p:nvPr/>
          </p:nvSpPr>
          <p:spPr bwMode="auto">
            <a:xfrm flipH="1">
              <a:off x="1489075" y="4419600"/>
              <a:ext cx="685800" cy="457200"/>
            </a:xfrm>
            <a:prstGeom prst="line">
              <a:avLst/>
            </a:prstGeom>
            <a:noFill/>
            <a:ln w="9525">
              <a:solidFill>
                <a:schemeClr val="tx1"/>
              </a:solidFill>
              <a:round/>
              <a:headEnd/>
              <a:tailEnd/>
            </a:ln>
          </p:spPr>
          <p:txBody>
            <a:bodyPr/>
            <a:lstStyle/>
            <a:p>
              <a:endParaRPr lang="zh-TW" altLang="en-US"/>
            </a:p>
          </p:txBody>
        </p:sp>
        <p:sp>
          <p:nvSpPr>
            <p:cNvPr id="32879" name="Text Box 115"/>
            <p:cNvSpPr txBox="1">
              <a:spLocks noChangeArrowheads="1"/>
            </p:cNvSpPr>
            <p:nvPr/>
          </p:nvSpPr>
          <p:spPr bwMode="auto">
            <a:xfrm>
              <a:off x="1831975" y="2544922"/>
              <a:ext cx="2684590" cy="338554"/>
            </a:xfrm>
            <a:prstGeom prst="rect">
              <a:avLst/>
            </a:prstGeom>
            <a:noFill/>
            <a:ln w="9525">
              <a:noFill/>
              <a:miter lim="800000"/>
              <a:headEnd/>
              <a:tailEnd/>
            </a:ln>
          </p:spPr>
          <p:txBody>
            <a:bodyPr wrap="square">
              <a:spAutoFit/>
            </a:bodyPr>
            <a:lstStyle/>
            <a:p>
              <a:r>
                <a:rPr lang="en-US" altLang="zh-TW" sz="1600" b="1" dirty="0">
                  <a:solidFill>
                    <a:srgbClr val="0000FF"/>
                  </a:solidFill>
                </a:rPr>
                <a:t>PAN Coordinator</a:t>
              </a:r>
            </a:p>
          </p:txBody>
        </p:sp>
        <p:sp>
          <p:nvSpPr>
            <p:cNvPr id="32881" name="Line 117"/>
            <p:cNvSpPr>
              <a:spLocks noChangeShapeType="1"/>
            </p:cNvSpPr>
            <p:nvPr/>
          </p:nvSpPr>
          <p:spPr bwMode="auto">
            <a:xfrm flipH="1">
              <a:off x="2174875" y="2883476"/>
              <a:ext cx="0" cy="1383724"/>
            </a:xfrm>
            <a:prstGeom prst="line">
              <a:avLst/>
            </a:prstGeom>
            <a:noFill/>
            <a:ln w="19050">
              <a:solidFill>
                <a:srgbClr val="0000FF"/>
              </a:solidFill>
              <a:prstDash val="dash"/>
              <a:round/>
              <a:headEnd/>
              <a:tailEnd type="triangle" w="med" len="med"/>
            </a:ln>
          </p:spPr>
          <p:txBody>
            <a:bodyPr/>
            <a:lstStyle/>
            <a:p>
              <a:endParaRPr lang="zh-TW" altLang="en-US"/>
            </a:p>
          </p:txBody>
        </p:sp>
        <p:sp>
          <p:nvSpPr>
            <p:cNvPr id="32887" name="Text Box 123"/>
            <p:cNvSpPr txBox="1">
              <a:spLocks noChangeArrowheads="1"/>
            </p:cNvSpPr>
            <p:nvPr/>
          </p:nvSpPr>
          <p:spPr bwMode="auto">
            <a:xfrm>
              <a:off x="1066800" y="4140200"/>
              <a:ext cx="1057275" cy="457200"/>
            </a:xfrm>
            <a:prstGeom prst="rect">
              <a:avLst/>
            </a:prstGeom>
            <a:noFill/>
            <a:ln w="9525">
              <a:noFill/>
              <a:miter lim="800000"/>
              <a:headEnd/>
              <a:tailEnd/>
            </a:ln>
          </p:spPr>
          <p:txBody>
            <a:bodyPr wrap="none">
              <a:spAutoFit/>
            </a:bodyPr>
            <a:lstStyle/>
            <a:p>
              <a:pPr algn="ctr"/>
              <a:r>
                <a:rPr lang="en-US" altLang="zh-TW" sz="1200" b="1" dirty="0"/>
                <a:t>PAN</a:t>
              </a:r>
            </a:p>
            <a:p>
              <a:pPr algn="ctr"/>
              <a:r>
                <a:rPr lang="en-US" altLang="zh-TW" sz="1200" b="1" dirty="0"/>
                <a:t>Coordinator</a:t>
              </a:r>
            </a:p>
          </p:txBody>
        </p:sp>
        <p:sp>
          <p:nvSpPr>
            <p:cNvPr id="32888" name="Text Box 124"/>
            <p:cNvSpPr txBox="1">
              <a:spLocks noChangeArrowheads="1"/>
            </p:cNvSpPr>
            <p:nvPr/>
          </p:nvSpPr>
          <p:spPr bwMode="auto">
            <a:xfrm>
              <a:off x="1403350" y="5664200"/>
              <a:ext cx="1030288" cy="274638"/>
            </a:xfrm>
            <a:prstGeom prst="rect">
              <a:avLst/>
            </a:prstGeom>
            <a:noFill/>
            <a:ln w="9525">
              <a:noFill/>
              <a:miter lim="800000"/>
              <a:headEnd/>
              <a:tailEnd/>
            </a:ln>
          </p:spPr>
          <p:txBody>
            <a:bodyPr wrap="none">
              <a:spAutoFit/>
            </a:bodyPr>
            <a:lstStyle/>
            <a:p>
              <a:pPr algn="ctr"/>
              <a:r>
                <a:rPr lang="en-US" altLang="zh-TW" sz="1200" b="1">
                  <a:solidFill>
                    <a:srgbClr val="9933FF"/>
                  </a:solidFill>
                </a:rPr>
                <a:t>Cluster ID 0</a:t>
              </a:r>
            </a:p>
          </p:txBody>
        </p:sp>
        <p:cxnSp>
          <p:nvCxnSpPr>
            <p:cNvPr id="134" name="直線接點 133"/>
            <p:cNvCxnSpPr>
              <a:stCxn id="32784" idx="5"/>
              <a:endCxn id="32785" idx="1"/>
            </p:cNvCxnSpPr>
            <p:nvPr/>
          </p:nvCxnSpPr>
          <p:spPr>
            <a:xfrm flipV="1">
              <a:off x="3034348" y="2914630"/>
              <a:ext cx="199483" cy="1101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784" name="Oval 17"/>
            <p:cNvSpPr>
              <a:spLocks noChangeArrowheads="1"/>
            </p:cNvSpPr>
            <p:nvPr/>
          </p:nvSpPr>
          <p:spPr bwMode="auto">
            <a:xfrm>
              <a:off x="2904266" y="3886200"/>
              <a:ext cx="152400" cy="152400"/>
            </a:xfrm>
            <a:prstGeom prst="ellipse">
              <a:avLst/>
            </a:prstGeom>
            <a:solidFill>
              <a:schemeClr val="bg1"/>
            </a:solidFill>
            <a:ln w="9525">
              <a:solidFill>
                <a:schemeClr val="tx1"/>
              </a:solidFill>
              <a:round/>
              <a:headEnd/>
              <a:tailEnd/>
            </a:ln>
          </p:spPr>
          <p:txBody>
            <a:bodyPr wrap="none" anchor="ctr"/>
            <a:lstStyle/>
            <a:p>
              <a:endParaRPr lang="zh-TW" altLang="en-US"/>
            </a:p>
          </p:txBody>
        </p:sp>
      </p:grpSp>
      <p:cxnSp>
        <p:nvCxnSpPr>
          <p:cNvPr id="136" name="直線接點 135"/>
          <p:cNvCxnSpPr>
            <a:stCxn id="32837" idx="6"/>
          </p:cNvCxnSpPr>
          <p:nvPr/>
        </p:nvCxnSpPr>
        <p:spPr>
          <a:xfrm>
            <a:off x="5437304" y="4815143"/>
            <a:ext cx="539014"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投影片編號版面配置區 7"/>
          <p:cNvSpPr>
            <a:spLocks noGrp="1"/>
          </p:cNvSpPr>
          <p:nvPr>
            <p:ph type="sldNum" sz="quarter" idx="4294967295"/>
          </p:nvPr>
        </p:nvSpPr>
        <p:spPr/>
        <p:txBody>
          <a:bodyPr/>
          <a:lstStyle/>
          <a:p>
            <a:pPr>
              <a:defRPr/>
            </a:pPr>
            <a:fld id="{C1BC216C-F62B-4211-A123-4127233B987E}" type="slidenum">
              <a:rPr lang="zh-TW" altLang="en-US" smtClean="0"/>
              <a:pPr>
                <a:defRPr/>
              </a:pPr>
              <a:t>49</a:t>
            </a:fld>
            <a:endParaRPr lang="zh-TW" altLang="en-US"/>
          </a:p>
        </p:txBody>
      </p:sp>
    </p:spTree>
    <p:extLst>
      <p:ext uri="{BB962C8B-B14F-4D97-AF65-F5344CB8AC3E}">
        <p14:creationId xmlns:p14="http://schemas.microsoft.com/office/powerpoint/2010/main" val="3376466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IoT</a:t>
            </a:r>
            <a:r>
              <a:rPr lang="en-US" altLang="zh-TW" dirty="0"/>
              <a:t>/M2M Area Network</a:t>
            </a:r>
          </a:p>
        </p:txBody>
      </p:sp>
      <p:sp>
        <p:nvSpPr>
          <p:cNvPr id="3" name="內容版面配置區 2"/>
          <p:cNvSpPr>
            <a:spLocks noGrp="1"/>
          </p:cNvSpPr>
          <p:nvPr>
            <p:ph idx="1"/>
          </p:nvPr>
        </p:nvSpPr>
        <p:spPr/>
        <p:txBody>
          <a:bodyPr>
            <a:normAutofit fontScale="77500" lnSpcReduction="20000"/>
          </a:bodyPr>
          <a:lstStyle/>
          <a:p>
            <a:r>
              <a:rPr lang="en-US" altLang="zh-TW" sz="3200" dirty="0" err="1" smtClean="0"/>
              <a:t>IoT</a:t>
            </a:r>
            <a:r>
              <a:rPr lang="en-US" altLang="zh-TW" sz="3200" dirty="0" smtClean="0"/>
              <a:t>/M2M Sensors and Devices</a:t>
            </a:r>
          </a:p>
          <a:p>
            <a:pPr lvl="1"/>
            <a:r>
              <a:rPr lang="en-US" altLang="zh-TW" dirty="0" smtClean="0"/>
              <a:t>Under fast development!</a:t>
            </a:r>
          </a:p>
          <a:p>
            <a:r>
              <a:rPr lang="en-US" altLang="zh-TW" sz="3200" dirty="0" smtClean="0"/>
              <a:t>IoT/M2M Area Network Protocols</a:t>
            </a:r>
          </a:p>
          <a:p>
            <a:pPr lvl="1"/>
            <a:r>
              <a:rPr lang="en-US" altLang="zh-TW" b="1" dirty="0"/>
              <a:t>ANSI C12 Suite</a:t>
            </a:r>
          </a:p>
          <a:p>
            <a:pPr lvl="1"/>
            <a:r>
              <a:rPr lang="en-US" altLang="zh-TW" b="1" dirty="0" err="1" smtClean="0"/>
              <a:t>Zigbee</a:t>
            </a:r>
            <a:r>
              <a:rPr lang="en-US" altLang="zh-TW" b="1" dirty="0" smtClean="0"/>
              <a:t> (IEEE 802.15.4, 802.15.4e, 802.15.4g)</a:t>
            </a:r>
          </a:p>
          <a:p>
            <a:pPr lvl="1"/>
            <a:r>
              <a:rPr lang="en-US" altLang="zh-TW" b="1" dirty="0" smtClean="0"/>
              <a:t>Bluetooth Low Energy (BLE)</a:t>
            </a:r>
          </a:p>
          <a:p>
            <a:pPr lvl="1"/>
            <a:r>
              <a:rPr lang="en-US" altLang="zh-TW" dirty="0" err="1" smtClean="0"/>
              <a:t>WiFi</a:t>
            </a:r>
            <a:endParaRPr lang="en-US" altLang="zh-TW" dirty="0" smtClean="0"/>
          </a:p>
          <a:p>
            <a:pPr lvl="1"/>
            <a:r>
              <a:rPr lang="en-US" altLang="zh-TW" dirty="0" smtClean="0"/>
              <a:t>Power </a:t>
            </a:r>
            <a:r>
              <a:rPr lang="en-US" altLang="zh-TW" dirty="0"/>
              <a:t>Line Communication</a:t>
            </a:r>
          </a:p>
          <a:p>
            <a:pPr lvl="1"/>
            <a:r>
              <a:rPr lang="en-US" altLang="zh-TW" dirty="0" err="1"/>
              <a:t>BACnet</a:t>
            </a:r>
            <a:endParaRPr lang="en-US" altLang="zh-TW" dirty="0"/>
          </a:p>
          <a:p>
            <a:pPr lvl="1"/>
            <a:r>
              <a:rPr lang="en-US" altLang="zh-TW" dirty="0"/>
              <a:t>KNX</a:t>
            </a:r>
          </a:p>
          <a:p>
            <a:pPr lvl="1"/>
            <a:r>
              <a:rPr lang="en-US" altLang="zh-TW" b="1" dirty="0" smtClean="0"/>
              <a:t>6LoWPAN/RPL/</a:t>
            </a:r>
            <a:r>
              <a:rPr lang="en-US" altLang="zh-TW" b="1" dirty="0" err="1" smtClean="0"/>
              <a:t>CoAP</a:t>
            </a:r>
            <a:endParaRPr lang="en-US" altLang="zh-TW" b="1" dirty="0" smtClean="0"/>
          </a:p>
          <a:p>
            <a:pPr lvl="1"/>
            <a:r>
              <a:rPr lang="en-US" altLang="zh-TW" dirty="0" smtClean="0"/>
              <a:t>Etc.</a:t>
            </a:r>
            <a:endParaRPr lang="en-US" altLang="zh-TW" dirty="0"/>
          </a:p>
          <a:p>
            <a:pPr lvl="1"/>
            <a:endParaRPr lang="en-US" altLang="zh-TW" sz="2800" dirty="0" smtClean="0"/>
          </a:p>
          <a:p>
            <a:pPr lvl="1"/>
            <a:endParaRPr lang="en-US" altLang="zh-TW" sz="2800" dirty="0" smtClean="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5</a:t>
            </a:fld>
            <a:endParaRPr lang="zh-TW" altLang="en-US"/>
          </a:p>
        </p:txBody>
      </p:sp>
    </p:spTree>
    <p:extLst>
      <p:ext uri="{BB962C8B-B14F-4D97-AF65-F5344CB8AC3E}">
        <p14:creationId xmlns:p14="http://schemas.microsoft.com/office/powerpoint/2010/main" val="5787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p:cNvSpPr>
          <p:nvPr>
            <p:ph type="title"/>
          </p:nvPr>
        </p:nvSpPr>
        <p:spPr/>
        <p:txBody>
          <a:bodyPr/>
          <a:lstStyle/>
          <a:p>
            <a:r>
              <a:rPr lang="en-US" altLang="zh-TW" smtClean="0">
                <a:cs typeface="Times New Roman" pitchFamily="18" charset="0"/>
              </a:rPr>
              <a:t>ZigBee Network Topology</a:t>
            </a:r>
            <a:endParaRPr lang="zh-TW" altLang="en-US" smtClean="0">
              <a:cs typeface="Times New Roman" pitchFamily="18" charset="0"/>
            </a:endParaRPr>
          </a:p>
        </p:txBody>
      </p:sp>
      <p:graphicFrame>
        <p:nvGraphicFramePr>
          <p:cNvPr id="4098" name="Object 2"/>
          <p:cNvGraphicFramePr>
            <a:graphicFrameLocks noGrp="1" noChangeAspect="1"/>
          </p:cNvGraphicFramePr>
          <p:nvPr>
            <p:ph idx="1"/>
            <p:extLst>
              <p:ext uri="{D42A27DB-BD31-4B8C-83A1-F6EECF244321}">
                <p14:modId xmlns:p14="http://schemas.microsoft.com/office/powerpoint/2010/main" val="2898134678"/>
              </p:ext>
            </p:extLst>
          </p:nvPr>
        </p:nvGraphicFramePr>
        <p:xfrm>
          <a:off x="683568" y="1547840"/>
          <a:ext cx="7992120" cy="5310160"/>
        </p:xfrm>
        <a:graphic>
          <a:graphicData uri="http://schemas.openxmlformats.org/presentationml/2006/ole">
            <mc:AlternateContent xmlns:mc="http://schemas.openxmlformats.org/markup-compatibility/2006">
              <mc:Choice xmlns:v="urn:schemas-microsoft-com:vml" Requires="v">
                <p:oleObj spid="_x0000_s1040" name="點陣圖影像" r:id="rId4" imgW="5934903" imgH="3943901" progId="PBrush">
                  <p:embed/>
                </p:oleObj>
              </mc:Choice>
              <mc:Fallback>
                <p:oleObj name="點陣圖影像" r:id="rId4" imgW="5934903" imgH="3943901"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547840"/>
                        <a:ext cx="7992120" cy="5310160"/>
                      </a:xfrm>
                      <a:prstGeom prst="rect">
                        <a:avLst/>
                      </a:prstGeom>
                      <a:noFill/>
                      <a:ln>
                        <a:noFill/>
                      </a:ln>
                      <a:effectLst/>
                      <a:extLst/>
                    </p:spPr>
                  </p:pic>
                </p:oleObj>
              </mc:Fallback>
            </mc:AlternateContent>
          </a:graphicData>
        </a:graphic>
      </p:graphicFrame>
      <p:sp>
        <p:nvSpPr>
          <p:cNvPr id="2" name="投影片編號版面配置區 1"/>
          <p:cNvSpPr>
            <a:spLocks noGrp="1"/>
          </p:cNvSpPr>
          <p:nvPr>
            <p:ph type="sldNum" sz="quarter" idx="4294967295"/>
          </p:nvPr>
        </p:nvSpPr>
        <p:spPr>
          <a:xfrm>
            <a:off x="612775" y="6356350"/>
            <a:ext cx="1981200" cy="365125"/>
          </a:xfrm>
          <a:prstGeom prst="rect">
            <a:avLst/>
          </a:prstGeom>
        </p:spPr>
        <p:txBody>
          <a:bodyPr/>
          <a:lstStyle/>
          <a:p>
            <a:pPr>
              <a:defRPr/>
            </a:pPr>
            <a:fld id="{C1BC216C-F62B-4211-A123-4127233B987E}" type="slidenum">
              <a:rPr lang="zh-TW" altLang="en-US" smtClean="0"/>
              <a:pPr>
                <a:defRPr/>
              </a:pPr>
              <a:t>50</a:t>
            </a:fld>
            <a:endParaRPr lang="zh-TW" altLang="en-US"/>
          </a:p>
        </p:txBody>
      </p:sp>
    </p:spTree>
    <p:extLst>
      <p:ext uri="{BB962C8B-B14F-4D97-AF65-F5344CB8AC3E}">
        <p14:creationId xmlns:p14="http://schemas.microsoft.com/office/powerpoint/2010/main" val="39122425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IEEE 802.15.4 Device Types</a:t>
            </a:r>
            <a:endParaRPr lang="zh-TW" altLang="en-US" dirty="0"/>
          </a:p>
        </p:txBody>
      </p:sp>
      <p:sp>
        <p:nvSpPr>
          <p:cNvPr id="3" name="內容版面配置區 2"/>
          <p:cNvSpPr>
            <a:spLocks noGrp="1"/>
          </p:cNvSpPr>
          <p:nvPr>
            <p:ph idx="1"/>
          </p:nvPr>
        </p:nvSpPr>
        <p:spPr/>
        <p:txBody>
          <a:bodyPr>
            <a:normAutofit fontScale="70000" lnSpcReduction="20000"/>
          </a:bodyPr>
          <a:lstStyle/>
          <a:p>
            <a:r>
              <a:rPr lang="en-US" altLang="zh-TW" dirty="0"/>
              <a:t>Network Coordinator</a:t>
            </a:r>
          </a:p>
          <a:p>
            <a:pPr marL="628650" lvl="1"/>
            <a:r>
              <a:rPr lang="en-US" altLang="zh-TW" dirty="0" smtClean="0"/>
              <a:t>Maintains </a:t>
            </a:r>
            <a:r>
              <a:rPr lang="en-US" altLang="zh-TW" dirty="0"/>
              <a:t>overall network knowledge; most sophisticated of </a:t>
            </a:r>
            <a:r>
              <a:rPr lang="en-US" altLang="zh-TW" dirty="0" smtClean="0"/>
              <a:t>the three </a:t>
            </a:r>
            <a:r>
              <a:rPr lang="en-US" altLang="zh-TW" dirty="0"/>
              <a:t>types; </a:t>
            </a:r>
            <a:r>
              <a:rPr lang="en-US" altLang="zh-TW" dirty="0" smtClean="0"/>
              <a:t>requires most </a:t>
            </a:r>
            <a:r>
              <a:rPr lang="en-US" altLang="zh-TW" dirty="0"/>
              <a:t>memory and computing power</a:t>
            </a:r>
          </a:p>
          <a:p>
            <a:r>
              <a:rPr lang="en-US" altLang="zh-TW" dirty="0" smtClean="0"/>
              <a:t>Full </a:t>
            </a:r>
            <a:r>
              <a:rPr lang="en-US" altLang="zh-TW" dirty="0"/>
              <a:t>Function Device (FFD)</a:t>
            </a:r>
          </a:p>
          <a:p>
            <a:pPr lvl="1" indent="-457200"/>
            <a:r>
              <a:rPr lang="en-US" altLang="zh-TW" dirty="0" smtClean="0"/>
              <a:t>Carries </a:t>
            </a:r>
            <a:r>
              <a:rPr lang="en-US" altLang="zh-TW" dirty="0"/>
              <a:t>full 802.15.4 functionality and all features specified by </a:t>
            </a:r>
            <a:r>
              <a:rPr lang="en-US" altLang="zh-TW" dirty="0" smtClean="0"/>
              <a:t>the standard</a:t>
            </a:r>
          </a:p>
          <a:p>
            <a:pPr lvl="1" indent="-457200"/>
            <a:r>
              <a:rPr lang="en-US" altLang="zh-TW" dirty="0" smtClean="0"/>
              <a:t>Additional </a:t>
            </a:r>
            <a:r>
              <a:rPr lang="en-US" altLang="zh-TW" dirty="0"/>
              <a:t>memory, computing power make it ideal for a </a:t>
            </a:r>
            <a:r>
              <a:rPr lang="en-US" altLang="zh-TW" dirty="0" smtClean="0"/>
              <a:t>network router function</a:t>
            </a:r>
          </a:p>
          <a:p>
            <a:pPr lvl="1" indent="-457200"/>
            <a:r>
              <a:rPr lang="en-US" altLang="zh-TW" dirty="0" smtClean="0"/>
              <a:t>Could </a:t>
            </a:r>
            <a:r>
              <a:rPr lang="en-US" altLang="zh-TW" dirty="0"/>
              <a:t>also be used in network edge devices where the </a:t>
            </a:r>
            <a:r>
              <a:rPr lang="en-US" altLang="zh-TW" dirty="0" smtClean="0"/>
              <a:t>network touches </a:t>
            </a:r>
            <a:r>
              <a:rPr lang="en-US" altLang="zh-TW" dirty="0"/>
              <a:t>other networks or devices that are not IEEE </a:t>
            </a:r>
            <a:r>
              <a:rPr lang="en-US" altLang="zh-TW" dirty="0" smtClean="0"/>
              <a:t>802.15.4 compliant</a:t>
            </a:r>
            <a:endParaRPr lang="en-US" altLang="zh-TW" dirty="0"/>
          </a:p>
          <a:p>
            <a:r>
              <a:rPr lang="en-US" altLang="zh-TW" dirty="0" smtClean="0"/>
              <a:t>Reduced </a:t>
            </a:r>
            <a:r>
              <a:rPr lang="en-US" altLang="zh-TW" dirty="0"/>
              <a:t>Function Device </a:t>
            </a:r>
            <a:r>
              <a:rPr lang="en-US" altLang="zh-TW" dirty="0" smtClean="0"/>
              <a:t>(RFD</a:t>
            </a:r>
            <a:r>
              <a:rPr lang="en-US" altLang="zh-TW" dirty="0"/>
              <a:t>)</a:t>
            </a:r>
          </a:p>
          <a:p>
            <a:pPr lvl="1" indent="-457200"/>
            <a:r>
              <a:rPr lang="en-US" altLang="zh-TW" dirty="0" smtClean="0"/>
              <a:t>Carriers </a:t>
            </a:r>
            <a:r>
              <a:rPr lang="en-US" altLang="zh-TW" dirty="0"/>
              <a:t>limited (as specified by the standard) functionality to </a:t>
            </a:r>
            <a:r>
              <a:rPr lang="en-US" altLang="zh-TW" dirty="0" smtClean="0"/>
              <a:t>control cost </a:t>
            </a:r>
            <a:r>
              <a:rPr lang="en-US" altLang="zh-TW" dirty="0"/>
              <a:t>and </a:t>
            </a:r>
            <a:r>
              <a:rPr lang="en-US" altLang="zh-TW" dirty="0" smtClean="0"/>
              <a:t>complexity</a:t>
            </a:r>
          </a:p>
          <a:p>
            <a:pPr lvl="1" indent="-457200"/>
            <a:r>
              <a:rPr lang="en-US" altLang="zh-TW" dirty="0" smtClean="0"/>
              <a:t>General </a:t>
            </a:r>
            <a:r>
              <a:rPr lang="en-US" altLang="zh-TW" dirty="0"/>
              <a:t>usage will be in network edge devices</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51</a:t>
            </a:fld>
            <a:endParaRPr lang="zh-TW" altLang="en-US"/>
          </a:p>
        </p:txBody>
      </p:sp>
    </p:spTree>
    <p:extLst>
      <p:ext uri="{BB962C8B-B14F-4D97-AF65-F5344CB8AC3E}">
        <p14:creationId xmlns:p14="http://schemas.microsoft.com/office/powerpoint/2010/main" val="24454326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tx1"/>
                </a:solidFill>
              </a:rPr>
              <a:t>ZigBee Protocol Stack</a:t>
            </a:r>
            <a:endParaRPr lang="zh-TW" altLang="en-US" dirty="0">
              <a:solidFill>
                <a:schemeClr val="tx1"/>
              </a:solidFill>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52</a:t>
            </a:fld>
            <a:endParaRPr lang="zh-TW" altLang="en-US"/>
          </a:p>
        </p:txBody>
      </p:sp>
      <p:pic>
        <p:nvPicPr>
          <p:cNvPr id="4" name="圖片 3"/>
          <p:cNvPicPr>
            <a:picLocks noChangeAspect="1"/>
          </p:cNvPicPr>
          <p:nvPr/>
        </p:nvPicPr>
        <p:blipFill>
          <a:blip r:embed="rId3"/>
          <a:stretch>
            <a:fillRect/>
          </a:stretch>
        </p:blipFill>
        <p:spPr>
          <a:xfrm>
            <a:off x="899330" y="1708923"/>
            <a:ext cx="7435551" cy="4648312"/>
          </a:xfrm>
          <a:prstGeom prst="rect">
            <a:avLst/>
          </a:prstGeom>
        </p:spPr>
      </p:pic>
      <p:sp>
        <p:nvSpPr>
          <p:cNvPr id="5" name="文字方塊 4"/>
          <p:cNvSpPr txBox="1"/>
          <p:nvPr/>
        </p:nvSpPr>
        <p:spPr>
          <a:xfrm>
            <a:off x="457200" y="6172569"/>
            <a:ext cx="8204297" cy="369332"/>
          </a:xfrm>
          <a:prstGeom prst="rect">
            <a:avLst/>
          </a:prstGeom>
          <a:noFill/>
        </p:spPr>
        <p:txBody>
          <a:bodyPr wrap="none" rtlCol="0">
            <a:spAutoFit/>
          </a:bodyPr>
          <a:lstStyle/>
          <a:p>
            <a:r>
              <a:rPr lang="en-US" altLang="zh-TW" dirty="0"/>
              <a:t>Source: https://www.nxp.com/files/training_pdf/28081_ZIGBEE_OVERVIEW_WBT.pdf</a:t>
            </a:r>
            <a:endParaRPr lang="zh-TW" altLang="en-US" dirty="0"/>
          </a:p>
        </p:txBody>
      </p:sp>
    </p:spTree>
    <p:extLst>
      <p:ext uri="{BB962C8B-B14F-4D97-AF65-F5344CB8AC3E}">
        <p14:creationId xmlns:p14="http://schemas.microsoft.com/office/powerpoint/2010/main" val="24343096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IEEE 802.15.4 Standard Basics</a:t>
            </a:r>
            <a:endParaRPr lang="zh-TW" altLang="en-US" dirty="0"/>
          </a:p>
        </p:txBody>
      </p:sp>
      <p:sp>
        <p:nvSpPr>
          <p:cNvPr id="3" name="內容版面配置區 2"/>
          <p:cNvSpPr>
            <a:spLocks noGrp="1"/>
          </p:cNvSpPr>
          <p:nvPr>
            <p:ph idx="1"/>
          </p:nvPr>
        </p:nvSpPr>
        <p:spPr/>
        <p:txBody>
          <a:bodyPr>
            <a:normAutofit fontScale="70000" lnSpcReduction="20000"/>
          </a:bodyPr>
          <a:lstStyle/>
          <a:p>
            <a:r>
              <a:rPr lang="en-US" altLang="zh-TW" dirty="0" smtClean="0"/>
              <a:t>CSMA channel access with </a:t>
            </a:r>
            <a:r>
              <a:rPr lang="en-US" altLang="zh-TW" dirty="0"/>
              <a:t>collision avoidance and optional time slotting </a:t>
            </a:r>
          </a:p>
          <a:p>
            <a:r>
              <a:rPr lang="en-US" altLang="zh-TW" dirty="0" smtClean="0"/>
              <a:t>Three </a:t>
            </a:r>
            <a:r>
              <a:rPr lang="en-US" altLang="zh-TW" dirty="0"/>
              <a:t>bands, 27 channels specified </a:t>
            </a:r>
            <a:endParaRPr lang="en-US" altLang="zh-TW" dirty="0" smtClean="0"/>
          </a:p>
          <a:p>
            <a:pPr lvl="1"/>
            <a:r>
              <a:rPr lang="en-US" altLang="zh-TW" dirty="0" smtClean="0"/>
              <a:t>2.4 </a:t>
            </a:r>
            <a:r>
              <a:rPr lang="en-US" altLang="zh-TW" dirty="0"/>
              <a:t>GHz: 16 channels, 250 </a:t>
            </a:r>
            <a:r>
              <a:rPr lang="en-US" altLang="zh-TW" dirty="0" smtClean="0"/>
              <a:t>kbps</a:t>
            </a:r>
          </a:p>
          <a:p>
            <a:pPr lvl="1"/>
            <a:r>
              <a:rPr lang="en-US" altLang="zh-TW" dirty="0" smtClean="0"/>
              <a:t>868.3 </a:t>
            </a:r>
            <a:r>
              <a:rPr lang="en-US" altLang="zh-TW" dirty="0"/>
              <a:t>MHz : 1 channel, 20 </a:t>
            </a:r>
            <a:r>
              <a:rPr lang="en-US" altLang="zh-TW" dirty="0" smtClean="0"/>
              <a:t>kbps</a:t>
            </a:r>
          </a:p>
          <a:p>
            <a:pPr lvl="1"/>
            <a:r>
              <a:rPr lang="en-US" altLang="zh-TW" dirty="0" smtClean="0"/>
              <a:t>902-928 </a:t>
            </a:r>
            <a:r>
              <a:rPr lang="en-US" altLang="zh-TW" dirty="0"/>
              <a:t>MHz: 10 channels, 40 kbps </a:t>
            </a:r>
            <a:endParaRPr lang="en-US" altLang="zh-TW" dirty="0" smtClean="0"/>
          </a:p>
          <a:p>
            <a:r>
              <a:rPr lang="en-US" altLang="zh-TW" dirty="0"/>
              <a:t>Message acknowledgment </a:t>
            </a:r>
            <a:r>
              <a:rPr lang="en-US" altLang="zh-TW" dirty="0" smtClean="0"/>
              <a:t>for </a:t>
            </a:r>
            <a:r>
              <a:rPr lang="en-US" altLang="zh-TW" dirty="0"/>
              <a:t>improved data delivery </a:t>
            </a:r>
            <a:r>
              <a:rPr lang="en-US" altLang="zh-TW" dirty="0" smtClean="0"/>
              <a:t>reliability</a:t>
            </a:r>
          </a:p>
          <a:p>
            <a:r>
              <a:rPr lang="en-US" altLang="zh-TW" dirty="0" smtClean="0"/>
              <a:t>Beacon </a:t>
            </a:r>
            <a:r>
              <a:rPr lang="en-US" altLang="zh-TW" dirty="0"/>
              <a:t>structures </a:t>
            </a:r>
            <a:r>
              <a:rPr lang="en-US" altLang="zh-TW" dirty="0" smtClean="0"/>
              <a:t>to </a:t>
            </a:r>
            <a:r>
              <a:rPr lang="en-US" altLang="zh-TW" dirty="0"/>
              <a:t>improve latency. </a:t>
            </a:r>
            <a:endParaRPr lang="en-US" altLang="zh-TW" dirty="0" smtClean="0"/>
          </a:p>
          <a:p>
            <a:r>
              <a:rPr lang="en-US" altLang="zh-TW" dirty="0" smtClean="0"/>
              <a:t>Multi-level </a:t>
            </a:r>
            <a:r>
              <a:rPr lang="en-US" altLang="zh-TW" dirty="0"/>
              <a:t>security </a:t>
            </a:r>
          </a:p>
          <a:p>
            <a:r>
              <a:rPr lang="en-US" altLang="zh-TW" dirty="0" smtClean="0"/>
              <a:t>Designed </a:t>
            </a:r>
            <a:r>
              <a:rPr lang="en-US" altLang="zh-TW" dirty="0"/>
              <a:t>for monitoring and control applications where </a:t>
            </a:r>
            <a:r>
              <a:rPr lang="en-US" altLang="zh-TW" dirty="0" smtClean="0"/>
              <a:t>battery life </a:t>
            </a:r>
            <a:r>
              <a:rPr lang="en-US" altLang="zh-TW" dirty="0"/>
              <a:t>is important. 802.15.4 is the source of ZigBee’s excellent battery life.</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53</a:t>
            </a:fld>
            <a:endParaRPr lang="zh-TW" altLang="en-US"/>
          </a:p>
        </p:txBody>
      </p:sp>
      <p:grpSp>
        <p:nvGrpSpPr>
          <p:cNvPr id="80" name="群組 79"/>
          <p:cNvGrpSpPr/>
          <p:nvPr/>
        </p:nvGrpSpPr>
        <p:grpSpPr>
          <a:xfrm>
            <a:off x="468313" y="5373216"/>
            <a:ext cx="8689975" cy="1271588"/>
            <a:chOff x="468313" y="4572000"/>
            <a:chExt cx="8689975" cy="1271588"/>
          </a:xfrm>
        </p:grpSpPr>
        <p:grpSp>
          <p:nvGrpSpPr>
            <p:cNvPr id="5" name="Group 7"/>
            <p:cNvGrpSpPr>
              <a:grpSpLocks/>
            </p:cNvGrpSpPr>
            <p:nvPr/>
          </p:nvGrpSpPr>
          <p:grpSpPr bwMode="auto">
            <a:xfrm>
              <a:off x="468313" y="4797425"/>
              <a:ext cx="1035050" cy="1027113"/>
              <a:chOff x="167" y="1734"/>
              <a:chExt cx="652" cy="647"/>
            </a:xfrm>
          </p:grpSpPr>
          <p:sp>
            <p:nvSpPr>
              <p:cNvPr id="6" name="Line 9"/>
              <p:cNvSpPr>
                <a:spLocks noChangeShapeType="1"/>
              </p:cNvSpPr>
              <p:nvPr/>
            </p:nvSpPr>
            <p:spPr bwMode="auto">
              <a:xfrm>
                <a:off x="192" y="2198"/>
                <a:ext cx="576" cy="0"/>
              </a:xfrm>
              <a:prstGeom prst="line">
                <a:avLst/>
              </a:prstGeom>
              <a:noFill/>
              <a:ln w="9525">
                <a:solidFill>
                  <a:schemeClr val="tx1"/>
                </a:solidFill>
                <a:round/>
                <a:headEnd/>
                <a:tailEnd/>
              </a:ln>
            </p:spPr>
            <p:txBody>
              <a:bodyPr/>
              <a:lstStyle/>
              <a:p>
                <a:endParaRPr lang="zh-TW" altLang="en-US"/>
              </a:p>
            </p:txBody>
          </p:sp>
          <p:sp>
            <p:nvSpPr>
              <p:cNvPr id="7" name="Text Box 11"/>
              <p:cNvSpPr txBox="1">
                <a:spLocks noChangeArrowheads="1"/>
              </p:cNvSpPr>
              <p:nvPr/>
            </p:nvSpPr>
            <p:spPr bwMode="auto">
              <a:xfrm>
                <a:off x="194" y="1734"/>
                <a:ext cx="625" cy="192"/>
              </a:xfrm>
              <a:prstGeom prst="rect">
                <a:avLst/>
              </a:prstGeom>
              <a:noFill/>
              <a:ln w="9525">
                <a:noFill/>
                <a:miter lim="800000"/>
                <a:headEnd/>
                <a:tailEnd/>
              </a:ln>
            </p:spPr>
            <p:txBody>
              <a:bodyPr wrap="none">
                <a:spAutoFit/>
              </a:bodyPr>
              <a:lstStyle/>
              <a:p>
                <a:r>
                  <a:rPr lang="en-US" altLang="zh-TW" sz="1400"/>
                  <a:t>Channel 0</a:t>
                </a:r>
              </a:p>
            </p:txBody>
          </p:sp>
          <p:sp>
            <p:nvSpPr>
              <p:cNvPr id="8" name="Text Box 12"/>
              <p:cNvSpPr txBox="1">
                <a:spLocks noChangeArrowheads="1"/>
              </p:cNvSpPr>
              <p:nvPr/>
            </p:nvSpPr>
            <p:spPr bwMode="auto">
              <a:xfrm>
                <a:off x="167" y="2208"/>
                <a:ext cx="579" cy="173"/>
              </a:xfrm>
              <a:prstGeom prst="rect">
                <a:avLst/>
              </a:prstGeom>
              <a:noFill/>
              <a:ln w="9525">
                <a:noFill/>
                <a:miter lim="800000"/>
                <a:headEnd/>
                <a:tailEnd/>
              </a:ln>
            </p:spPr>
            <p:txBody>
              <a:bodyPr wrap="none">
                <a:spAutoFit/>
              </a:bodyPr>
              <a:lstStyle/>
              <a:p>
                <a:r>
                  <a:rPr lang="en-US" altLang="zh-TW" sz="1200"/>
                  <a:t>868.3 MHz</a:t>
                </a:r>
              </a:p>
            </p:txBody>
          </p:sp>
        </p:grpSp>
        <p:grpSp>
          <p:nvGrpSpPr>
            <p:cNvPr id="9" name="Group 13"/>
            <p:cNvGrpSpPr>
              <a:grpSpLocks/>
            </p:cNvGrpSpPr>
            <p:nvPr/>
          </p:nvGrpSpPr>
          <p:grpSpPr bwMode="auto">
            <a:xfrm>
              <a:off x="1242205" y="4810125"/>
              <a:ext cx="3051175" cy="1033463"/>
              <a:chOff x="864" y="1734"/>
              <a:chExt cx="1922" cy="651"/>
            </a:xfrm>
          </p:grpSpPr>
          <p:grpSp>
            <p:nvGrpSpPr>
              <p:cNvPr id="10" name="Group 14"/>
              <p:cNvGrpSpPr>
                <a:grpSpLocks/>
              </p:cNvGrpSpPr>
              <p:nvPr/>
            </p:nvGrpSpPr>
            <p:grpSpPr bwMode="auto">
              <a:xfrm>
                <a:off x="1104" y="2150"/>
                <a:ext cx="1392" cy="96"/>
                <a:chOff x="816" y="3216"/>
                <a:chExt cx="1392" cy="96"/>
              </a:xfrm>
            </p:grpSpPr>
            <p:sp>
              <p:nvSpPr>
                <p:cNvPr id="19" name="Line 15"/>
                <p:cNvSpPr>
                  <a:spLocks noChangeShapeType="1"/>
                </p:cNvSpPr>
                <p:nvPr/>
              </p:nvSpPr>
              <p:spPr bwMode="auto">
                <a:xfrm>
                  <a:off x="816" y="3264"/>
                  <a:ext cx="1392" cy="0"/>
                </a:xfrm>
                <a:prstGeom prst="line">
                  <a:avLst/>
                </a:prstGeom>
                <a:noFill/>
                <a:ln w="9525">
                  <a:solidFill>
                    <a:schemeClr val="tx1"/>
                  </a:solidFill>
                  <a:round/>
                  <a:headEnd/>
                  <a:tailEnd/>
                </a:ln>
              </p:spPr>
              <p:txBody>
                <a:bodyPr/>
                <a:lstStyle/>
                <a:p>
                  <a:endParaRPr lang="zh-TW" altLang="en-US"/>
                </a:p>
              </p:txBody>
            </p:sp>
            <p:sp>
              <p:nvSpPr>
                <p:cNvPr id="20" name="Line 16"/>
                <p:cNvSpPr>
                  <a:spLocks noChangeShapeType="1"/>
                </p:cNvSpPr>
                <p:nvPr/>
              </p:nvSpPr>
              <p:spPr bwMode="auto">
                <a:xfrm>
                  <a:off x="816" y="3216"/>
                  <a:ext cx="0" cy="96"/>
                </a:xfrm>
                <a:prstGeom prst="line">
                  <a:avLst/>
                </a:prstGeom>
                <a:noFill/>
                <a:ln w="9525">
                  <a:solidFill>
                    <a:schemeClr val="tx1"/>
                  </a:solidFill>
                  <a:round/>
                  <a:headEnd/>
                  <a:tailEnd/>
                </a:ln>
              </p:spPr>
              <p:txBody>
                <a:bodyPr/>
                <a:lstStyle/>
                <a:p>
                  <a:endParaRPr lang="zh-TW" altLang="en-US"/>
                </a:p>
              </p:txBody>
            </p:sp>
            <p:sp>
              <p:nvSpPr>
                <p:cNvPr id="21" name="Line 17"/>
                <p:cNvSpPr>
                  <a:spLocks noChangeShapeType="1"/>
                </p:cNvSpPr>
                <p:nvPr/>
              </p:nvSpPr>
              <p:spPr bwMode="auto">
                <a:xfrm>
                  <a:off x="2208" y="3216"/>
                  <a:ext cx="0" cy="96"/>
                </a:xfrm>
                <a:prstGeom prst="line">
                  <a:avLst/>
                </a:prstGeom>
                <a:noFill/>
                <a:ln w="9525">
                  <a:solidFill>
                    <a:schemeClr val="tx1"/>
                  </a:solidFill>
                  <a:round/>
                  <a:headEnd/>
                  <a:tailEnd/>
                </a:ln>
              </p:spPr>
              <p:txBody>
                <a:bodyPr/>
                <a:lstStyle/>
                <a:p>
                  <a:endParaRPr lang="zh-TW" altLang="en-US"/>
                </a:p>
              </p:txBody>
            </p:sp>
          </p:grpSp>
          <p:sp>
            <p:nvSpPr>
              <p:cNvPr id="11" name="Text Box 28"/>
              <p:cNvSpPr txBox="1">
                <a:spLocks noChangeArrowheads="1"/>
              </p:cNvSpPr>
              <p:nvPr/>
            </p:nvSpPr>
            <p:spPr bwMode="auto">
              <a:xfrm>
                <a:off x="1200" y="1734"/>
                <a:ext cx="786" cy="192"/>
              </a:xfrm>
              <a:prstGeom prst="rect">
                <a:avLst/>
              </a:prstGeom>
              <a:noFill/>
              <a:ln w="9525">
                <a:noFill/>
                <a:miter lim="800000"/>
                <a:headEnd/>
                <a:tailEnd/>
              </a:ln>
            </p:spPr>
            <p:txBody>
              <a:bodyPr wrap="none">
                <a:spAutoFit/>
              </a:bodyPr>
              <a:lstStyle/>
              <a:p>
                <a:r>
                  <a:rPr lang="en-US" altLang="zh-TW" sz="1400"/>
                  <a:t>Channel 1-10</a:t>
                </a:r>
              </a:p>
            </p:txBody>
          </p:sp>
          <p:sp>
            <p:nvSpPr>
              <p:cNvPr id="12" name="Line 29"/>
              <p:cNvSpPr>
                <a:spLocks noChangeShapeType="1"/>
              </p:cNvSpPr>
              <p:nvPr/>
            </p:nvSpPr>
            <p:spPr bwMode="auto">
              <a:xfrm>
                <a:off x="2132" y="1822"/>
                <a:ext cx="0" cy="96"/>
              </a:xfrm>
              <a:prstGeom prst="line">
                <a:avLst/>
              </a:prstGeom>
              <a:noFill/>
              <a:ln w="9525">
                <a:solidFill>
                  <a:schemeClr val="tx1"/>
                </a:solidFill>
                <a:round/>
                <a:headEnd/>
                <a:tailEnd/>
              </a:ln>
            </p:spPr>
            <p:txBody>
              <a:bodyPr/>
              <a:lstStyle/>
              <a:p>
                <a:endParaRPr lang="zh-TW" altLang="en-US"/>
              </a:p>
            </p:txBody>
          </p:sp>
          <p:sp>
            <p:nvSpPr>
              <p:cNvPr id="13" name="Line 30"/>
              <p:cNvSpPr>
                <a:spLocks noChangeShapeType="1"/>
              </p:cNvSpPr>
              <p:nvPr/>
            </p:nvSpPr>
            <p:spPr bwMode="auto">
              <a:xfrm>
                <a:off x="2228" y="1822"/>
                <a:ext cx="0" cy="96"/>
              </a:xfrm>
              <a:prstGeom prst="line">
                <a:avLst/>
              </a:prstGeom>
              <a:noFill/>
              <a:ln w="9525">
                <a:solidFill>
                  <a:schemeClr val="tx1"/>
                </a:solidFill>
                <a:round/>
                <a:headEnd/>
                <a:tailEnd/>
              </a:ln>
            </p:spPr>
            <p:txBody>
              <a:bodyPr/>
              <a:lstStyle/>
              <a:p>
                <a:endParaRPr lang="zh-TW" altLang="en-US"/>
              </a:p>
            </p:txBody>
          </p:sp>
          <p:sp>
            <p:nvSpPr>
              <p:cNvPr id="14" name="Line 31"/>
              <p:cNvSpPr>
                <a:spLocks noChangeShapeType="1"/>
              </p:cNvSpPr>
              <p:nvPr/>
            </p:nvSpPr>
            <p:spPr bwMode="auto">
              <a:xfrm flipH="1">
                <a:off x="1988" y="1874"/>
                <a:ext cx="144" cy="0"/>
              </a:xfrm>
              <a:prstGeom prst="line">
                <a:avLst/>
              </a:prstGeom>
              <a:noFill/>
              <a:ln w="3175">
                <a:solidFill>
                  <a:schemeClr val="tx1"/>
                </a:solidFill>
                <a:round/>
                <a:headEnd type="triangle" w="med" len="med"/>
                <a:tailEnd/>
              </a:ln>
            </p:spPr>
            <p:txBody>
              <a:bodyPr/>
              <a:lstStyle/>
              <a:p>
                <a:endParaRPr lang="zh-TW" altLang="en-US"/>
              </a:p>
            </p:txBody>
          </p:sp>
          <p:sp>
            <p:nvSpPr>
              <p:cNvPr id="15" name="Line 32"/>
              <p:cNvSpPr>
                <a:spLocks noChangeShapeType="1"/>
              </p:cNvSpPr>
              <p:nvPr/>
            </p:nvSpPr>
            <p:spPr bwMode="auto">
              <a:xfrm flipH="1">
                <a:off x="2224" y="1874"/>
                <a:ext cx="144" cy="0"/>
              </a:xfrm>
              <a:prstGeom prst="line">
                <a:avLst/>
              </a:prstGeom>
              <a:noFill/>
              <a:ln w="3175">
                <a:solidFill>
                  <a:schemeClr val="tx1"/>
                </a:solidFill>
                <a:round/>
                <a:headEnd/>
                <a:tailEnd type="triangle" w="med" len="med"/>
              </a:ln>
            </p:spPr>
            <p:txBody>
              <a:bodyPr/>
              <a:lstStyle/>
              <a:p>
                <a:endParaRPr lang="zh-TW" altLang="en-US"/>
              </a:p>
            </p:txBody>
          </p:sp>
          <p:sp>
            <p:nvSpPr>
              <p:cNvPr id="16" name="Text Box 33"/>
              <p:cNvSpPr txBox="1">
                <a:spLocks noChangeArrowheads="1"/>
              </p:cNvSpPr>
              <p:nvPr/>
            </p:nvSpPr>
            <p:spPr bwMode="auto">
              <a:xfrm>
                <a:off x="2347" y="1814"/>
                <a:ext cx="439" cy="192"/>
              </a:xfrm>
              <a:prstGeom prst="rect">
                <a:avLst/>
              </a:prstGeom>
              <a:noFill/>
              <a:ln w="9525">
                <a:noFill/>
                <a:miter lim="800000"/>
                <a:headEnd/>
                <a:tailEnd/>
              </a:ln>
            </p:spPr>
            <p:txBody>
              <a:bodyPr wrap="none">
                <a:spAutoFit/>
              </a:bodyPr>
              <a:lstStyle/>
              <a:p>
                <a:r>
                  <a:rPr lang="en-US" altLang="zh-TW" sz="1400"/>
                  <a:t>2 MHz</a:t>
                </a:r>
              </a:p>
            </p:txBody>
          </p:sp>
          <p:sp>
            <p:nvSpPr>
              <p:cNvPr id="17" name="Text Box 34"/>
              <p:cNvSpPr txBox="1">
                <a:spLocks noChangeArrowheads="1"/>
              </p:cNvSpPr>
              <p:nvPr/>
            </p:nvSpPr>
            <p:spPr bwMode="auto">
              <a:xfrm>
                <a:off x="864" y="2212"/>
                <a:ext cx="499" cy="173"/>
              </a:xfrm>
              <a:prstGeom prst="rect">
                <a:avLst/>
              </a:prstGeom>
              <a:noFill/>
              <a:ln w="9525">
                <a:noFill/>
                <a:miter lim="800000"/>
                <a:headEnd/>
                <a:tailEnd/>
              </a:ln>
            </p:spPr>
            <p:txBody>
              <a:bodyPr wrap="none">
                <a:spAutoFit/>
              </a:bodyPr>
              <a:lstStyle/>
              <a:p>
                <a:r>
                  <a:rPr lang="en-US" altLang="zh-TW" sz="1200"/>
                  <a:t>902 MHz</a:t>
                </a:r>
              </a:p>
            </p:txBody>
          </p:sp>
          <p:sp>
            <p:nvSpPr>
              <p:cNvPr id="18" name="Text Box 35"/>
              <p:cNvSpPr txBox="1">
                <a:spLocks noChangeArrowheads="1"/>
              </p:cNvSpPr>
              <p:nvPr/>
            </p:nvSpPr>
            <p:spPr bwMode="auto">
              <a:xfrm>
                <a:off x="2193" y="2212"/>
                <a:ext cx="499" cy="173"/>
              </a:xfrm>
              <a:prstGeom prst="rect">
                <a:avLst/>
              </a:prstGeom>
              <a:noFill/>
              <a:ln w="9525">
                <a:noFill/>
                <a:miter lim="800000"/>
                <a:headEnd/>
                <a:tailEnd/>
              </a:ln>
            </p:spPr>
            <p:txBody>
              <a:bodyPr wrap="none">
                <a:spAutoFit/>
              </a:bodyPr>
              <a:lstStyle/>
              <a:p>
                <a:r>
                  <a:rPr lang="en-US" altLang="zh-TW" sz="1200"/>
                  <a:t>928 MHz</a:t>
                </a:r>
              </a:p>
            </p:txBody>
          </p:sp>
        </p:grpSp>
        <p:grpSp>
          <p:nvGrpSpPr>
            <p:cNvPr id="22" name="Group 36"/>
            <p:cNvGrpSpPr>
              <a:grpSpLocks/>
            </p:cNvGrpSpPr>
            <p:nvPr/>
          </p:nvGrpSpPr>
          <p:grpSpPr bwMode="auto">
            <a:xfrm>
              <a:off x="4078288" y="4572000"/>
              <a:ext cx="5080000" cy="1266825"/>
              <a:chOff x="2640" y="1584"/>
              <a:chExt cx="3200" cy="798"/>
            </a:xfrm>
          </p:grpSpPr>
          <p:grpSp>
            <p:nvGrpSpPr>
              <p:cNvPr id="23" name="Group 37"/>
              <p:cNvGrpSpPr>
                <a:grpSpLocks/>
              </p:cNvGrpSpPr>
              <p:nvPr/>
            </p:nvGrpSpPr>
            <p:grpSpPr bwMode="auto">
              <a:xfrm>
                <a:off x="2784" y="1939"/>
                <a:ext cx="2880" cy="307"/>
                <a:chOff x="2448" y="3005"/>
                <a:chExt cx="3216" cy="307"/>
              </a:xfrm>
            </p:grpSpPr>
            <p:sp>
              <p:nvSpPr>
                <p:cNvPr id="32" name="Line 38"/>
                <p:cNvSpPr>
                  <a:spLocks noChangeShapeType="1"/>
                </p:cNvSpPr>
                <p:nvPr/>
              </p:nvSpPr>
              <p:spPr bwMode="auto">
                <a:xfrm>
                  <a:off x="2448" y="3216"/>
                  <a:ext cx="0" cy="96"/>
                </a:xfrm>
                <a:prstGeom prst="line">
                  <a:avLst/>
                </a:prstGeom>
                <a:noFill/>
                <a:ln w="9525">
                  <a:solidFill>
                    <a:schemeClr val="tx1"/>
                  </a:solidFill>
                  <a:round/>
                  <a:headEnd/>
                  <a:tailEnd/>
                </a:ln>
              </p:spPr>
              <p:txBody>
                <a:bodyPr/>
                <a:lstStyle/>
                <a:p>
                  <a:endParaRPr lang="zh-TW" altLang="en-US"/>
                </a:p>
              </p:txBody>
            </p:sp>
            <p:sp>
              <p:nvSpPr>
                <p:cNvPr id="33" name="Line 39"/>
                <p:cNvSpPr>
                  <a:spLocks noChangeShapeType="1"/>
                </p:cNvSpPr>
                <p:nvPr/>
              </p:nvSpPr>
              <p:spPr bwMode="auto">
                <a:xfrm>
                  <a:off x="2448" y="3264"/>
                  <a:ext cx="3216" cy="0"/>
                </a:xfrm>
                <a:prstGeom prst="line">
                  <a:avLst/>
                </a:prstGeom>
                <a:noFill/>
                <a:ln w="9525">
                  <a:solidFill>
                    <a:schemeClr val="tx1"/>
                  </a:solidFill>
                  <a:round/>
                  <a:headEnd/>
                  <a:tailEnd/>
                </a:ln>
              </p:spPr>
              <p:txBody>
                <a:bodyPr/>
                <a:lstStyle/>
                <a:p>
                  <a:endParaRPr lang="zh-TW" altLang="en-US"/>
                </a:p>
              </p:txBody>
            </p:sp>
            <p:sp>
              <p:nvSpPr>
                <p:cNvPr id="34" name="Line 40"/>
                <p:cNvSpPr>
                  <a:spLocks noChangeShapeType="1"/>
                </p:cNvSpPr>
                <p:nvPr/>
              </p:nvSpPr>
              <p:spPr bwMode="auto">
                <a:xfrm>
                  <a:off x="5664" y="3216"/>
                  <a:ext cx="0" cy="96"/>
                </a:xfrm>
                <a:prstGeom prst="line">
                  <a:avLst/>
                </a:prstGeom>
                <a:noFill/>
                <a:ln w="9525">
                  <a:solidFill>
                    <a:schemeClr val="tx1"/>
                  </a:solidFill>
                  <a:round/>
                  <a:headEnd/>
                  <a:tailEnd/>
                </a:ln>
              </p:spPr>
              <p:txBody>
                <a:bodyPr/>
                <a:lstStyle/>
                <a:p>
                  <a:endParaRPr lang="zh-TW" altLang="en-US"/>
                </a:p>
              </p:txBody>
            </p:sp>
            <p:sp>
              <p:nvSpPr>
                <p:cNvPr id="35" name="Freeform 42"/>
                <p:cNvSpPr>
                  <a:spLocks/>
                </p:cNvSpPr>
                <p:nvPr/>
              </p:nvSpPr>
              <p:spPr bwMode="auto">
                <a:xfrm>
                  <a:off x="2776" y="3005"/>
                  <a:ext cx="104" cy="259"/>
                </a:xfrm>
                <a:custGeom>
                  <a:avLst/>
                  <a:gdLst>
                    <a:gd name="T0" fmla="*/ 156 w 56"/>
                    <a:gd name="T1" fmla="*/ 259 h 259"/>
                    <a:gd name="T2" fmla="*/ 156 w 56"/>
                    <a:gd name="T3" fmla="*/ 37 h 259"/>
                    <a:gd name="T4" fmla="*/ 1083 w 56"/>
                    <a:gd name="T5" fmla="*/ 37 h 259"/>
                    <a:gd name="T6" fmla="*/ 1083 w 56"/>
                    <a:gd name="T7" fmla="*/ 259 h 259"/>
                    <a:gd name="T8" fmla="*/ 0 60000 65536"/>
                    <a:gd name="T9" fmla="*/ 0 60000 65536"/>
                    <a:gd name="T10" fmla="*/ 0 60000 65536"/>
                    <a:gd name="T11" fmla="*/ 0 60000 65536"/>
                    <a:gd name="T12" fmla="*/ 0 w 56"/>
                    <a:gd name="T13" fmla="*/ 0 h 259"/>
                    <a:gd name="T14" fmla="*/ 56 w 56"/>
                    <a:gd name="T15" fmla="*/ 259 h 259"/>
                  </a:gdLst>
                  <a:ahLst/>
                  <a:cxnLst>
                    <a:cxn ang="T8">
                      <a:pos x="T0" y="T1"/>
                    </a:cxn>
                    <a:cxn ang="T9">
                      <a:pos x="T2" y="T3"/>
                    </a:cxn>
                    <a:cxn ang="T10">
                      <a:pos x="T4" y="T5"/>
                    </a:cxn>
                    <a:cxn ang="T11">
                      <a:pos x="T6" y="T7"/>
                    </a:cxn>
                  </a:cxnLst>
                  <a:rect l="T12" t="T13" r="T14" b="T15"/>
                  <a:pathLst>
                    <a:path w="56" h="259">
                      <a:moveTo>
                        <a:pt x="7" y="259"/>
                      </a:moveTo>
                      <a:cubicBezTo>
                        <a:pt x="7" y="223"/>
                        <a:pt x="0" y="74"/>
                        <a:pt x="7" y="37"/>
                      </a:cubicBezTo>
                      <a:cubicBezTo>
                        <a:pt x="14" y="0"/>
                        <a:pt x="42" y="0"/>
                        <a:pt x="49" y="37"/>
                      </a:cubicBezTo>
                      <a:cubicBezTo>
                        <a:pt x="56" y="74"/>
                        <a:pt x="49" y="213"/>
                        <a:pt x="49" y="259"/>
                      </a:cubicBezTo>
                    </a:path>
                  </a:pathLst>
                </a:custGeom>
                <a:solidFill>
                  <a:srgbClr val="00FF00"/>
                </a:solidFill>
                <a:ln w="9525">
                  <a:solidFill>
                    <a:schemeClr val="tx1"/>
                  </a:solidFill>
                  <a:round/>
                  <a:headEnd/>
                  <a:tailEnd/>
                </a:ln>
              </p:spPr>
              <p:txBody>
                <a:bodyPr/>
                <a:lstStyle/>
                <a:p>
                  <a:endParaRPr lang="zh-TW" altLang="en-US"/>
                </a:p>
              </p:txBody>
            </p:sp>
            <p:sp>
              <p:nvSpPr>
                <p:cNvPr id="36" name="Freeform 43"/>
                <p:cNvSpPr>
                  <a:spLocks/>
                </p:cNvSpPr>
                <p:nvPr/>
              </p:nvSpPr>
              <p:spPr bwMode="auto">
                <a:xfrm>
                  <a:off x="2968" y="3005"/>
                  <a:ext cx="104" cy="259"/>
                </a:xfrm>
                <a:custGeom>
                  <a:avLst/>
                  <a:gdLst>
                    <a:gd name="T0" fmla="*/ 156 w 56"/>
                    <a:gd name="T1" fmla="*/ 259 h 259"/>
                    <a:gd name="T2" fmla="*/ 156 w 56"/>
                    <a:gd name="T3" fmla="*/ 37 h 259"/>
                    <a:gd name="T4" fmla="*/ 1083 w 56"/>
                    <a:gd name="T5" fmla="*/ 37 h 259"/>
                    <a:gd name="T6" fmla="*/ 1083 w 56"/>
                    <a:gd name="T7" fmla="*/ 259 h 259"/>
                    <a:gd name="T8" fmla="*/ 0 60000 65536"/>
                    <a:gd name="T9" fmla="*/ 0 60000 65536"/>
                    <a:gd name="T10" fmla="*/ 0 60000 65536"/>
                    <a:gd name="T11" fmla="*/ 0 60000 65536"/>
                    <a:gd name="T12" fmla="*/ 0 w 56"/>
                    <a:gd name="T13" fmla="*/ 0 h 259"/>
                    <a:gd name="T14" fmla="*/ 56 w 56"/>
                    <a:gd name="T15" fmla="*/ 259 h 259"/>
                  </a:gdLst>
                  <a:ahLst/>
                  <a:cxnLst>
                    <a:cxn ang="T8">
                      <a:pos x="T0" y="T1"/>
                    </a:cxn>
                    <a:cxn ang="T9">
                      <a:pos x="T2" y="T3"/>
                    </a:cxn>
                    <a:cxn ang="T10">
                      <a:pos x="T4" y="T5"/>
                    </a:cxn>
                    <a:cxn ang="T11">
                      <a:pos x="T6" y="T7"/>
                    </a:cxn>
                  </a:cxnLst>
                  <a:rect l="T12" t="T13" r="T14" b="T15"/>
                  <a:pathLst>
                    <a:path w="56" h="259">
                      <a:moveTo>
                        <a:pt x="7" y="259"/>
                      </a:moveTo>
                      <a:cubicBezTo>
                        <a:pt x="7" y="223"/>
                        <a:pt x="0" y="74"/>
                        <a:pt x="7" y="37"/>
                      </a:cubicBezTo>
                      <a:cubicBezTo>
                        <a:pt x="14" y="0"/>
                        <a:pt x="42" y="0"/>
                        <a:pt x="49" y="37"/>
                      </a:cubicBezTo>
                      <a:cubicBezTo>
                        <a:pt x="56" y="74"/>
                        <a:pt x="49" y="213"/>
                        <a:pt x="49" y="259"/>
                      </a:cubicBezTo>
                    </a:path>
                  </a:pathLst>
                </a:custGeom>
                <a:solidFill>
                  <a:srgbClr val="00FF00"/>
                </a:solidFill>
                <a:ln w="9525">
                  <a:solidFill>
                    <a:schemeClr val="tx1"/>
                  </a:solidFill>
                  <a:round/>
                  <a:headEnd/>
                  <a:tailEnd/>
                </a:ln>
              </p:spPr>
              <p:txBody>
                <a:bodyPr/>
                <a:lstStyle/>
                <a:p>
                  <a:endParaRPr lang="zh-TW" altLang="en-US"/>
                </a:p>
              </p:txBody>
            </p:sp>
            <p:sp>
              <p:nvSpPr>
                <p:cNvPr id="37" name="Freeform 44"/>
                <p:cNvSpPr>
                  <a:spLocks/>
                </p:cNvSpPr>
                <p:nvPr/>
              </p:nvSpPr>
              <p:spPr bwMode="auto">
                <a:xfrm>
                  <a:off x="3160" y="3005"/>
                  <a:ext cx="104" cy="259"/>
                </a:xfrm>
                <a:custGeom>
                  <a:avLst/>
                  <a:gdLst>
                    <a:gd name="T0" fmla="*/ 156 w 56"/>
                    <a:gd name="T1" fmla="*/ 259 h 259"/>
                    <a:gd name="T2" fmla="*/ 156 w 56"/>
                    <a:gd name="T3" fmla="*/ 37 h 259"/>
                    <a:gd name="T4" fmla="*/ 1083 w 56"/>
                    <a:gd name="T5" fmla="*/ 37 h 259"/>
                    <a:gd name="T6" fmla="*/ 1083 w 56"/>
                    <a:gd name="T7" fmla="*/ 259 h 259"/>
                    <a:gd name="T8" fmla="*/ 0 60000 65536"/>
                    <a:gd name="T9" fmla="*/ 0 60000 65536"/>
                    <a:gd name="T10" fmla="*/ 0 60000 65536"/>
                    <a:gd name="T11" fmla="*/ 0 60000 65536"/>
                    <a:gd name="T12" fmla="*/ 0 w 56"/>
                    <a:gd name="T13" fmla="*/ 0 h 259"/>
                    <a:gd name="T14" fmla="*/ 56 w 56"/>
                    <a:gd name="T15" fmla="*/ 259 h 259"/>
                  </a:gdLst>
                  <a:ahLst/>
                  <a:cxnLst>
                    <a:cxn ang="T8">
                      <a:pos x="T0" y="T1"/>
                    </a:cxn>
                    <a:cxn ang="T9">
                      <a:pos x="T2" y="T3"/>
                    </a:cxn>
                    <a:cxn ang="T10">
                      <a:pos x="T4" y="T5"/>
                    </a:cxn>
                    <a:cxn ang="T11">
                      <a:pos x="T6" y="T7"/>
                    </a:cxn>
                  </a:cxnLst>
                  <a:rect l="T12" t="T13" r="T14" b="T15"/>
                  <a:pathLst>
                    <a:path w="56" h="259">
                      <a:moveTo>
                        <a:pt x="7" y="259"/>
                      </a:moveTo>
                      <a:cubicBezTo>
                        <a:pt x="7" y="223"/>
                        <a:pt x="0" y="74"/>
                        <a:pt x="7" y="37"/>
                      </a:cubicBezTo>
                      <a:cubicBezTo>
                        <a:pt x="14" y="0"/>
                        <a:pt x="42" y="0"/>
                        <a:pt x="49" y="37"/>
                      </a:cubicBezTo>
                      <a:cubicBezTo>
                        <a:pt x="56" y="74"/>
                        <a:pt x="49" y="213"/>
                        <a:pt x="49" y="259"/>
                      </a:cubicBezTo>
                    </a:path>
                  </a:pathLst>
                </a:custGeom>
                <a:solidFill>
                  <a:srgbClr val="00FF00"/>
                </a:solidFill>
                <a:ln w="9525">
                  <a:solidFill>
                    <a:schemeClr val="tx1"/>
                  </a:solidFill>
                  <a:round/>
                  <a:headEnd/>
                  <a:tailEnd/>
                </a:ln>
              </p:spPr>
              <p:txBody>
                <a:bodyPr/>
                <a:lstStyle/>
                <a:p>
                  <a:endParaRPr lang="zh-TW" altLang="en-US"/>
                </a:p>
              </p:txBody>
            </p:sp>
            <p:sp>
              <p:nvSpPr>
                <p:cNvPr id="38" name="Freeform 45"/>
                <p:cNvSpPr>
                  <a:spLocks/>
                </p:cNvSpPr>
                <p:nvPr/>
              </p:nvSpPr>
              <p:spPr bwMode="auto">
                <a:xfrm>
                  <a:off x="3352" y="3005"/>
                  <a:ext cx="104" cy="259"/>
                </a:xfrm>
                <a:custGeom>
                  <a:avLst/>
                  <a:gdLst>
                    <a:gd name="T0" fmla="*/ 156 w 56"/>
                    <a:gd name="T1" fmla="*/ 259 h 259"/>
                    <a:gd name="T2" fmla="*/ 156 w 56"/>
                    <a:gd name="T3" fmla="*/ 37 h 259"/>
                    <a:gd name="T4" fmla="*/ 1083 w 56"/>
                    <a:gd name="T5" fmla="*/ 37 h 259"/>
                    <a:gd name="T6" fmla="*/ 1083 w 56"/>
                    <a:gd name="T7" fmla="*/ 259 h 259"/>
                    <a:gd name="T8" fmla="*/ 0 60000 65536"/>
                    <a:gd name="T9" fmla="*/ 0 60000 65536"/>
                    <a:gd name="T10" fmla="*/ 0 60000 65536"/>
                    <a:gd name="T11" fmla="*/ 0 60000 65536"/>
                    <a:gd name="T12" fmla="*/ 0 w 56"/>
                    <a:gd name="T13" fmla="*/ 0 h 259"/>
                    <a:gd name="T14" fmla="*/ 56 w 56"/>
                    <a:gd name="T15" fmla="*/ 259 h 259"/>
                  </a:gdLst>
                  <a:ahLst/>
                  <a:cxnLst>
                    <a:cxn ang="T8">
                      <a:pos x="T0" y="T1"/>
                    </a:cxn>
                    <a:cxn ang="T9">
                      <a:pos x="T2" y="T3"/>
                    </a:cxn>
                    <a:cxn ang="T10">
                      <a:pos x="T4" y="T5"/>
                    </a:cxn>
                    <a:cxn ang="T11">
                      <a:pos x="T6" y="T7"/>
                    </a:cxn>
                  </a:cxnLst>
                  <a:rect l="T12" t="T13" r="T14" b="T15"/>
                  <a:pathLst>
                    <a:path w="56" h="259">
                      <a:moveTo>
                        <a:pt x="7" y="259"/>
                      </a:moveTo>
                      <a:cubicBezTo>
                        <a:pt x="7" y="223"/>
                        <a:pt x="0" y="74"/>
                        <a:pt x="7" y="37"/>
                      </a:cubicBezTo>
                      <a:cubicBezTo>
                        <a:pt x="14" y="0"/>
                        <a:pt x="42" y="0"/>
                        <a:pt x="49" y="37"/>
                      </a:cubicBezTo>
                      <a:cubicBezTo>
                        <a:pt x="56" y="74"/>
                        <a:pt x="49" y="213"/>
                        <a:pt x="49" y="259"/>
                      </a:cubicBezTo>
                    </a:path>
                  </a:pathLst>
                </a:custGeom>
                <a:solidFill>
                  <a:srgbClr val="00FF00"/>
                </a:solidFill>
                <a:ln w="9525">
                  <a:solidFill>
                    <a:schemeClr val="tx1"/>
                  </a:solidFill>
                  <a:round/>
                  <a:headEnd/>
                  <a:tailEnd/>
                </a:ln>
              </p:spPr>
              <p:txBody>
                <a:bodyPr/>
                <a:lstStyle/>
                <a:p>
                  <a:endParaRPr lang="zh-TW" altLang="en-US"/>
                </a:p>
              </p:txBody>
            </p:sp>
            <p:sp>
              <p:nvSpPr>
                <p:cNvPr id="39" name="Freeform 46"/>
                <p:cNvSpPr>
                  <a:spLocks/>
                </p:cNvSpPr>
                <p:nvPr/>
              </p:nvSpPr>
              <p:spPr bwMode="auto">
                <a:xfrm>
                  <a:off x="3544" y="3005"/>
                  <a:ext cx="104" cy="259"/>
                </a:xfrm>
                <a:custGeom>
                  <a:avLst/>
                  <a:gdLst>
                    <a:gd name="T0" fmla="*/ 156 w 56"/>
                    <a:gd name="T1" fmla="*/ 259 h 259"/>
                    <a:gd name="T2" fmla="*/ 156 w 56"/>
                    <a:gd name="T3" fmla="*/ 37 h 259"/>
                    <a:gd name="T4" fmla="*/ 1083 w 56"/>
                    <a:gd name="T5" fmla="*/ 37 h 259"/>
                    <a:gd name="T6" fmla="*/ 1083 w 56"/>
                    <a:gd name="T7" fmla="*/ 259 h 259"/>
                    <a:gd name="T8" fmla="*/ 0 60000 65536"/>
                    <a:gd name="T9" fmla="*/ 0 60000 65536"/>
                    <a:gd name="T10" fmla="*/ 0 60000 65536"/>
                    <a:gd name="T11" fmla="*/ 0 60000 65536"/>
                    <a:gd name="T12" fmla="*/ 0 w 56"/>
                    <a:gd name="T13" fmla="*/ 0 h 259"/>
                    <a:gd name="T14" fmla="*/ 56 w 56"/>
                    <a:gd name="T15" fmla="*/ 259 h 259"/>
                  </a:gdLst>
                  <a:ahLst/>
                  <a:cxnLst>
                    <a:cxn ang="T8">
                      <a:pos x="T0" y="T1"/>
                    </a:cxn>
                    <a:cxn ang="T9">
                      <a:pos x="T2" y="T3"/>
                    </a:cxn>
                    <a:cxn ang="T10">
                      <a:pos x="T4" y="T5"/>
                    </a:cxn>
                    <a:cxn ang="T11">
                      <a:pos x="T6" y="T7"/>
                    </a:cxn>
                  </a:cxnLst>
                  <a:rect l="T12" t="T13" r="T14" b="T15"/>
                  <a:pathLst>
                    <a:path w="56" h="259">
                      <a:moveTo>
                        <a:pt x="7" y="259"/>
                      </a:moveTo>
                      <a:cubicBezTo>
                        <a:pt x="7" y="223"/>
                        <a:pt x="0" y="74"/>
                        <a:pt x="7" y="37"/>
                      </a:cubicBezTo>
                      <a:cubicBezTo>
                        <a:pt x="14" y="0"/>
                        <a:pt x="42" y="0"/>
                        <a:pt x="49" y="37"/>
                      </a:cubicBezTo>
                      <a:cubicBezTo>
                        <a:pt x="56" y="74"/>
                        <a:pt x="49" y="213"/>
                        <a:pt x="49" y="259"/>
                      </a:cubicBezTo>
                    </a:path>
                  </a:pathLst>
                </a:custGeom>
                <a:solidFill>
                  <a:srgbClr val="00FF00"/>
                </a:solidFill>
                <a:ln w="9525">
                  <a:solidFill>
                    <a:schemeClr val="tx1"/>
                  </a:solidFill>
                  <a:round/>
                  <a:headEnd/>
                  <a:tailEnd/>
                </a:ln>
              </p:spPr>
              <p:txBody>
                <a:bodyPr/>
                <a:lstStyle/>
                <a:p>
                  <a:endParaRPr lang="zh-TW" altLang="en-US"/>
                </a:p>
              </p:txBody>
            </p:sp>
            <p:sp>
              <p:nvSpPr>
                <p:cNvPr id="40" name="Freeform 47"/>
                <p:cNvSpPr>
                  <a:spLocks/>
                </p:cNvSpPr>
                <p:nvPr/>
              </p:nvSpPr>
              <p:spPr bwMode="auto">
                <a:xfrm>
                  <a:off x="3736" y="3005"/>
                  <a:ext cx="104" cy="259"/>
                </a:xfrm>
                <a:custGeom>
                  <a:avLst/>
                  <a:gdLst>
                    <a:gd name="T0" fmla="*/ 156 w 56"/>
                    <a:gd name="T1" fmla="*/ 259 h 259"/>
                    <a:gd name="T2" fmla="*/ 156 w 56"/>
                    <a:gd name="T3" fmla="*/ 37 h 259"/>
                    <a:gd name="T4" fmla="*/ 1083 w 56"/>
                    <a:gd name="T5" fmla="*/ 37 h 259"/>
                    <a:gd name="T6" fmla="*/ 1083 w 56"/>
                    <a:gd name="T7" fmla="*/ 259 h 259"/>
                    <a:gd name="T8" fmla="*/ 0 60000 65536"/>
                    <a:gd name="T9" fmla="*/ 0 60000 65536"/>
                    <a:gd name="T10" fmla="*/ 0 60000 65536"/>
                    <a:gd name="T11" fmla="*/ 0 60000 65536"/>
                    <a:gd name="T12" fmla="*/ 0 w 56"/>
                    <a:gd name="T13" fmla="*/ 0 h 259"/>
                    <a:gd name="T14" fmla="*/ 56 w 56"/>
                    <a:gd name="T15" fmla="*/ 259 h 259"/>
                  </a:gdLst>
                  <a:ahLst/>
                  <a:cxnLst>
                    <a:cxn ang="T8">
                      <a:pos x="T0" y="T1"/>
                    </a:cxn>
                    <a:cxn ang="T9">
                      <a:pos x="T2" y="T3"/>
                    </a:cxn>
                    <a:cxn ang="T10">
                      <a:pos x="T4" y="T5"/>
                    </a:cxn>
                    <a:cxn ang="T11">
                      <a:pos x="T6" y="T7"/>
                    </a:cxn>
                  </a:cxnLst>
                  <a:rect l="T12" t="T13" r="T14" b="T15"/>
                  <a:pathLst>
                    <a:path w="56" h="259">
                      <a:moveTo>
                        <a:pt x="7" y="259"/>
                      </a:moveTo>
                      <a:cubicBezTo>
                        <a:pt x="7" y="223"/>
                        <a:pt x="0" y="74"/>
                        <a:pt x="7" y="37"/>
                      </a:cubicBezTo>
                      <a:cubicBezTo>
                        <a:pt x="14" y="0"/>
                        <a:pt x="42" y="0"/>
                        <a:pt x="49" y="37"/>
                      </a:cubicBezTo>
                      <a:cubicBezTo>
                        <a:pt x="56" y="74"/>
                        <a:pt x="49" y="213"/>
                        <a:pt x="49" y="259"/>
                      </a:cubicBezTo>
                    </a:path>
                  </a:pathLst>
                </a:custGeom>
                <a:solidFill>
                  <a:srgbClr val="00FF00"/>
                </a:solidFill>
                <a:ln w="9525">
                  <a:solidFill>
                    <a:schemeClr val="tx1"/>
                  </a:solidFill>
                  <a:round/>
                  <a:headEnd/>
                  <a:tailEnd/>
                </a:ln>
              </p:spPr>
              <p:txBody>
                <a:bodyPr/>
                <a:lstStyle/>
                <a:p>
                  <a:endParaRPr lang="zh-TW" altLang="en-US"/>
                </a:p>
              </p:txBody>
            </p:sp>
            <p:sp>
              <p:nvSpPr>
                <p:cNvPr id="41" name="Freeform 48"/>
                <p:cNvSpPr>
                  <a:spLocks/>
                </p:cNvSpPr>
                <p:nvPr/>
              </p:nvSpPr>
              <p:spPr bwMode="auto">
                <a:xfrm>
                  <a:off x="3928" y="3005"/>
                  <a:ext cx="104" cy="259"/>
                </a:xfrm>
                <a:custGeom>
                  <a:avLst/>
                  <a:gdLst>
                    <a:gd name="T0" fmla="*/ 156 w 56"/>
                    <a:gd name="T1" fmla="*/ 259 h 259"/>
                    <a:gd name="T2" fmla="*/ 156 w 56"/>
                    <a:gd name="T3" fmla="*/ 37 h 259"/>
                    <a:gd name="T4" fmla="*/ 1083 w 56"/>
                    <a:gd name="T5" fmla="*/ 37 h 259"/>
                    <a:gd name="T6" fmla="*/ 1083 w 56"/>
                    <a:gd name="T7" fmla="*/ 259 h 259"/>
                    <a:gd name="T8" fmla="*/ 0 60000 65536"/>
                    <a:gd name="T9" fmla="*/ 0 60000 65536"/>
                    <a:gd name="T10" fmla="*/ 0 60000 65536"/>
                    <a:gd name="T11" fmla="*/ 0 60000 65536"/>
                    <a:gd name="T12" fmla="*/ 0 w 56"/>
                    <a:gd name="T13" fmla="*/ 0 h 259"/>
                    <a:gd name="T14" fmla="*/ 56 w 56"/>
                    <a:gd name="T15" fmla="*/ 259 h 259"/>
                  </a:gdLst>
                  <a:ahLst/>
                  <a:cxnLst>
                    <a:cxn ang="T8">
                      <a:pos x="T0" y="T1"/>
                    </a:cxn>
                    <a:cxn ang="T9">
                      <a:pos x="T2" y="T3"/>
                    </a:cxn>
                    <a:cxn ang="T10">
                      <a:pos x="T4" y="T5"/>
                    </a:cxn>
                    <a:cxn ang="T11">
                      <a:pos x="T6" y="T7"/>
                    </a:cxn>
                  </a:cxnLst>
                  <a:rect l="T12" t="T13" r="T14" b="T15"/>
                  <a:pathLst>
                    <a:path w="56" h="259">
                      <a:moveTo>
                        <a:pt x="7" y="259"/>
                      </a:moveTo>
                      <a:cubicBezTo>
                        <a:pt x="7" y="223"/>
                        <a:pt x="0" y="74"/>
                        <a:pt x="7" y="37"/>
                      </a:cubicBezTo>
                      <a:cubicBezTo>
                        <a:pt x="14" y="0"/>
                        <a:pt x="42" y="0"/>
                        <a:pt x="49" y="37"/>
                      </a:cubicBezTo>
                      <a:cubicBezTo>
                        <a:pt x="56" y="74"/>
                        <a:pt x="49" y="213"/>
                        <a:pt x="49" y="259"/>
                      </a:cubicBezTo>
                    </a:path>
                  </a:pathLst>
                </a:custGeom>
                <a:solidFill>
                  <a:srgbClr val="00FF00"/>
                </a:solidFill>
                <a:ln w="9525">
                  <a:solidFill>
                    <a:schemeClr val="tx1"/>
                  </a:solidFill>
                  <a:round/>
                  <a:headEnd/>
                  <a:tailEnd/>
                </a:ln>
              </p:spPr>
              <p:txBody>
                <a:bodyPr/>
                <a:lstStyle/>
                <a:p>
                  <a:endParaRPr lang="zh-TW" altLang="en-US"/>
                </a:p>
              </p:txBody>
            </p:sp>
            <p:sp>
              <p:nvSpPr>
                <p:cNvPr id="42" name="Freeform 49"/>
                <p:cNvSpPr>
                  <a:spLocks/>
                </p:cNvSpPr>
                <p:nvPr/>
              </p:nvSpPr>
              <p:spPr bwMode="auto">
                <a:xfrm>
                  <a:off x="4120" y="3005"/>
                  <a:ext cx="104" cy="259"/>
                </a:xfrm>
                <a:custGeom>
                  <a:avLst/>
                  <a:gdLst>
                    <a:gd name="T0" fmla="*/ 156 w 56"/>
                    <a:gd name="T1" fmla="*/ 259 h 259"/>
                    <a:gd name="T2" fmla="*/ 156 w 56"/>
                    <a:gd name="T3" fmla="*/ 37 h 259"/>
                    <a:gd name="T4" fmla="*/ 1083 w 56"/>
                    <a:gd name="T5" fmla="*/ 37 h 259"/>
                    <a:gd name="T6" fmla="*/ 1083 w 56"/>
                    <a:gd name="T7" fmla="*/ 259 h 259"/>
                    <a:gd name="T8" fmla="*/ 0 60000 65536"/>
                    <a:gd name="T9" fmla="*/ 0 60000 65536"/>
                    <a:gd name="T10" fmla="*/ 0 60000 65536"/>
                    <a:gd name="T11" fmla="*/ 0 60000 65536"/>
                    <a:gd name="T12" fmla="*/ 0 w 56"/>
                    <a:gd name="T13" fmla="*/ 0 h 259"/>
                    <a:gd name="T14" fmla="*/ 56 w 56"/>
                    <a:gd name="T15" fmla="*/ 259 h 259"/>
                  </a:gdLst>
                  <a:ahLst/>
                  <a:cxnLst>
                    <a:cxn ang="T8">
                      <a:pos x="T0" y="T1"/>
                    </a:cxn>
                    <a:cxn ang="T9">
                      <a:pos x="T2" y="T3"/>
                    </a:cxn>
                    <a:cxn ang="T10">
                      <a:pos x="T4" y="T5"/>
                    </a:cxn>
                    <a:cxn ang="T11">
                      <a:pos x="T6" y="T7"/>
                    </a:cxn>
                  </a:cxnLst>
                  <a:rect l="T12" t="T13" r="T14" b="T15"/>
                  <a:pathLst>
                    <a:path w="56" h="259">
                      <a:moveTo>
                        <a:pt x="7" y="259"/>
                      </a:moveTo>
                      <a:cubicBezTo>
                        <a:pt x="7" y="223"/>
                        <a:pt x="0" y="74"/>
                        <a:pt x="7" y="37"/>
                      </a:cubicBezTo>
                      <a:cubicBezTo>
                        <a:pt x="14" y="0"/>
                        <a:pt x="42" y="0"/>
                        <a:pt x="49" y="37"/>
                      </a:cubicBezTo>
                      <a:cubicBezTo>
                        <a:pt x="56" y="74"/>
                        <a:pt x="49" y="213"/>
                        <a:pt x="49" y="259"/>
                      </a:cubicBezTo>
                    </a:path>
                  </a:pathLst>
                </a:custGeom>
                <a:solidFill>
                  <a:srgbClr val="00FF00"/>
                </a:solidFill>
                <a:ln w="9525">
                  <a:solidFill>
                    <a:schemeClr val="tx1"/>
                  </a:solidFill>
                  <a:round/>
                  <a:headEnd/>
                  <a:tailEnd/>
                </a:ln>
              </p:spPr>
              <p:txBody>
                <a:bodyPr/>
                <a:lstStyle/>
                <a:p>
                  <a:endParaRPr lang="zh-TW" altLang="en-US"/>
                </a:p>
              </p:txBody>
            </p:sp>
            <p:sp>
              <p:nvSpPr>
                <p:cNvPr id="43" name="Freeform 50"/>
                <p:cNvSpPr>
                  <a:spLocks/>
                </p:cNvSpPr>
                <p:nvPr/>
              </p:nvSpPr>
              <p:spPr bwMode="auto">
                <a:xfrm>
                  <a:off x="4312" y="3005"/>
                  <a:ext cx="104" cy="259"/>
                </a:xfrm>
                <a:custGeom>
                  <a:avLst/>
                  <a:gdLst>
                    <a:gd name="T0" fmla="*/ 156 w 56"/>
                    <a:gd name="T1" fmla="*/ 259 h 259"/>
                    <a:gd name="T2" fmla="*/ 156 w 56"/>
                    <a:gd name="T3" fmla="*/ 37 h 259"/>
                    <a:gd name="T4" fmla="*/ 1083 w 56"/>
                    <a:gd name="T5" fmla="*/ 37 h 259"/>
                    <a:gd name="T6" fmla="*/ 1083 w 56"/>
                    <a:gd name="T7" fmla="*/ 259 h 259"/>
                    <a:gd name="T8" fmla="*/ 0 60000 65536"/>
                    <a:gd name="T9" fmla="*/ 0 60000 65536"/>
                    <a:gd name="T10" fmla="*/ 0 60000 65536"/>
                    <a:gd name="T11" fmla="*/ 0 60000 65536"/>
                    <a:gd name="T12" fmla="*/ 0 w 56"/>
                    <a:gd name="T13" fmla="*/ 0 h 259"/>
                    <a:gd name="T14" fmla="*/ 56 w 56"/>
                    <a:gd name="T15" fmla="*/ 259 h 259"/>
                  </a:gdLst>
                  <a:ahLst/>
                  <a:cxnLst>
                    <a:cxn ang="T8">
                      <a:pos x="T0" y="T1"/>
                    </a:cxn>
                    <a:cxn ang="T9">
                      <a:pos x="T2" y="T3"/>
                    </a:cxn>
                    <a:cxn ang="T10">
                      <a:pos x="T4" y="T5"/>
                    </a:cxn>
                    <a:cxn ang="T11">
                      <a:pos x="T6" y="T7"/>
                    </a:cxn>
                  </a:cxnLst>
                  <a:rect l="T12" t="T13" r="T14" b="T15"/>
                  <a:pathLst>
                    <a:path w="56" h="259">
                      <a:moveTo>
                        <a:pt x="7" y="259"/>
                      </a:moveTo>
                      <a:cubicBezTo>
                        <a:pt x="7" y="223"/>
                        <a:pt x="0" y="74"/>
                        <a:pt x="7" y="37"/>
                      </a:cubicBezTo>
                      <a:cubicBezTo>
                        <a:pt x="14" y="0"/>
                        <a:pt x="42" y="0"/>
                        <a:pt x="49" y="37"/>
                      </a:cubicBezTo>
                      <a:cubicBezTo>
                        <a:pt x="56" y="74"/>
                        <a:pt x="49" y="213"/>
                        <a:pt x="49" y="259"/>
                      </a:cubicBezTo>
                    </a:path>
                  </a:pathLst>
                </a:custGeom>
                <a:solidFill>
                  <a:srgbClr val="00FF00"/>
                </a:solidFill>
                <a:ln w="9525">
                  <a:solidFill>
                    <a:schemeClr val="tx1"/>
                  </a:solidFill>
                  <a:round/>
                  <a:headEnd/>
                  <a:tailEnd/>
                </a:ln>
              </p:spPr>
              <p:txBody>
                <a:bodyPr/>
                <a:lstStyle/>
                <a:p>
                  <a:endParaRPr lang="zh-TW" altLang="en-US"/>
                </a:p>
              </p:txBody>
            </p:sp>
            <p:sp>
              <p:nvSpPr>
                <p:cNvPr id="44" name="Freeform 51"/>
                <p:cNvSpPr>
                  <a:spLocks/>
                </p:cNvSpPr>
                <p:nvPr/>
              </p:nvSpPr>
              <p:spPr bwMode="auto">
                <a:xfrm>
                  <a:off x="4504" y="3005"/>
                  <a:ext cx="104" cy="259"/>
                </a:xfrm>
                <a:custGeom>
                  <a:avLst/>
                  <a:gdLst>
                    <a:gd name="T0" fmla="*/ 156 w 56"/>
                    <a:gd name="T1" fmla="*/ 259 h 259"/>
                    <a:gd name="T2" fmla="*/ 156 w 56"/>
                    <a:gd name="T3" fmla="*/ 37 h 259"/>
                    <a:gd name="T4" fmla="*/ 1083 w 56"/>
                    <a:gd name="T5" fmla="*/ 37 h 259"/>
                    <a:gd name="T6" fmla="*/ 1083 w 56"/>
                    <a:gd name="T7" fmla="*/ 259 h 259"/>
                    <a:gd name="T8" fmla="*/ 0 60000 65536"/>
                    <a:gd name="T9" fmla="*/ 0 60000 65536"/>
                    <a:gd name="T10" fmla="*/ 0 60000 65536"/>
                    <a:gd name="T11" fmla="*/ 0 60000 65536"/>
                    <a:gd name="T12" fmla="*/ 0 w 56"/>
                    <a:gd name="T13" fmla="*/ 0 h 259"/>
                    <a:gd name="T14" fmla="*/ 56 w 56"/>
                    <a:gd name="T15" fmla="*/ 259 h 259"/>
                  </a:gdLst>
                  <a:ahLst/>
                  <a:cxnLst>
                    <a:cxn ang="T8">
                      <a:pos x="T0" y="T1"/>
                    </a:cxn>
                    <a:cxn ang="T9">
                      <a:pos x="T2" y="T3"/>
                    </a:cxn>
                    <a:cxn ang="T10">
                      <a:pos x="T4" y="T5"/>
                    </a:cxn>
                    <a:cxn ang="T11">
                      <a:pos x="T6" y="T7"/>
                    </a:cxn>
                  </a:cxnLst>
                  <a:rect l="T12" t="T13" r="T14" b="T15"/>
                  <a:pathLst>
                    <a:path w="56" h="259">
                      <a:moveTo>
                        <a:pt x="7" y="259"/>
                      </a:moveTo>
                      <a:cubicBezTo>
                        <a:pt x="7" y="223"/>
                        <a:pt x="0" y="74"/>
                        <a:pt x="7" y="37"/>
                      </a:cubicBezTo>
                      <a:cubicBezTo>
                        <a:pt x="14" y="0"/>
                        <a:pt x="42" y="0"/>
                        <a:pt x="49" y="37"/>
                      </a:cubicBezTo>
                      <a:cubicBezTo>
                        <a:pt x="56" y="74"/>
                        <a:pt x="49" y="213"/>
                        <a:pt x="49" y="259"/>
                      </a:cubicBezTo>
                    </a:path>
                  </a:pathLst>
                </a:custGeom>
                <a:solidFill>
                  <a:srgbClr val="00FF00"/>
                </a:solidFill>
                <a:ln w="9525">
                  <a:solidFill>
                    <a:schemeClr val="tx1"/>
                  </a:solidFill>
                  <a:round/>
                  <a:headEnd/>
                  <a:tailEnd/>
                </a:ln>
              </p:spPr>
              <p:txBody>
                <a:bodyPr/>
                <a:lstStyle/>
                <a:p>
                  <a:endParaRPr lang="zh-TW" altLang="en-US"/>
                </a:p>
              </p:txBody>
            </p:sp>
            <p:sp>
              <p:nvSpPr>
                <p:cNvPr id="45" name="Freeform 52"/>
                <p:cNvSpPr>
                  <a:spLocks/>
                </p:cNvSpPr>
                <p:nvPr/>
              </p:nvSpPr>
              <p:spPr bwMode="auto">
                <a:xfrm>
                  <a:off x="4696" y="3005"/>
                  <a:ext cx="104" cy="259"/>
                </a:xfrm>
                <a:custGeom>
                  <a:avLst/>
                  <a:gdLst>
                    <a:gd name="T0" fmla="*/ 156 w 56"/>
                    <a:gd name="T1" fmla="*/ 259 h 259"/>
                    <a:gd name="T2" fmla="*/ 156 w 56"/>
                    <a:gd name="T3" fmla="*/ 37 h 259"/>
                    <a:gd name="T4" fmla="*/ 1083 w 56"/>
                    <a:gd name="T5" fmla="*/ 37 h 259"/>
                    <a:gd name="T6" fmla="*/ 1083 w 56"/>
                    <a:gd name="T7" fmla="*/ 259 h 259"/>
                    <a:gd name="T8" fmla="*/ 0 60000 65536"/>
                    <a:gd name="T9" fmla="*/ 0 60000 65536"/>
                    <a:gd name="T10" fmla="*/ 0 60000 65536"/>
                    <a:gd name="T11" fmla="*/ 0 60000 65536"/>
                    <a:gd name="T12" fmla="*/ 0 w 56"/>
                    <a:gd name="T13" fmla="*/ 0 h 259"/>
                    <a:gd name="T14" fmla="*/ 56 w 56"/>
                    <a:gd name="T15" fmla="*/ 259 h 259"/>
                  </a:gdLst>
                  <a:ahLst/>
                  <a:cxnLst>
                    <a:cxn ang="T8">
                      <a:pos x="T0" y="T1"/>
                    </a:cxn>
                    <a:cxn ang="T9">
                      <a:pos x="T2" y="T3"/>
                    </a:cxn>
                    <a:cxn ang="T10">
                      <a:pos x="T4" y="T5"/>
                    </a:cxn>
                    <a:cxn ang="T11">
                      <a:pos x="T6" y="T7"/>
                    </a:cxn>
                  </a:cxnLst>
                  <a:rect l="T12" t="T13" r="T14" b="T15"/>
                  <a:pathLst>
                    <a:path w="56" h="259">
                      <a:moveTo>
                        <a:pt x="7" y="259"/>
                      </a:moveTo>
                      <a:cubicBezTo>
                        <a:pt x="7" y="223"/>
                        <a:pt x="0" y="74"/>
                        <a:pt x="7" y="37"/>
                      </a:cubicBezTo>
                      <a:cubicBezTo>
                        <a:pt x="14" y="0"/>
                        <a:pt x="42" y="0"/>
                        <a:pt x="49" y="37"/>
                      </a:cubicBezTo>
                      <a:cubicBezTo>
                        <a:pt x="56" y="74"/>
                        <a:pt x="49" y="213"/>
                        <a:pt x="49" y="259"/>
                      </a:cubicBezTo>
                    </a:path>
                  </a:pathLst>
                </a:custGeom>
                <a:solidFill>
                  <a:srgbClr val="00FF00"/>
                </a:solidFill>
                <a:ln w="9525">
                  <a:solidFill>
                    <a:schemeClr val="tx1"/>
                  </a:solidFill>
                  <a:round/>
                  <a:headEnd/>
                  <a:tailEnd/>
                </a:ln>
              </p:spPr>
              <p:txBody>
                <a:bodyPr/>
                <a:lstStyle/>
                <a:p>
                  <a:endParaRPr lang="zh-TW" altLang="en-US"/>
                </a:p>
              </p:txBody>
            </p:sp>
            <p:sp>
              <p:nvSpPr>
                <p:cNvPr id="46" name="Freeform 53"/>
                <p:cNvSpPr>
                  <a:spLocks/>
                </p:cNvSpPr>
                <p:nvPr/>
              </p:nvSpPr>
              <p:spPr bwMode="auto">
                <a:xfrm>
                  <a:off x="4888" y="3005"/>
                  <a:ext cx="104" cy="259"/>
                </a:xfrm>
                <a:custGeom>
                  <a:avLst/>
                  <a:gdLst>
                    <a:gd name="T0" fmla="*/ 156 w 56"/>
                    <a:gd name="T1" fmla="*/ 259 h 259"/>
                    <a:gd name="T2" fmla="*/ 156 w 56"/>
                    <a:gd name="T3" fmla="*/ 37 h 259"/>
                    <a:gd name="T4" fmla="*/ 1083 w 56"/>
                    <a:gd name="T5" fmla="*/ 37 h 259"/>
                    <a:gd name="T6" fmla="*/ 1083 w 56"/>
                    <a:gd name="T7" fmla="*/ 259 h 259"/>
                    <a:gd name="T8" fmla="*/ 0 60000 65536"/>
                    <a:gd name="T9" fmla="*/ 0 60000 65536"/>
                    <a:gd name="T10" fmla="*/ 0 60000 65536"/>
                    <a:gd name="T11" fmla="*/ 0 60000 65536"/>
                    <a:gd name="T12" fmla="*/ 0 w 56"/>
                    <a:gd name="T13" fmla="*/ 0 h 259"/>
                    <a:gd name="T14" fmla="*/ 56 w 56"/>
                    <a:gd name="T15" fmla="*/ 259 h 259"/>
                  </a:gdLst>
                  <a:ahLst/>
                  <a:cxnLst>
                    <a:cxn ang="T8">
                      <a:pos x="T0" y="T1"/>
                    </a:cxn>
                    <a:cxn ang="T9">
                      <a:pos x="T2" y="T3"/>
                    </a:cxn>
                    <a:cxn ang="T10">
                      <a:pos x="T4" y="T5"/>
                    </a:cxn>
                    <a:cxn ang="T11">
                      <a:pos x="T6" y="T7"/>
                    </a:cxn>
                  </a:cxnLst>
                  <a:rect l="T12" t="T13" r="T14" b="T15"/>
                  <a:pathLst>
                    <a:path w="56" h="259">
                      <a:moveTo>
                        <a:pt x="7" y="259"/>
                      </a:moveTo>
                      <a:cubicBezTo>
                        <a:pt x="7" y="223"/>
                        <a:pt x="0" y="74"/>
                        <a:pt x="7" y="37"/>
                      </a:cubicBezTo>
                      <a:cubicBezTo>
                        <a:pt x="14" y="0"/>
                        <a:pt x="42" y="0"/>
                        <a:pt x="49" y="37"/>
                      </a:cubicBezTo>
                      <a:cubicBezTo>
                        <a:pt x="56" y="74"/>
                        <a:pt x="49" y="213"/>
                        <a:pt x="49" y="259"/>
                      </a:cubicBezTo>
                    </a:path>
                  </a:pathLst>
                </a:custGeom>
                <a:solidFill>
                  <a:srgbClr val="00FF00"/>
                </a:solidFill>
                <a:ln w="9525">
                  <a:solidFill>
                    <a:schemeClr val="tx1"/>
                  </a:solidFill>
                  <a:round/>
                  <a:headEnd/>
                  <a:tailEnd/>
                </a:ln>
              </p:spPr>
              <p:txBody>
                <a:bodyPr/>
                <a:lstStyle/>
                <a:p>
                  <a:endParaRPr lang="zh-TW" altLang="en-US"/>
                </a:p>
              </p:txBody>
            </p:sp>
            <p:sp>
              <p:nvSpPr>
                <p:cNvPr id="47" name="Freeform 54"/>
                <p:cNvSpPr>
                  <a:spLocks/>
                </p:cNvSpPr>
                <p:nvPr/>
              </p:nvSpPr>
              <p:spPr bwMode="auto">
                <a:xfrm>
                  <a:off x="5080" y="3005"/>
                  <a:ext cx="104" cy="259"/>
                </a:xfrm>
                <a:custGeom>
                  <a:avLst/>
                  <a:gdLst>
                    <a:gd name="T0" fmla="*/ 156 w 56"/>
                    <a:gd name="T1" fmla="*/ 259 h 259"/>
                    <a:gd name="T2" fmla="*/ 156 w 56"/>
                    <a:gd name="T3" fmla="*/ 37 h 259"/>
                    <a:gd name="T4" fmla="*/ 1083 w 56"/>
                    <a:gd name="T5" fmla="*/ 37 h 259"/>
                    <a:gd name="T6" fmla="*/ 1083 w 56"/>
                    <a:gd name="T7" fmla="*/ 259 h 259"/>
                    <a:gd name="T8" fmla="*/ 0 60000 65536"/>
                    <a:gd name="T9" fmla="*/ 0 60000 65536"/>
                    <a:gd name="T10" fmla="*/ 0 60000 65536"/>
                    <a:gd name="T11" fmla="*/ 0 60000 65536"/>
                    <a:gd name="T12" fmla="*/ 0 w 56"/>
                    <a:gd name="T13" fmla="*/ 0 h 259"/>
                    <a:gd name="T14" fmla="*/ 56 w 56"/>
                    <a:gd name="T15" fmla="*/ 259 h 259"/>
                  </a:gdLst>
                  <a:ahLst/>
                  <a:cxnLst>
                    <a:cxn ang="T8">
                      <a:pos x="T0" y="T1"/>
                    </a:cxn>
                    <a:cxn ang="T9">
                      <a:pos x="T2" y="T3"/>
                    </a:cxn>
                    <a:cxn ang="T10">
                      <a:pos x="T4" y="T5"/>
                    </a:cxn>
                    <a:cxn ang="T11">
                      <a:pos x="T6" y="T7"/>
                    </a:cxn>
                  </a:cxnLst>
                  <a:rect l="T12" t="T13" r="T14" b="T15"/>
                  <a:pathLst>
                    <a:path w="56" h="259">
                      <a:moveTo>
                        <a:pt x="7" y="259"/>
                      </a:moveTo>
                      <a:cubicBezTo>
                        <a:pt x="7" y="223"/>
                        <a:pt x="0" y="74"/>
                        <a:pt x="7" y="37"/>
                      </a:cubicBezTo>
                      <a:cubicBezTo>
                        <a:pt x="14" y="0"/>
                        <a:pt x="42" y="0"/>
                        <a:pt x="49" y="37"/>
                      </a:cubicBezTo>
                      <a:cubicBezTo>
                        <a:pt x="56" y="74"/>
                        <a:pt x="49" y="213"/>
                        <a:pt x="49" y="259"/>
                      </a:cubicBezTo>
                    </a:path>
                  </a:pathLst>
                </a:custGeom>
                <a:solidFill>
                  <a:srgbClr val="00FF00"/>
                </a:solidFill>
                <a:ln w="9525">
                  <a:solidFill>
                    <a:schemeClr val="tx1"/>
                  </a:solidFill>
                  <a:round/>
                  <a:headEnd/>
                  <a:tailEnd/>
                </a:ln>
              </p:spPr>
              <p:txBody>
                <a:bodyPr/>
                <a:lstStyle/>
                <a:p>
                  <a:endParaRPr lang="zh-TW" altLang="en-US"/>
                </a:p>
              </p:txBody>
            </p:sp>
            <p:sp>
              <p:nvSpPr>
                <p:cNvPr id="48" name="Freeform 55"/>
                <p:cNvSpPr>
                  <a:spLocks/>
                </p:cNvSpPr>
                <p:nvPr/>
              </p:nvSpPr>
              <p:spPr bwMode="auto">
                <a:xfrm>
                  <a:off x="5272" y="3005"/>
                  <a:ext cx="104" cy="259"/>
                </a:xfrm>
                <a:custGeom>
                  <a:avLst/>
                  <a:gdLst>
                    <a:gd name="T0" fmla="*/ 156 w 56"/>
                    <a:gd name="T1" fmla="*/ 259 h 259"/>
                    <a:gd name="T2" fmla="*/ 156 w 56"/>
                    <a:gd name="T3" fmla="*/ 37 h 259"/>
                    <a:gd name="T4" fmla="*/ 1083 w 56"/>
                    <a:gd name="T5" fmla="*/ 37 h 259"/>
                    <a:gd name="T6" fmla="*/ 1083 w 56"/>
                    <a:gd name="T7" fmla="*/ 259 h 259"/>
                    <a:gd name="T8" fmla="*/ 0 60000 65536"/>
                    <a:gd name="T9" fmla="*/ 0 60000 65536"/>
                    <a:gd name="T10" fmla="*/ 0 60000 65536"/>
                    <a:gd name="T11" fmla="*/ 0 60000 65536"/>
                    <a:gd name="T12" fmla="*/ 0 w 56"/>
                    <a:gd name="T13" fmla="*/ 0 h 259"/>
                    <a:gd name="T14" fmla="*/ 56 w 56"/>
                    <a:gd name="T15" fmla="*/ 259 h 259"/>
                  </a:gdLst>
                  <a:ahLst/>
                  <a:cxnLst>
                    <a:cxn ang="T8">
                      <a:pos x="T0" y="T1"/>
                    </a:cxn>
                    <a:cxn ang="T9">
                      <a:pos x="T2" y="T3"/>
                    </a:cxn>
                    <a:cxn ang="T10">
                      <a:pos x="T4" y="T5"/>
                    </a:cxn>
                    <a:cxn ang="T11">
                      <a:pos x="T6" y="T7"/>
                    </a:cxn>
                  </a:cxnLst>
                  <a:rect l="T12" t="T13" r="T14" b="T15"/>
                  <a:pathLst>
                    <a:path w="56" h="259">
                      <a:moveTo>
                        <a:pt x="7" y="259"/>
                      </a:moveTo>
                      <a:cubicBezTo>
                        <a:pt x="7" y="223"/>
                        <a:pt x="0" y="74"/>
                        <a:pt x="7" y="37"/>
                      </a:cubicBezTo>
                      <a:cubicBezTo>
                        <a:pt x="14" y="0"/>
                        <a:pt x="42" y="0"/>
                        <a:pt x="49" y="37"/>
                      </a:cubicBezTo>
                      <a:cubicBezTo>
                        <a:pt x="56" y="74"/>
                        <a:pt x="49" y="213"/>
                        <a:pt x="49" y="259"/>
                      </a:cubicBezTo>
                    </a:path>
                  </a:pathLst>
                </a:custGeom>
                <a:solidFill>
                  <a:srgbClr val="00FF00"/>
                </a:solidFill>
                <a:ln w="9525">
                  <a:solidFill>
                    <a:schemeClr val="tx1"/>
                  </a:solidFill>
                  <a:round/>
                  <a:headEnd/>
                  <a:tailEnd/>
                </a:ln>
              </p:spPr>
              <p:txBody>
                <a:bodyPr/>
                <a:lstStyle/>
                <a:p>
                  <a:endParaRPr lang="zh-TW" altLang="en-US"/>
                </a:p>
              </p:txBody>
            </p:sp>
            <p:sp>
              <p:nvSpPr>
                <p:cNvPr id="49" name="Freeform 56"/>
                <p:cNvSpPr>
                  <a:spLocks/>
                </p:cNvSpPr>
                <p:nvPr/>
              </p:nvSpPr>
              <p:spPr bwMode="auto">
                <a:xfrm>
                  <a:off x="5464" y="3005"/>
                  <a:ext cx="104" cy="259"/>
                </a:xfrm>
                <a:custGeom>
                  <a:avLst/>
                  <a:gdLst>
                    <a:gd name="T0" fmla="*/ 156 w 56"/>
                    <a:gd name="T1" fmla="*/ 259 h 259"/>
                    <a:gd name="T2" fmla="*/ 156 w 56"/>
                    <a:gd name="T3" fmla="*/ 37 h 259"/>
                    <a:gd name="T4" fmla="*/ 1083 w 56"/>
                    <a:gd name="T5" fmla="*/ 37 h 259"/>
                    <a:gd name="T6" fmla="*/ 1083 w 56"/>
                    <a:gd name="T7" fmla="*/ 259 h 259"/>
                    <a:gd name="T8" fmla="*/ 0 60000 65536"/>
                    <a:gd name="T9" fmla="*/ 0 60000 65536"/>
                    <a:gd name="T10" fmla="*/ 0 60000 65536"/>
                    <a:gd name="T11" fmla="*/ 0 60000 65536"/>
                    <a:gd name="T12" fmla="*/ 0 w 56"/>
                    <a:gd name="T13" fmla="*/ 0 h 259"/>
                    <a:gd name="T14" fmla="*/ 56 w 56"/>
                    <a:gd name="T15" fmla="*/ 259 h 259"/>
                  </a:gdLst>
                  <a:ahLst/>
                  <a:cxnLst>
                    <a:cxn ang="T8">
                      <a:pos x="T0" y="T1"/>
                    </a:cxn>
                    <a:cxn ang="T9">
                      <a:pos x="T2" y="T3"/>
                    </a:cxn>
                    <a:cxn ang="T10">
                      <a:pos x="T4" y="T5"/>
                    </a:cxn>
                    <a:cxn ang="T11">
                      <a:pos x="T6" y="T7"/>
                    </a:cxn>
                  </a:cxnLst>
                  <a:rect l="T12" t="T13" r="T14" b="T15"/>
                  <a:pathLst>
                    <a:path w="56" h="259">
                      <a:moveTo>
                        <a:pt x="7" y="259"/>
                      </a:moveTo>
                      <a:cubicBezTo>
                        <a:pt x="7" y="223"/>
                        <a:pt x="0" y="74"/>
                        <a:pt x="7" y="37"/>
                      </a:cubicBezTo>
                      <a:cubicBezTo>
                        <a:pt x="14" y="0"/>
                        <a:pt x="42" y="0"/>
                        <a:pt x="49" y="37"/>
                      </a:cubicBezTo>
                      <a:cubicBezTo>
                        <a:pt x="56" y="74"/>
                        <a:pt x="49" y="213"/>
                        <a:pt x="49" y="259"/>
                      </a:cubicBezTo>
                    </a:path>
                  </a:pathLst>
                </a:custGeom>
                <a:solidFill>
                  <a:srgbClr val="00FF00"/>
                </a:solidFill>
                <a:ln w="9525">
                  <a:solidFill>
                    <a:schemeClr val="tx1"/>
                  </a:solidFill>
                  <a:round/>
                  <a:headEnd/>
                  <a:tailEnd/>
                </a:ln>
              </p:spPr>
              <p:txBody>
                <a:bodyPr/>
                <a:lstStyle/>
                <a:p>
                  <a:endParaRPr lang="zh-TW" altLang="en-US"/>
                </a:p>
              </p:txBody>
            </p:sp>
          </p:grpSp>
          <p:sp>
            <p:nvSpPr>
              <p:cNvPr id="24" name="Line 57"/>
              <p:cNvSpPr>
                <a:spLocks noChangeShapeType="1"/>
              </p:cNvSpPr>
              <p:nvPr/>
            </p:nvSpPr>
            <p:spPr bwMode="auto">
              <a:xfrm>
                <a:off x="4812" y="1808"/>
                <a:ext cx="0" cy="96"/>
              </a:xfrm>
              <a:prstGeom prst="line">
                <a:avLst/>
              </a:prstGeom>
              <a:noFill/>
              <a:ln w="9525">
                <a:solidFill>
                  <a:schemeClr val="tx1"/>
                </a:solidFill>
                <a:round/>
                <a:headEnd/>
                <a:tailEnd/>
              </a:ln>
            </p:spPr>
            <p:txBody>
              <a:bodyPr/>
              <a:lstStyle/>
              <a:p>
                <a:endParaRPr lang="zh-TW" altLang="en-US"/>
              </a:p>
            </p:txBody>
          </p:sp>
          <p:sp>
            <p:nvSpPr>
              <p:cNvPr id="25" name="Line 58"/>
              <p:cNvSpPr>
                <a:spLocks noChangeShapeType="1"/>
              </p:cNvSpPr>
              <p:nvPr/>
            </p:nvSpPr>
            <p:spPr bwMode="auto">
              <a:xfrm>
                <a:off x="5008" y="1808"/>
                <a:ext cx="0" cy="96"/>
              </a:xfrm>
              <a:prstGeom prst="line">
                <a:avLst/>
              </a:prstGeom>
              <a:noFill/>
              <a:ln w="9525">
                <a:solidFill>
                  <a:schemeClr val="tx1"/>
                </a:solidFill>
                <a:round/>
                <a:headEnd/>
                <a:tailEnd/>
              </a:ln>
            </p:spPr>
            <p:txBody>
              <a:bodyPr/>
              <a:lstStyle/>
              <a:p>
                <a:endParaRPr lang="zh-TW" altLang="en-US"/>
              </a:p>
            </p:txBody>
          </p:sp>
          <p:sp>
            <p:nvSpPr>
              <p:cNvPr id="26" name="Line 59"/>
              <p:cNvSpPr>
                <a:spLocks noChangeShapeType="1"/>
              </p:cNvSpPr>
              <p:nvPr/>
            </p:nvSpPr>
            <p:spPr bwMode="auto">
              <a:xfrm flipH="1">
                <a:off x="4668" y="1860"/>
                <a:ext cx="144" cy="0"/>
              </a:xfrm>
              <a:prstGeom prst="line">
                <a:avLst/>
              </a:prstGeom>
              <a:noFill/>
              <a:ln w="3175">
                <a:solidFill>
                  <a:schemeClr val="tx1"/>
                </a:solidFill>
                <a:round/>
                <a:headEnd type="triangle" w="med" len="med"/>
                <a:tailEnd/>
              </a:ln>
            </p:spPr>
            <p:txBody>
              <a:bodyPr/>
              <a:lstStyle/>
              <a:p>
                <a:endParaRPr lang="zh-TW" altLang="en-US"/>
              </a:p>
            </p:txBody>
          </p:sp>
          <p:sp>
            <p:nvSpPr>
              <p:cNvPr id="27" name="Line 60"/>
              <p:cNvSpPr>
                <a:spLocks noChangeShapeType="1"/>
              </p:cNvSpPr>
              <p:nvPr/>
            </p:nvSpPr>
            <p:spPr bwMode="auto">
              <a:xfrm flipH="1">
                <a:off x="5004" y="1860"/>
                <a:ext cx="144" cy="0"/>
              </a:xfrm>
              <a:prstGeom prst="line">
                <a:avLst/>
              </a:prstGeom>
              <a:noFill/>
              <a:ln w="3175">
                <a:solidFill>
                  <a:schemeClr val="tx1"/>
                </a:solidFill>
                <a:round/>
                <a:headEnd/>
                <a:tailEnd type="triangle" w="med" len="med"/>
              </a:ln>
            </p:spPr>
            <p:txBody>
              <a:bodyPr/>
              <a:lstStyle/>
              <a:p>
                <a:endParaRPr lang="zh-TW" altLang="en-US"/>
              </a:p>
            </p:txBody>
          </p:sp>
          <p:sp>
            <p:nvSpPr>
              <p:cNvPr id="28" name="Text Box 61"/>
              <p:cNvSpPr txBox="1">
                <a:spLocks noChangeArrowheads="1"/>
              </p:cNvSpPr>
              <p:nvPr/>
            </p:nvSpPr>
            <p:spPr bwMode="auto">
              <a:xfrm>
                <a:off x="3781" y="1734"/>
                <a:ext cx="847" cy="194"/>
              </a:xfrm>
              <a:prstGeom prst="rect">
                <a:avLst/>
              </a:prstGeom>
              <a:noFill/>
              <a:ln w="9525">
                <a:noFill/>
                <a:miter lim="800000"/>
                <a:headEnd/>
                <a:tailEnd/>
              </a:ln>
            </p:spPr>
            <p:txBody>
              <a:bodyPr wrap="none">
                <a:spAutoFit/>
              </a:bodyPr>
              <a:lstStyle/>
              <a:p>
                <a:r>
                  <a:rPr lang="en-US" altLang="zh-TW" sz="1400"/>
                  <a:t>Channel 11-26</a:t>
                </a:r>
              </a:p>
            </p:txBody>
          </p:sp>
          <p:sp>
            <p:nvSpPr>
              <p:cNvPr id="29" name="Text Box 62"/>
              <p:cNvSpPr txBox="1">
                <a:spLocks noChangeArrowheads="1"/>
              </p:cNvSpPr>
              <p:nvPr/>
            </p:nvSpPr>
            <p:spPr bwMode="auto">
              <a:xfrm>
                <a:off x="2688" y="1584"/>
                <a:ext cx="526" cy="326"/>
              </a:xfrm>
              <a:prstGeom prst="rect">
                <a:avLst/>
              </a:prstGeom>
              <a:noFill/>
              <a:ln w="9525">
                <a:noFill/>
                <a:miter lim="800000"/>
                <a:headEnd/>
                <a:tailEnd/>
              </a:ln>
            </p:spPr>
            <p:txBody>
              <a:bodyPr wrap="none">
                <a:spAutoFit/>
              </a:bodyPr>
              <a:lstStyle/>
              <a:p>
                <a:r>
                  <a:rPr lang="en-US" altLang="zh-TW" sz="1400"/>
                  <a:t>2.4 GHz</a:t>
                </a:r>
              </a:p>
              <a:p>
                <a:r>
                  <a:rPr lang="en-US" altLang="zh-TW" sz="1400"/>
                  <a:t>PHY</a:t>
                </a:r>
              </a:p>
            </p:txBody>
          </p:sp>
          <p:sp>
            <p:nvSpPr>
              <p:cNvPr id="30" name="Text Box 63"/>
              <p:cNvSpPr txBox="1">
                <a:spLocks noChangeArrowheads="1"/>
              </p:cNvSpPr>
              <p:nvPr/>
            </p:nvSpPr>
            <p:spPr bwMode="auto">
              <a:xfrm>
                <a:off x="2640" y="2228"/>
                <a:ext cx="408" cy="154"/>
              </a:xfrm>
              <a:prstGeom prst="rect">
                <a:avLst/>
              </a:prstGeom>
              <a:noFill/>
              <a:ln w="9525">
                <a:noFill/>
                <a:miter lim="800000"/>
                <a:headEnd/>
                <a:tailEnd/>
              </a:ln>
            </p:spPr>
            <p:txBody>
              <a:bodyPr wrap="none">
                <a:spAutoFit/>
              </a:bodyPr>
              <a:lstStyle/>
              <a:p>
                <a:r>
                  <a:rPr lang="en-US" altLang="zh-TW" sz="1000"/>
                  <a:t>2.4 GHz</a:t>
                </a:r>
              </a:p>
            </p:txBody>
          </p:sp>
          <p:sp>
            <p:nvSpPr>
              <p:cNvPr id="31" name="Text Box 64"/>
              <p:cNvSpPr txBox="1">
                <a:spLocks noChangeArrowheads="1"/>
              </p:cNvSpPr>
              <p:nvPr/>
            </p:nvSpPr>
            <p:spPr bwMode="auto">
              <a:xfrm>
                <a:off x="5300" y="2228"/>
                <a:ext cx="540" cy="154"/>
              </a:xfrm>
              <a:prstGeom prst="rect">
                <a:avLst/>
              </a:prstGeom>
              <a:noFill/>
              <a:ln w="9525">
                <a:noFill/>
                <a:miter lim="800000"/>
                <a:headEnd/>
                <a:tailEnd/>
              </a:ln>
            </p:spPr>
            <p:txBody>
              <a:bodyPr wrap="none">
                <a:spAutoFit/>
              </a:bodyPr>
              <a:lstStyle/>
              <a:p>
                <a:r>
                  <a:rPr lang="en-US" altLang="zh-TW" sz="1000"/>
                  <a:t>2.4835 GHz</a:t>
                </a:r>
              </a:p>
            </p:txBody>
          </p:sp>
        </p:grpSp>
        <p:sp>
          <p:nvSpPr>
            <p:cNvPr id="50" name="圓角矩形 49"/>
            <p:cNvSpPr/>
            <p:nvPr/>
          </p:nvSpPr>
          <p:spPr>
            <a:xfrm>
              <a:off x="955617" y="5102225"/>
              <a:ext cx="88900" cy="432321"/>
            </a:xfrm>
            <a:prstGeom prst="roundRect">
              <a:avLst/>
            </a:prstGeom>
            <a:solidFill>
              <a:srgbClr val="006600"/>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1" name="群組 9"/>
            <p:cNvGrpSpPr/>
            <p:nvPr/>
          </p:nvGrpSpPr>
          <p:grpSpPr>
            <a:xfrm>
              <a:off x="1921438" y="5107344"/>
              <a:ext cx="400793" cy="434858"/>
              <a:chOff x="1835696" y="5111867"/>
              <a:chExt cx="400793" cy="434858"/>
            </a:xfrm>
          </p:grpSpPr>
          <p:sp>
            <p:nvSpPr>
              <p:cNvPr id="52" name="圓角矩形 51"/>
              <p:cNvSpPr/>
              <p:nvPr/>
            </p:nvSpPr>
            <p:spPr>
              <a:xfrm>
                <a:off x="1989918" y="5111869"/>
                <a:ext cx="88900" cy="432321"/>
              </a:xfrm>
              <a:prstGeom prst="roundRect">
                <a:avLst/>
              </a:prstGeom>
              <a:solidFill>
                <a:srgbClr val="006600"/>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圓角矩形 52"/>
              <p:cNvSpPr/>
              <p:nvPr/>
            </p:nvSpPr>
            <p:spPr>
              <a:xfrm>
                <a:off x="1835696" y="5114404"/>
                <a:ext cx="88900" cy="432321"/>
              </a:xfrm>
              <a:prstGeom prst="roundRect">
                <a:avLst/>
              </a:prstGeom>
              <a:solidFill>
                <a:srgbClr val="006600"/>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圓角矩形 53"/>
              <p:cNvSpPr/>
              <p:nvPr/>
            </p:nvSpPr>
            <p:spPr>
              <a:xfrm>
                <a:off x="2147589" y="5111867"/>
                <a:ext cx="88900" cy="432321"/>
              </a:xfrm>
              <a:prstGeom prst="roundRect">
                <a:avLst/>
              </a:prstGeom>
              <a:solidFill>
                <a:srgbClr val="006600"/>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5" name="群組 69"/>
            <p:cNvGrpSpPr/>
            <p:nvPr/>
          </p:nvGrpSpPr>
          <p:grpSpPr>
            <a:xfrm>
              <a:off x="2384006" y="5107346"/>
              <a:ext cx="400793" cy="434858"/>
              <a:chOff x="1835696" y="5111867"/>
              <a:chExt cx="400793" cy="434858"/>
            </a:xfrm>
          </p:grpSpPr>
          <p:sp>
            <p:nvSpPr>
              <p:cNvPr id="56" name="圓角矩形 55"/>
              <p:cNvSpPr/>
              <p:nvPr/>
            </p:nvSpPr>
            <p:spPr>
              <a:xfrm>
                <a:off x="1989918" y="5111869"/>
                <a:ext cx="88900" cy="432321"/>
              </a:xfrm>
              <a:prstGeom prst="roundRect">
                <a:avLst/>
              </a:prstGeom>
              <a:solidFill>
                <a:srgbClr val="006600"/>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圓角矩形 56"/>
              <p:cNvSpPr/>
              <p:nvPr/>
            </p:nvSpPr>
            <p:spPr>
              <a:xfrm>
                <a:off x="1835696" y="5114404"/>
                <a:ext cx="88900" cy="432321"/>
              </a:xfrm>
              <a:prstGeom prst="roundRect">
                <a:avLst/>
              </a:prstGeom>
              <a:solidFill>
                <a:srgbClr val="006600"/>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圓角矩形 57"/>
              <p:cNvSpPr/>
              <p:nvPr/>
            </p:nvSpPr>
            <p:spPr>
              <a:xfrm>
                <a:off x="2147589" y="5111867"/>
                <a:ext cx="88900" cy="432321"/>
              </a:xfrm>
              <a:prstGeom prst="roundRect">
                <a:avLst/>
              </a:prstGeom>
              <a:solidFill>
                <a:srgbClr val="006600"/>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9" name="群組 73"/>
            <p:cNvGrpSpPr/>
            <p:nvPr/>
          </p:nvGrpSpPr>
          <p:grpSpPr>
            <a:xfrm>
              <a:off x="2854362" y="5102225"/>
              <a:ext cx="400793" cy="434858"/>
              <a:chOff x="1835696" y="5111867"/>
              <a:chExt cx="400793" cy="434858"/>
            </a:xfrm>
          </p:grpSpPr>
          <p:sp>
            <p:nvSpPr>
              <p:cNvPr id="60" name="圓角矩形 59"/>
              <p:cNvSpPr/>
              <p:nvPr/>
            </p:nvSpPr>
            <p:spPr>
              <a:xfrm>
                <a:off x="1989918" y="5111869"/>
                <a:ext cx="88900" cy="432321"/>
              </a:xfrm>
              <a:prstGeom prst="roundRect">
                <a:avLst/>
              </a:prstGeom>
              <a:solidFill>
                <a:srgbClr val="006600"/>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圓角矩形 60"/>
              <p:cNvSpPr/>
              <p:nvPr/>
            </p:nvSpPr>
            <p:spPr>
              <a:xfrm>
                <a:off x="1835696" y="5114404"/>
                <a:ext cx="88900" cy="432321"/>
              </a:xfrm>
              <a:prstGeom prst="roundRect">
                <a:avLst/>
              </a:prstGeom>
              <a:solidFill>
                <a:srgbClr val="006600"/>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圓角矩形 61"/>
              <p:cNvSpPr/>
              <p:nvPr/>
            </p:nvSpPr>
            <p:spPr>
              <a:xfrm>
                <a:off x="2147589" y="5111867"/>
                <a:ext cx="88900" cy="432321"/>
              </a:xfrm>
              <a:prstGeom prst="roundRect">
                <a:avLst/>
              </a:prstGeom>
              <a:solidFill>
                <a:srgbClr val="006600"/>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3" name="圓角矩形 62"/>
            <p:cNvSpPr/>
            <p:nvPr/>
          </p:nvSpPr>
          <p:spPr>
            <a:xfrm>
              <a:off x="3307543" y="5106041"/>
              <a:ext cx="88900" cy="432321"/>
            </a:xfrm>
            <a:prstGeom prst="roundRect">
              <a:avLst/>
            </a:prstGeom>
            <a:solidFill>
              <a:srgbClr val="006600"/>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圓角矩形 63"/>
            <p:cNvSpPr/>
            <p:nvPr/>
          </p:nvSpPr>
          <p:spPr>
            <a:xfrm>
              <a:off x="4498074" y="5144425"/>
              <a:ext cx="147851" cy="398462"/>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圓角矩形 64"/>
            <p:cNvSpPr/>
            <p:nvPr/>
          </p:nvSpPr>
          <p:spPr>
            <a:xfrm>
              <a:off x="4773187" y="5143740"/>
              <a:ext cx="147851" cy="398462"/>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圓角矩形 65"/>
            <p:cNvSpPr/>
            <p:nvPr/>
          </p:nvSpPr>
          <p:spPr>
            <a:xfrm>
              <a:off x="5042902" y="5148264"/>
              <a:ext cx="147851" cy="398462"/>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圓角矩形 66"/>
            <p:cNvSpPr/>
            <p:nvPr/>
          </p:nvSpPr>
          <p:spPr>
            <a:xfrm>
              <a:off x="5319097" y="5144425"/>
              <a:ext cx="147851" cy="398462"/>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圓角矩形 67"/>
            <p:cNvSpPr/>
            <p:nvPr/>
          </p:nvSpPr>
          <p:spPr>
            <a:xfrm>
              <a:off x="5592051" y="5143740"/>
              <a:ext cx="147851" cy="398462"/>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圓角矩形 68"/>
            <p:cNvSpPr/>
            <p:nvPr/>
          </p:nvSpPr>
          <p:spPr>
            <a:xfrm>
              <a:off x="5865007" y="5138621"/>
              <a:ext cx="147851" cy="398462"/>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圓角矩形 69"/>
            <p:cNvSpPr/>
            <p:nvPr/>
          </p:nvSpPr>
          <p:spPr>
            <a:xfrm>
              <a:off x="6137963" y="5138739"/>
              <a:ext cx="147851" cy="398462"/>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圓角矩形 70"/>
            <p:cNvSpPr/>
            <p:nvPr/>
          </p:nvSpPr>
          <p:spPr>
            <a:xfrm>
              <a:off x="6414081" y="5138621"/>
              <a:ext cx="147851" cy="398462"/>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圓角矩形 71"/>
            <p:cNvSpPr/>
            <p:nvPr/>
          </p:nvSpPr>
          <p:spPr>
            <a:xfrm>
              <a:off x="6683873" y="5139900"/>
              <a:ext cx="147851" cy="398462"/>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圓角矩形 72"/>
            <p:cNvSpPr/>
            <p:nvPr/>
          </p:nvSpPr>
          <p:spPr>
            <a:xfrm>
              <a:off x="6956827" y="5139900"/>
              <a:ext cx="147851" cy="398462"/>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圓角矩形 73"/>
            <p:cNvSpPr/>
            <p:nvPr/>
          </p:nvSpPr>
          <p:spPr>
            <a:xfrm>
              <a:off x="7229783" y="5143740"/>
              <a:ext cx="147851" cy="398462"/>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圓角矩形 74"/>
            <p:cNvSpPr/>
            <p:nvPr/>
          </p:nvSpPr>
          <p:spPr>
            <a:xfrm>
              <a:off x="7502739" y="5144803"/>
              <a:ext cx="147851" cy="398462"/>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圓角矩形 75"/>
            <p:cNvSpPr/>
            <p:nvPr/>
          </p:nvSpPr>
          <p:spPr>
            <a:xfrm>
              <a:off x="7775694" y="5144803"/>
              <a:ext cx="147851" cy="398462"/>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圓角矩形 76"/>
            <p:cNvSpPr/>
            <p:nvPr/>
          </p:nvSpPr>
          <p:spPr>
            <a:xfrm>
              <a:off x="8048648" y="5139900"/>
              <a:ext cx="147851" cy="398462"/>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圓角矩形 77"/>
            <p:cNvSpPr/>
            <p:nvPr/>
          </p:nvSpPr>
          <p:spPr>
            <a:xfrm>
              <a:off x="8320050" y="5143742"/>
              <a:ext cx="147851" cy="398462"/>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圓角矩形 78"/>
            <p:cNvSpPr/>
            <p:nvPr/>
          </p:nvSpPr>
          <p:spPr>
            <a:xfrm>
              <a:off x="8594560" y="5143740"/>
              <a:ext cx="147851" cy="398462"/>
            </a:xfrm>
            <a:prstGeom prst="roundRect">
              <a:avLst/>
            </a:prstGeom>
            <a:solidFill>
              <a:srgbClr val="C0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8878305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IEEE 802.15.4 MAC Features</a:t>
            </a:r>
            <a:endParaRPr lang="zh-TW" altLang="en-US" dirty="0"/>
          </a:p>
        </p:txBody>
      </p:sp>
      <p:sp>
        <p:nvSpPr>
          <p:cNvPr id="3" name="內容版面配置區 2"/>
          <p:cNvSpPr>
            <a:spLocks noGrp="1"/>
          </p:cNvSpPr>
          <p:nvPr>
            <p:ph idx="1"/>
          </p:nvPr>
        </p:nvSpPr>
        <p:spPr/>
        <p:txBody>
          <a:bodyPr>
            <a:noAutofit/>
          </a:bodyPr>
          <a:lstStyle/>
          <a:p>
            <a:r>
              <a:rPr lang="en-US" altLang="zh-TW" sz="2400" dirty="0"/>
              <a:t>Employs 64-bit IEEE &amp; 16-bit short </a:t>
            </a:r>
            <a:r>
              <a:rPr lang="en-US" altLang="zh-TW" sz="2400" dirty="0" smtClean="0"/>
              <a:t>addresses</a:t>
            </a:r>
          </a:p>
          <a:p>
            <a:pPr lvl="1"/>
            <a:r>
              <a:rPr lang="en-US" altLang="zh-TW" sz="2400" dirty="0" smtClean="0"/>
              <a:t>Ultimate </a:t>
            </a:r>
            <a:r>
              <a:rPr lang="en-US" altLang="zh-TW" sz="2400" dirty="0"/>
              <a:t>network size can be 2</a:t>
            </a:r>
            <a:r>
              <a:rPr lang="en-US" altLang="zh-TW" sz="2400" baseline="30000" dirty="0"/>
              <a:t>64</a:t>
            </a:r>
            <a:r>
              <a:rPr lang="en-US" altLang="zh-TW" sz="2400" dirty="0"/>
              <a:t> nodes (more than probably needed) </a:t>
            </a:r>
          </a:p>
          <a:p>
            <a:pPr lvl="1"/>
            <a:r>
              <a:rPr lang="en-US" altLang="zh-TW" sz="2400" dirty="0" smtClean="0"/>
              <a:t>Using </a:t>
            </a:r>
            <a:r>
              <a:rPr lang="en-US" altLang="zh-TW" sz="2400" dirty="0"/>
              <a:t>local addressing, simple networks of more than 65,000 (2</a:t>
            </a:r>
            <a:r>
              <a:rPr lang="en-US" altLang="zh-TW" sz="2400" baseline="30000" dirty="0"/>
              <a:t>16</a:t>
            </a:r>
            <a:r>
              <a:rPr lang="en-US" altLang="zh-TW" sz="2400" dirty="0"/>
              <a:t>) nodes can be configured, with reduced address overhead </a:t>
            </a:r>
            <a:endParaRPr lang="en-US" altLang="zh-TW" sz="2400" dirty="0" smtClean="0"/>
          </a:p>
          <a:p>
            <a:r>
              <a:rPr lang="en-US" altLang="zh-TW" sz="2400" dirty="0" smtClean="0"/>
              <a:t>Simple </a:t>
            </a:r>
            <a:r>
              <a:rPr lang="en-US" altLang="zh-TW" sz="2400" dirty="0"/>
              <a:t>frame structure </a:t>
            </a:r>
          </a:p>
          <a:p>
            <a:r>
              <a:rPr lang="en-US" altLang="zh-TW" sz="2400" dirty="0" smtClean="0"/>
              <a:t>Reliable </a:t>
            </a:r>
            <a:r>
              <a:rPr lang="en-US" altLang="zh-TW" sz="2400" dirty="0"/>
              <a:t>delivery of </a:t>
            </a:r>
            <a:r>
              <a:rPr lang="en-US" altLang="zh-TW" sz="2400" dirty="0" smtClean="0"/>
              <a:t>data</a:t>
            </a:r>
          </a:p>
          <a:p>
            <a:r>
              <a:rPr lang="en-US" altLang="zh-TW" sz="2400" dirty="0" smtClean="0"/>
              <a:t>Supports </a:t>
            </a:r>
            <a:r>
              <a:rPr lang="en-US" altLang="zh-TW" sz="2400" dirty="0"/>
              <a:t>AES-128 security </a:t>
            </a:r>
          </a:p>
          <a:p>
            <a:r>
              <a:rPr lang="en-US" altLang="zh-TW" sz="2400" dirty="0" smtClean="0"/>
              <a:t>Employs </a:t>
            </a:r>
            <a:r>
              <a:rPr lang="en-US" altLang="zh-TW" sz="2400" dirty="0"/>
              <a:t>CSMA-CA channel access for better coexistence </a:t>
            </a:r>
          </a:p>
          <a:p>
            <a:r>
              <a:rPr lang="en-US" altLang="zh-TW" sz="2400" dirty="0" smtClean="0"/>
              <a:t>Offers </a:t>
            </a:r>
            <a:r>
              <a:rPr lang="en-US" altLang="zh-TW" sz="2400" dirty="0"/>
              <a:t>o</a:t>
            </a:r>
            <a:r>
              <a:rPr lang="en-US" altLang="zh-TW" sz="2400" dirty="0" smtClean="0"/>
              <a:t>ptional </a:t>
            </a:r>
            <a:r>
              <a:rPr lang="en-US" altLang="zh-TW" sz="2400" dirty="0" err="1"/>
              <a:t>superframe</a:t>
            </a:r>
            <a:r>
              <a:rPr lang="en-US" altLang="zh-TW" sz="2400" dirty="0"/>
              <a:t> structure for improved latency</a:t>
            </a:r>
            <a:endParaRPr lang="zh-TW" altLang="en-US" sz="2400"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54</a:t>
            </a:fld>
            <a:endParaRPr lang="zh-TW" altLang="en-US"/>
          </a:p>
        </p:txBody>
      </p:sp>
    </p:spTree>
    <p:extLst>
      <p:ext uri="{BB962C8B-B14F-4D97-AF65-F5344CB8AC3E}">
        <p14:creationId xmlns:p14="http://schemas.microsoft.com/office/powerpoint/2010/main" val="31304871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IEEE 802.15.4 MAC Options</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a:t>Non-beacon </a:t>
            </a:r>
            <a:r>
              <a:rPr lang="en-US" altLang="zh-TW" dirty="0" smtClean="0"/>
              <a:t>network</a:t>
            </a:r>
          </a:p>
          <a:p>
            <a:pPr lvl="1"/>
            <a:r>
              <a:rPr lang="en-US" altLang="zh-TW" dirty="0" smtClean="0"/>
              <a:t>Standard </a:t>
            </a:r>
            <a:r>
              <a:rPr lang="en-US" altLang="zh-TW" dirty="0"/>
              <a:t>ALOHA CSMA-CA </a:t>
            </a:r>
            <a:r>
              <a:rPr lang="en-US" altLang="zh-TW" dirty="0" smtClean="0"/>
              <a:t>communications</a:t>
            </a:r>
          </a:p>
          <a:p>
            <a:pPr lvl="1"/>
            <a:r>
              <a:rPr lang="en-US" altLang="zh-TW" dirty="0" smtClean="0"/>
              <a:t>Positive </a:t>
            </a:r>
            <a:r>
              <a:rPr lang="en-US" altLang="zh-TW" dirty="0"/>
              <a:t>acknowledgment for successfully received packets</a:t>
            </a:r>
          </a:p>
          <a:p>
            <a:r>
              <a:rPr lang="en-US" altLang="zh-TW" dirty="0" smtClean="0"/>
              <a:t>Optional </a:t>
            </a:r>
            <a:r>
              <a:rPr lang="en-US" altLang="zh-TW" dirty="0"/>
              <a:t>beacon-enabled network</a:t>
            </a:r>
          </a:p>
          <a:p>
            <a:pPr lvl="1"/>
            <a:r>
              <a:rPr lang="en-US" altLang="zh-TW" dirty="0" err="1"/>
              <a:t>Superframe</a:t>
            </a:r>
            <a:r>
              <a:rPr lang="en-US" altLang="zh-TW" dirty="0"/>
              <a:t> structure</a:t>
            </a:r>
          </a:p>
          <a:p>
            <a:pPr lvl="2"/>
            <a:r>
              <a:rPr lang="en-US" altLang="zh-TW" sz="2800" dirty="0" smtClean="0"/>
              <a:t>For </a:t>
            </a:r>
            <a:r>
              <a:rPr lang="en-US" altLang="zh-TW" sz="2800" dirty="0"/>
              <a:t>dedicated bandwidth and low </a:t>
            </a:r>
            <a:r>
              <a:rPr lang="en-US" altLang="zh-TW" sz="2800" dirty="0" smtClean="0"/>
              <a:t>latency</a:t>
            </a:r>
          </a:p>
          <a:p>
            <a:pPr lvl="2"/>
            <a:r>
              <a:rPr lang="en-US" altLang="zh-TW" sz="2600" dirty="0" smtClean="0"/>
              <a:t>Set </a:t>
            </a:r>
            <a:r>
              <a:rPr lang="en-US" altLang="zh-TW" sz="2600" dirty="0"/>
              <a:t>up by network coordinator to transmit beacons at </a:t>
            </a:r>
            <a:r>
              <a:rPr lang="en-US" altLang="zh-TW" sz="2600" dirty="0" smtClean="0"/>
              <a:t>predetermined intervals</a:t>
            </a:r>
            <a:endParaRPr lang="en-US" altLang="zh-TW" sz="2600" dirty="0"/>
          </a:p>
          <a:p>
            <a:pPr marL="1143000" lvl="3" indent="0">
              <a:buNone/>
            </a:pPr>
            <a:r>
              <a:rPr lang="en-US" altLang="zh-TW" sz="2200" dirty="0"/>
              <a:t>» 15ms to 252sec (15.38ms ∗ 2n where 0 ≤ n ≤ 14)</a:t>
            </a:r>
          </a:p>
          <a:p>
            <a:pPr marL="1143000" lvl="3" indent="0">
              <a:buNone/>
            </a:pPr>
            <a:r>
              <a:rPr lang="en-US" altLang="zh-TW" sz="2200" dirty="0"/>
              <a:t>» 16 equal-width time slots between beacons</a:t>
            </a:r>
          </a:p>
          <a:p>
            <a:pPr marL="1143000" lvl="3" indent="0">
              <a:buNone/>
            </a:pPr>
            <a:r>
              <a:rPr lang="en-US" altLang="zh-TW" sz="2200" dirty="0"/>
              <a:t>» Channel access in each time slot is contention free</a:t>
            </a:r>
            <a:endParaRPr lang="zh-TW" altLang="en-US" sz="2200"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55</a:t>
            </a:fld>
            <a:endParaRPr lang="zh-TW" altLang="en-US"/>
          </a:p>
        </p:txBody>
      </p:sp>
    </p:spTree>
    <p:extLst>
      <p:ext uri="{BB962C8B-B14F-4D97-AF65-F5344CB8AC3E}">
        <p14:creationId xmlns:p14="http://schemas.microsoft.com/office/powerpoint/2010/main" val="2630066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solidFill>
                  <a:schemeClr val="tx1"/>
                </a:solidFill>
              </a:rPr>
              <a:t>802.15.4 </a:t>
            </a:r>
            <a:r>
              <a:rPr lang="en-US" altLang="zh-TW" dirty="0" smtClean="0">
                <a:solidFill>
                  <a:schemeClr val="tx1"/>
                </a:solidFill>
              </a:rPr>
              <a:t>Data Frame Packet </a:t>
            </a:r>
            <a:endParaRPr lang="zh-TW" altLang="en-US" dirty="0">
              <a:solidFill>
                <a:schemeClr val="tx1"/>
              </a:solidFill>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56</a:t>
            </a:fld>
            <a:endParaRPr lang="zh-TW" altLang="en-US"/>
          </a:p>
        </p:txBody>
      </p:sp>
      <p:pic>
        <p:nvPicPr>
          <p:cNvPr id="4" name="圖片 3"/>
          <p:cNvPicPr>
            <a:picLocks noChangeAspect="1"/>
          </p:cNvPicPr>
          <p:nvPr/>
        </p:nvPicPr>
        <p:blipFill>
          <a:blip r:embed="rId3"/>
          <a:stretch>
            <a:fillRect/>
          </a:stretch>
        </p:blipFill>
        <p:spPr>
          <a:xfrm>
            <a:off x="251520" y="1340768"/>
            <a:ext cx="8800000" cy="3542857"/>
          </a:xfrm>
          <a:prstGeom prst="rect">
            <a:avLst/>
          </a:prstGeom>
        </p:spPr>
      </p:pic>
      <p:sp>
        <p:nvSpPr>
          <p:cNvPr id="5" name="文字方塊 4"/>
          <p:cNvSpPr txBox="1"/>
          <p:nvPr/>
        </p:nvSpPr>
        <p:spPr>
          <a:xfrm>
            <a:off x="1244646" y="4865041"/>
            <a:ext cx="6654707" cy="1477328"/>
          </a:xfrm>
          <a:prstGeom prst="rect">
            <a:avLst/>
          </a:prstGeom>
          <a:noFill/>
        </p:spPr>
        <p:txBody>
          <a:bodyPr wrap="none" rtlCol="0">
            <a:spAutoFit/>
          </a:bodyPr>
          <a:lstStyle/>
          <a:p>
            <a:pPr marL="285750" indent="-285750">
              <a:buFont typeface="Arial" panose="020B0604020202020204" pitchFamily="34" charset="0"/>
              <a:buChar char="•"/>
            </a:pPr>
            <a:r>
              <a:rPr lang="en-US" altLang="zh-TW" dirty="0"/>
              <a:t>Provides up to 104 byte data payload capacity</a:t>
            </a:r>
          </a:p>
          <a:p>
            <a:pPr marL="285750" indent="-285750">
              <a:buFont typeface="Arial" panose="020B0604020202020204" pitchFamily="34" charset="0"/>
              <a:buChar char="•"/>
            </a:pPr>
            <a:r>
              <a:rPr lang="en-US" altLang="zh-TW" dirty="0" smtClean="0"/>
              <a:t>PHY </a:t>
            </a:r>
            <a:r>
              <a:rPr lang="en-US" altLang="zh-TW" dirty="0"/>
              <a:t>Service Data Unit (</a:t>
            </a:r>
            <a:r>
              <a:rPr lang="en-US" altLang="zh-TW" dirty="0" smtClean="0"/>
              <a:t>PSDU) </a:t>
            </a:r>
            <a:r>
              <a:rPr lang="en-US" altLang="zh-TW" dirty="0"/>
              <a:t>is a maximum of 127 bytes in </a:t>
            </a:r>
            <a:r>
              <a:rPr lang="en-US" altLang="zh-TW" dirty="0" smtClean="0"/>
              <a:t>length</a:t>
            </a:r>
          </a:p>
          <a:p>
            <a:pPr marL="285750" indent="-285750">
              <a:buFont typeface="Arial" panose="020B0604020202020204" pitchFamily="34" charset="0"/>
              <a:buChar char="•"/>
            </a:pPr>
            <a:r>
              <a:rPr lang="en-US" altLang="zh-TW" dirty="0" smtClean="0"/>
              <a:t>Data </a:t>
            </a:r>
            <a:r>
              <a:rPr lang="en-US" altLang="zh-TW" dirty="0"/>
              <a:t>sequence numbering ensures that packets are tracked</a:t>
            </a:r>
          </a:p>
          <a:p>
            <a:pPr marL="285750" indent="-285750">
              <a:buFont typeface="Arial" panose="020B0604020202020204" pitchFamily="34" charset="0"/>
              <a:buChar char="•"/>
            </a:pPr>
            <a:r>
              <a:rPr lang="en-US" altLang="zh-TW" dirty="0" smtClean="0"/>
              <a:t>Robust </a:t>
            </a:r>
            <a:r>
              <a:rPr lang="en-US" altLang="zh-TW" dirty="0"/>
              <a:t>structure improves reception in difficult conditions</a:t>
            </a:r>
          </a:p>
          <a:p>
            <a:pPr marL="285750" indent="-285750">
              <a:buFont typeface="Arial" panose="020B0604020202020204" pitchFamily="34" charset="0"/>
              <a:buChar char="•"/>
            </a:pPr>
            <a:r>
              <a:rPr lang="en-US" altLang="zh-TW" dirty="0" smtClean="0"/>
              <a:t>Frame </a:t>
            </a:r>
            <a:r>
              <a:rPr lang="en-US" altLang="zh-TW" dirty="0"/>
              <a:t>Check Sequence (FCS) validates error-free data</a:t>
            </a:r>
            <a:endParaRPr lang="zh-TW" altLang="en-US" dirty="0"/>
          </a:p>
        </p:txBody>
      </p:sp>
      <p:sp>
        <p:nvSpPr>
          <p:cNvPr id="6" name="文字方塊 5"/>
          <p:cNvSpPr txBox="1"/>
          <p:nvPr/>
        </p:nvSpPr>
        <p:spPr>
          <a:xfrm>
            <a:off x="265187" y="6312353"/>
            <a:ext cx="8204297" cy="369332"/>
          </a:xfrm>
          <a:prstGeom prst="rect">
            <a:avLst/>
          </a:prstGeom>
          <a:noFill/>
        </p:spPr>
        <p:txBody>
          <a:bodyPr wrap="none" rtlCol="0">
            <a:spAutoFit/>
          </a:bodyPr>
          <a:lstStyle/>
          <a:p>
            <a:r>
              <a:rPr lang="en-US" altLang="zh-TW" dirty="0"/>
              <a:t>Source: https://www.nxp.com/files/training_pdf/28081_ZIGBEE_OVERVIEW_WBT.pdf</a:t>
            </a:r>
            <a:endParaRPr lang="zh-TW" altLang="en-US" dirty="0"/>
          </a:p>
        </p:txBody>
      </p:sp>
    </p:spTree>
    <p:extLst>
      <p:ext uri="{BB962C8B-B14F-4D97-AF65-F5344CB8AC3E}">
        <p14:creationId xmlns:p14="http://schemas.microsoft.com/office/powerpoint/2010/main" val="3478583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solidFill>
                  <a:prstClr val="black"/>
                </a:solidFill>
              </a:rPr>
              <a:t>802.15.4 </a:t>
            </a:r>
            <a:r>
              <a:rPr lang="en-US" altLang="zh-TW" dirty="0" smtClean="0">
                <a:solidFill>
                  <a:schemeClr val="tx1"/>
                </a:solidFill>
              </a:rPr>
              <a:t>Acknowledgment </a:t>
            </a:r>
            <a:r>
              <a:rPr lang="en-US" altLang="zh-TW" dirty="0">
                <a:solidFill>
                  <a:schemeClr val="tx1"/>
                </a:solidFill>
              </a:rPr>
              <a:t>Frame Format</a:t>
            </a:r>
            <a:endParaRPr lang="zh-TW" altLang="en-US" dirty="0">
              <a:solidFill>
                <a:schemeClr val="tx1"/>
              </a:solidFill>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57</a:t>
            </a:fld>
            <a:endParaRPr lang="zh-TW" altLang="en-US"/>
          </a:p>
        </p:txBody>
      </p:sp>
      <p:pic>
        <p:nvPicPr>
          <p:cNvPr id="4" name="圖片 3"/>
          <p:cNvPicPr>
            <a:picLocks noChangeAspect="1"/>
          </p:cNvPicPr>
          <p:nvPr/>
        </p:nvPicPr>
        <p:blipFill>
          <a:blip r:embed="rId3"/>
          <a:stretch>
            <a:fillRect/>
          </a:stretch>
        </p:blipFill>
        <p:spPr>
          <a:xfrm>
            <a:off x="976762" y="1632309"/>
            <a:ext cx="7190476" cy="3514286"/>
          </a:xfrm>
          <a:prstGeom prst="rect">
            <a:avLst/>
          </a:prstGeom>
        </p:spPr>
      </p:pic>
      <p:sp>
        <p:nvSpPr>
          <p:cNvPr id="5" name="文字方塊 4"/>
          <p:cNvSpPr txBox="1"/>
          <p:nvPr/>
        </p:nvSpPr>
        <p:spPr>
          <a:xfrm>
            <a:off x="1259632" y="4869160"/>
            <a:ext cx="7174796" cy="1477328"/>
          </a:xfrm>
          <a:prstGeom prst="rect">
            <a:avLst/>
          </a:prstGeom>
          <a:noFill/>
        </p:spPr>
        <p:txBody>
          <a:bodyPr wrap="square" rtlCol="0">
            <a:spAutoFit/>
          </a:bodyPr>
          <a:lstStyle/>
          <a:p>
            <a:pPr marL="285750" indent="-285750">
              <a:buFont typeface="Arial" panose="020B0604020202020204" pitchFamily="34" charset="0"/>
              <a:buChar char="•"/>
            </a:pPr>
            <a:r>
              <a:rPr lang="en-US" altLang="zh-TW" dirty="0"/>
              <a:t>The acknowledgment frame, or ACK, confirms that the data is </a:t>
            </a:r>
            <a:r>
              <a:rPr lang="en-US" altLang="zh-TW" dirty="0" smtClean="0"/>
              <a:t>received successfully</a:t>
            </a:r>
            <a:r>
              <a:rPr lang="en-US" altLang="zh-TW" dirty="0"/>
              <a:t>. </a:t>
            </a:r>
            <a:endParaRPr lang="en-US" altLang="zh-TW" dirty="0" smtClean="0"/>
          </a:p>
          <a:p>
            <a:pPr marL="285750" indent="-285750">
              <a:buFont typeface="Arial" panose="020B0604020202020204" pitchFamily="34" charset="0"/>
              <a:buChar char="•"/>
            </a:pPr>
            <a:r>
              <a:rPr lang="en-US" altLang="zh-TW" dirty="0" smtClean="0"/>
              <a:t>Frame </a:t>
            </a:r>
            <a:r>
              <a:rPr lang="en-US" altLang="zh-TW" dirty="0"/>
              <a:t>control and Data sequence are taken from the </a:t>
            </a:r>
            <a:r>
              <a:rPr lang="en-US" altLang="zh-TW" dirty="0" smtClean="0"/>
              <a:t>original packet</a:t>
            </a:r>
            <a:r>
              <a:rPr lang="en-US" altLang="zh-TW" dirty="0"/>
              <a:t>. </a:t>
            </a:r>
            <a:endParaRPr lang="en-US" altLang="zh-TW" dirty="0" smtClean="0"/>
          </a:p>
          <a:p>
            <a:pPr marL="285750" indent="-285750">
              <a:buFont typeface="Arial" panose="020B0604020202020204" pitchFamily="34" charset="0"/>
              <a:buChar char="•"/>
            </a:pPr>
            <a:r>
              <a:rPr lang="en-US" altLang="zh-TW" dirty="0" smtClean="0"/>
              <a:t>A </a:t>
            </a:r>
            <a:r>
              <a:rPr lang="en-US" altLang="zh-TW" dirty="0"/>
              <a:t>transmission is considered successful if the ACK frame </a:t>
            </a:r>
            <a:r>
              <a:rPr lang="en-US" altLang="zh-TW" dirty="0" smtClean="0"/>
              <a:t>contains the </a:t>
            </a:r>
            <a:r>
              <a:rPr lang="en-US" altLang="zh-TW" dirty="0"/>
              <a:t>same sequence number as the transmitted frame</a:t>
            </a:r>
            <a:r>
              <a:rPr lang="en-US" altLang="zh-TW" dirty="0" smtClean="0"/>
              <a:t>.</a:t>
            </a:r>
          </a:p>
        </p:txBody>
      </p:sp>
      <p:sp>
        <p:nvSpPr>
          <p:cNvPr id="6" name="文字方塊 5"/>
          <p:cNvSpPr txBox="1"/>
          <p:nvPr/>
        </p:nvSpPr>
        <p:spPr>
          <a:xfrm>
            <a:off x="391740" y="6318632"/>
            <a:ext cx="8204297" cy="369332"/>
          </a:xfrm>
          <a:prstGeom prst="rect">
            <a:avLst/>
          </a:prstGeom>
          <a:noFill/>
        </p:spPr>
        <p:txBody>
          <a:bodyPr wrap="none" rtlCol="0">
            <a:spAutoFit/>
          </a:bodyPr>
          <a:lstStyle/>
          <a:p>
            <a:r>
              <a:rPr lang="en-US" altLang="zh-TW" dirty="0"/>
              <a:t>Source: https://www.nxp.com/files/training_pdf/28081_ZIGBEE_OVERVIEW_WBT.pdf</a:t>
            </a:r>
            <a:endParaRPr lang="zh-TW" altLang="en-US" dirty="0"/>
          </a:p>
        </p:txBody>
      </p:sp>
    </p:spTree>
    <p:extLst>
      <p:ext uri="{BB962C8B-B14F-4D97-AF65-F5344CB8AC3E}">
        <p14:creationId xmlns:p14="http://schemas.microsoft.com/office/powerpoint/2010/main" val="37685751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4204" y="415372"/>
            <a:ext cx="8229600" cy="1008112"/>
          </a:xfrm>
        </p:spPr>
        <p:txBody>
          <a:bodyPr>
            <a:normAutofit/>
          </a:bodyPr>
          <a:lstStyle/>
          <a:p>
            <a:r>
              <a:rPr lang="en-US" altLang="zh-TW" dirty="0"/>
              <a:t>802.15.4  Command Frame </a:t>
            </a:r>
            <a:r>
              <a:rPr lang="en-US" altLang="zh-TW" dirty="0" smtClean="0"/>
              <a:t>Format</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58</a:t>
            </a:fld>
            <a:endParaRPr lang="zh-TW" altLang="en-US"/>
          </a:p>
        </p:txBody>
      </p:sp>
      <p:pic>
        <p:nvPicPr>
          <p:cNvPr id="5" name="圖片 4"/>
          <p:cNvPicPr>
            <a:picLocks noChangeAspect="1"/>
          </p:cNvPicPr>
          <p:nvPr/>
        </p:nvPicPr>
        <p:blipFill>
          <a:blip r:embed="rId3"/>
          <a:stretch>
            <a:fillRect/>
          </a:stretch>
        </p:blipFill>
        <p:spPr>
          <a:xfrm>
            <a:off x="248874" y="1268760"/>
            <a:ext cx="8504762" cy="3904762"/>
          </a:xfrm>
          <a:prstGeom prst="rect">
            <a:avLst/>
          </a:prstGeom>
        </p:spPr>
      </p:pic>
      <p:sp>
        <p:nvSpPr>
          <p:cNvPr id="6" name="文字方塊 5"/>
          <p:cNvSpPr txBox="1"/>
          <p:nvPr/>
        </p:nvSpPr>
        <p:spPr>
          <a:xfrm>
            <a:off x="1108868" y="5085184"/>
            <a:ext cx="7351564" cy="1200329"/>
          </a:xfrm>
          <a:prstGeom prst="rect">
            <a:avLst/>
          </a:prstGeom>
          <a:noFill/>
        </p:spPr>
        <p:txBody>
          <a:bodyPr wrap="none" rtlCol="0">
            <a:spAutoFit/>
          </a:bodyPr>
          <a:lstStyle/>
          <a:p>
            <a:r>
              <a:rPr lang="en-US" altLang="zh-TW" dirty="0"/>
              <a:t>The command frame is used for remote control. Instead of data as the</a:t>
            </a:r>
          </a:p>
          <a:p>
            <a:r>
              <a:rPr lang="en-US" altLang="zh-TW" dirty="0"/>
              <a:t>payload, this frame contains command information. A command type byte is</a:t>
            </a:r>
          </a:p>
          <a:p>
            <a:r>
              <a:rPr lang="en-US" altLang="zh-TW" dirty="0"/>
              <a:t>added as well. The MPDU must still be 127 bytes or less as with the Data</a:t>
            </a:r>
          </a:p>
          <a:p>
            <a:r>
              <a:rPr lang="en-US" altLang="zh-TW" dirty="0"/>
              <a:t>frame.</a:t>
            </a:r>
            <a:endParaRPr lang="zh-TW" altLang="en-US" dirty="0"/>
          </a:p>
        </p:txBody>
      </p:sp>
      <p:sp>
        <p:nvSpPr>
          <p:cNvPr id="7" name="文字方塊 6"/>
          <p:cNvSpPr txBox="1"/>
          <p:nvPr/>
        </p:nvSpPr>
        <p:spPr>
          <a:xfrm>
            <a:off x="399106" y="6252572"/>
            <a:ext cx="8204297" cy="369332"/>
          </a:xfrm>
          <a:prstGeom prst="rect">
            <a:avLst/>
          </a:prstGeom>
          <a:noFill/>
        </p:spPr>
        <p:txBody>
          <a:bodyPr wrap="none" rtlCol="0">
            <a:spAutoFit/>
          </a:bodyPr>
          <a:lstStyle/>
          <a:p>
            <a:r>
              <a:rPr lang="en-US" altLang="zh-TW" dirty="0"/>
              <a:t>Source: https://www.nxp.com/files/training_pdf/28081_ZIGBEE_OVERVIEW_WBT.pdf</a:t>
            </a:r>
            <a:endParaRPr lang="zh-TW" altLang="en-US" dirty="0"/>
          </a:p>
        </p:txBody>
      </p:sp>
    </p:spTree>
    <p:extLst>
      <p:ext uri="{BB962C8B-B14F-4D97-AF65-F5344CB8AC3E}">
        <p14:creationId xmlns:p14="http://schemas.microsoft.com/office/powerpoint/2010/main" val="42145918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214313" y="1428750"/>
          <a:ext cx="8643937" cy="1376363"/>
        </p:xfrm>
        <a:graphic>
          <a:graphicData uri="http://schemas.openxmlformats.org/drawingml/2006/table">
            <a:tbl>
              <a:tblPr/>
              <a:tblGrid>
                <a:gridCol w="928684">
                  <a:extLst>
                    <a:ext uri="{9D8B030D-6E8A-4147-A177-3AD203B41FA5}">
                      <a16:colId xmlns="" xmlns:a16="http://schemas.microsoft.com/office/drawing/2014/main" val="20000"/>
                    </a:ext>
                  </a:extLst>
                </a:gridCol>
                <a:gridCol w="1071558">
                  <a:extLst>
                    <a:ext uri="{9D8B030D-6E8A-4147-A177-3AD203B41FA5}">
                      <a16:colId xmlns="" xmlns:a16="http://schemas.microsoft.com/office/drawing/2014/main" val="20001"/>
                    </a:ext>
                  </a:extLst>
                </a:gridCol>
                <a:gridCol w="1000121">
                  <a:extLst>
                    <a:ext uri="{9D8B030D-6E8A-4147-A177-3AD203B41FA5}">
                      <a16:colId xmlns="" xmlns:a16="http://schemas.microsoft.com/office/drawing/2014/main" val="20002"/>
                    </a:ext>
                  </a:extLst>
                </a:gridCol>
                <a:gridCol w="928684">
                  <a:extLst>
                    <a:ext uri="{9D8B030D-6E8A-4147-A177-3AD203B41FA5}">
                      <a16:colId xmlns="" xmlns:a16="http://schemas.microsoft.com/office/drawing/2014/main" val="20003"/>
                    </a:ext>
                  </a:extLst>
                </a:gridCol>
                <a:gridCol w="1000121">
                  <a:extLst>
                    <a:ext uri="{9D8B030D-6E8A-4147-A177-3AD203B41FA5}">
                      <a16:colId xmlns="" xmlns:a16="http://schemas.microsoft.com/office/drawing/2014/main" val="20004"/>
                    </a:ext>
                  </a:extLst>
                </a:gridCol>
                <a:gridCol w="777520">
                  <a:extLst>
                    <a:ext uri="{9D8B030D-6E8A-4147-A177-3AD203B41FA5}">
                      <a16:colId xmlns="" xmlns:a16="http://schemas.microsoft.com/office/drawing/2014/main" val="20005"/>
                    </a:ext>
                  </a:extLst>
                </a:gridCol>
                <a:gridCol w="1222723">
                  <a:extLst>
                    <a:ext uri="{9D8B030D-6E8A-4147-A177-3AD203B41FA5}">
                      <a16:colId xmlns="" xmlns:a16="http://schemas.microsoft.com/office/drawing/2014/main" val="20006"/>
                    </a:ext>
                  </a:extLst>
                </a:gridCol>
                <a:gridCol w="1000121">
                  <a:extLst>
                    <a:ext uri="{9D8B030D-6E8A-4147-A177-3AD203B41FA5}">
                      <a16:colId xmlns="" xmlns:a16="http://schemas.microsoft.com/office/drawing/2014/main" val="20007"/>
                    </a:ext>
                  </a:extLst>
                </a:gridCol>
                <a:gridCol w="714405">
                  <a:extLst>
                    <a:ext uri="{9D8B030D-6E8A-4147-A177-3AD203B41FA5}">
                      <a16:colId xmlns="" xmlns:a16="http://schemas.microsoft.com/office/drawing/2014/main" val="20008"/>
                    </a:ext>
                  </a:extLst>
                </a:gridCol>
              </a:tblGrid>
              <a:tr h="414478">
                <a:tc>
                  <a:txBody>
                    <a:bodyPr/>
                    <a:lstStyle/>
                    <a:p>
                      <a:pPr>
                        <a:spcAft>
                          <a:spcPts val="0"/>
                        </a:spcAft>
                      </a:pPr>
                      <a:r>
                        <a:rPr lang="en-US" sz="1800" kern="100" dirty="0" smtClean="0">
                          <a:latin typeface="Times New Roman"/>
                          <a:ea typeface="新細明體"/>
                        </a:rPr>
                        <a:t>Octets:2</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dirty="0" smtClean="0">
                          <a:latin typeface="Times New Roman"/>
                          <a:ea typeface="新細明體"/>
                        </a:rPr>
                        <a:t>1</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dirty="0">
                          <a:latin typeface="Times New Roman"/>
                          <a:ea typeface="新細明體"/>
                        </a:rPr>
                        <a:t>0/2</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a:latin typeface="Times New Roman"/>
                          <a:ea typeface="新細明體"/>
                        </a:rPr>
                        <a:t>0/2/8</a:t>
                      </a:r>
                      <a:endParaRPr lang="zh-TW" sz="1800" kern="10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a:latin typeface="Times New Roman"/>
                          <a:ea typeface="新細明體"/>
                        </a:rPr>
                        <a:t>0/2</a:t>
                      </a:r>
                      <a:endParaRPr lang="zh-TW" sz="1800" kern="10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a:latin typeface="Times New Roman"/>
                          <a:ea typeface="新細明體"/>
                        </a:rPr>
                        <a:t>0/2/8</a:t>
                      </a:r>
                      <a:endParaRPr lang="zh-TW" sz="1800" kern="10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a:latin typeface="Times New Roman"/>
                          <a:ea typeface="新細明體"/>
                        </a:rPr>
                        <a:t>0/5/6/10/14</a:t>
                      </a:r>
                      <a:endParaRPr lang="zh-TW" sz="1800" kern="10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dirty="0">
                          <a:latin typeface="Times New Roman"/>
                          <a:ea typeface="新細明體"/>
                        </a:rPr>
                        <a:t>Variable</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800" kern="100" dirty="0">
                          <a:latin typeface="Times New Roman"/>
                          <a:ea typeface="新細明體"/>
                        </a:rPr>
                        <a:t>2</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961885">
                <a:tc>
                  <a:txBody>
                    <a:bodyPr/>
                    <a:lstStyle/>
                    <a:p>
                      <a:pPr>
                        <a:spcAft>
                          <a:spcPts val="0"/>
                        </a:spcAft>
                      </a:pPr>
                      <a:r>
                        <a:rPr lang="en-US" sz="1800" kern="100" dirty="0">
                          <a:latin typeface="Times New Roman"/>
                          <a:ea typeface="新細明體"/>
                        </a:rPr>
                        <a:t>Frame Control</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dirty="0">
                          <a:latin typeface="Times New Roman"/>
                          <a:ea typeface="新細明體"/>
                        </a:rPr>
                        <a:t>Sequence</a:t>
                      </a:r>
                      <a:endParaRPr lang="zh-TW" sz="1800" kern="100" dirty="0">
                        <a:latin typeface="Times New Roman"/>
                        <a:ea typeface="新細明體"/>
                      </a:endParaRPr>
                    </a:p>
                    <a:p>
                      <a:pPr>
                        <a:spcAft>
                          <a:spcPts val="0"/>
                        </a:spcAft>
                      </a:pPr>
                      <a:r>
                        <a:rPr lang="en-US" sz="1800" kern="100" dirty="0">
                          <a:latin typeface="Times New Roman"/>
                          <a:ea typeface="新細明體"/>
                        </a:rPr>
                        <a:t>Number</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dirty="0" err="1" smtClean="0">
                          <a:latin typeface="Times New Roman"/>
                          <a:ea typeface="新細明體"/>
                        </a:rPr>
                        <a:t>Dest</a:t>
                      </a:r>
                      <a:r>
                        <a:rPr lang="en-US" sz="1800" kern="100" dirty="0" smtClean="0">
                          <a:latin typeface="Times New Roman"/>
                          <a:ea typeface="新細明體"/>
                        </a:rPr>
                        <a:t>.</a:t>
                      </a:r>
                    </a:p>
                    <a:p>
                      <a:pPr>
                        <a:spcAft>
                          <a:spcPts val="0"/>
                        </a:spcAft>
                      </a:pPr>
                      <a:r>
                        <a:rPr lang="en-US" sz="1800" kern="100" dirty="0" smtClean="0">
                          <a:latin typeface="Times New Roman"/>
                          <a:ea typeface="新細明體"/>
                        </a:rPr>
                        <a:t>PAN</a:t>
                      </a:r>
                      <a:endParaRPr lang="zh-TW" sz="1800" kern="100" dirty="0">
                        <a:latin typeface="Times New Roman"/>
                        <a:ea typeface="新細明體"/>
                      </a:endParaRPr>
                    </a:p>
                    <a:p>
                      <a:pPr>
                        <a:spcAft>
                          <a:spcPts val="0"/>
                        </a:spcAft>
                      </a:pPr>
                      <a:r>
                        <a:rPr lang="en-US" sz="1800" kern="100" dirty="0">
                          <a:latin typeface="Times New Roman"/>
                          <a:ea typeface="新細明體"/>
                        </a:rPr>
                        <a:t>Identifier</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dirty="0" err="1" smtClean="0">
                          <a:latin typeface="Times New Roman"/>
                          <a:ea typeface="新細明體"/>
                        </a:rPr>
                        <a:t>Dest</a:t>
                      </a:r>
                      <a:r>
                        <a:rPr lang="en-US" sz="1800" kern="100" dirty="0" smtClean="0">
                          <a:latin typeface="Times New Roman"/>
                          <a:ea typeface="新細明體"/>
                        </a:rPr>
                        <a:t>.</a:t>
                      </a:r>
                    </a:p>
                    <a:p>
                      <a:pPr>
                        <a:spcAft>
                          <a:spcPts val="0"/>
                        </a:spcAft>
                      </a:pPr>
                      <a:r>
                        <a:rPr lang="en-US" altLang="zh-TW" sz="1800" kern="100" dirty="0" smtClean="0">
                          <a:latin typeface="Times New Roman"/>
                          <a:ea typeface="新細明體"/>
                        </a:rPr>
                        <a:t>Address</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dirty="0" smtClean="0">
                          <a:latin typeface="Times New Roman"/>
                          <a:ea typeface="新細明體"/>
                        </a:rPr>
                        <a:t>Source</a:t>
                      </a:r>
                    </a:p>
                    <a:p>
                      <a:pPr>
                        <a:spcAft>
                          <a:spcPts val="0"/>
                        </a:spcAft>
                      </a:pPr>
                      <a:r>
                        <a:rPr lang="en-US" sz="1800" kern="100" dirty="0" smtClean="0">
                          <a:latin typeface="Times New Roman"/>
                          <a:ea typeface="新細明體"/>
                        </a:rPr>
                        <a:t>PAN</a:t>
                      </a:r>
                    </a:p>
                    <a:p>
                      <a:pPr>
                        <a:spcAft>
                          <a:spcPts val="0"/>
                        </a:spcAft>
                      </a:pPr>
                      <a:r>
                        <a:rPr lang="en-US" sz="1800" kern="100" dirty="0" smtClean="0">
                          <a:latin typeface="Times New Roman"/>
                          <a:ea typeface="新細明體"/>
                        </a:rPr>
                        <a:t>Identifier</a:t>
                      </a:r>
                      <a:endParaRPr lang="en-US"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dirty="0" smtClean="0">
                          <a:latin typeface="Times New Roman"/>
                          <a:ea typeface="新細明體"/>
                        </a:rPr>
                        <a:t>Source</a:t>
                      </a:r>
                    </a:p>
                    <a:p>
                      <a:pPr>
                        <a:spcAft>
                          <a:spcPts val="0"/>
                        </a:spcAft>
                      </a:pPr>
                      <a:r>
                        <a:rPr lang="en-US" sz="1800" kern="100" dirty="0" err="1" smtClean="0">
                          <a:latin typeface="Times New Roman"/>
                          <a:ea typeface="新細明體"/>
                        </a:rPr>
                        <a:t>Addr</a:t>
                      </a:r>
                      <a:r>
                        <a:rPr lang="en-US" sz="1800" kern="100" dirty="0" smtClean="0">
                          <a:latin typeface="Times New Roman"/>
                          <a:ea typeface="新細明體"/>
                        </a:rPr>
                        <a:t>.</a:t>
                      </a:r>
                      <a:endParaRPr lang="en-US"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dirty="0" smtClean="0">
                          <a:latin typeface="Times New Roman"/>
                          <a:ea typeface="新細明體"/>
                        </a:rPr>
                        <a:t>Auxiliary Security</a:t>
                      </a:r>
                      <a:r>
                        <a:rPr lang="en-US" sz="1800" kern="100" baseline="0" dirty="0" smtClean="0">
                          <a:latin typeface="Times New Roman"/>
                          <a:ea typeface="新細明體"/>
                        </a:rPr>
                        <a:t> Header</a:t>
                      </a:r>
                      <a:endParaRPr lang="en-US"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kern="100" dirty="0" smtClean="0">
                          <a:latin typeface="Times New Roman"/>
                          <a:ea typeface="新細明體"/>
                        </a:rPr>
                        <a:t>Frame </a:t>
                      </a:r>
                    </a:p>
                    <a:p>
                      <a:pPr>
                        <a:spcAft>
                          <a:spcPts val="0"/>
                        </a:spcAft>
                      </a:pPr>
                      <a:r>
                        <a:rPr lang="en-US" sz="1800" kern="100" dirty="0" smtClean="0">
                          <a:latin typeface="Times New Roman"/>
                          <a:ea typeface="新細明體"/>
                        </a:rPr>
                        <a:t>Payload</a:t>
                      </a:r>
                      <a:endParaRPr lang="en-US"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800" kern="100" dirty="0" smtClean="0">
                          <a:latin typeface="Times New Roman"/>
                          <a:ea typeface="新細明體"/>
                        </a:rPr>
                        <a:t>FCS  </a:t>
                      </a:r>
                      <a:endParaRPr lang="en-US"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 xmlns:a16="http://schemas.microsoft.com/office/drawing/2014/main" val="10001"/>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532123050"/>
              </p:ext>
            </p:extLst>
          </p:nvPr>
        </p:nvGraphicFramePr>
        <p:xfrm>
          <a:off x="500063" y="4643438"/>
          <a:ext cx="8286751" cy="1474827"/>
        </p:xfrm>
        <a:graphic>
          <a:graphicData uri="http://schemas.openxmlformats.org/drawingml/2006/table">
            <a:tbl>
              <a:tblPr/>
              <a:tblGrid>
                <a:gridCol w="804565">
                  <a:extLst>
                    <a:ext uri="{9D8B030D-6E8A-4147-A177-3AD203B41FA5}">
                      <a16:colId xmlns="" xmlns:a16="http://schemas.microsoft.com/office/drawing/2014/main" val="20000"/>
                    </a:ext>
                  </a:extLst>
                </a:gridCol>
                <a:gridCol w="981396">
                  <a:extLst>
                    <a:ext uri="{9D8B030D-6E8A-4147-A177-3AD203B41FA5}">
                      <a16:colId xmlns="" xmlns:a16="http://schemas.microsoft.com/office/drawing/2014/main" val="20001"/>
                    </a:ext>
                  </a:extLst>
                </a:gridCol>
                <a:gridCol w="928685">
                  <a:extLst>
                    <a:ext uri="{9D8B030D-6E8A-4147-A177-3AD203B41FA5}">
                      <a16:colId xmlns="" xmlns:a16="http://schemas.microsoft.com/office/drawing/2014/main" val="20002"/>
                    </a:ext>
                  </a:extLst>
                </a:gridCol>
                <a:gridCol w="905796">
                  <a:extLst>
                    <a:ext uri="{9D8B030D-6E8A-4147-A177-3AD203B41FA5}">
                      <a16:colId xmlns="" xmlns:a16="http://schemas.microsoft.com/office/drawing/2014/main" val="20003"/>
                    </a:ext>
                  </a:extLst>
                </a:gridCol>
                <a:gridCol w="1023011">
                  <a:extLst>
                    <a:ext uri="{9D8B030D-6E8A-4147-A177-3AD203B41FA5}">
                      <a16:colId xmlns="" xmlns:a16="http://schemas.microsoft.com/office/drawing/2014/main" val="20004"/>
                    </a:ext>
                  </a:extLst>
                </a:gridCol>
                <a:gridCol w="1000122">
                  <a:extLst>
                    <a:ext uri="{9D8B030D-6E8A-4147-A177-3AD203B41FA5}">
                      <a16:colId xmlns="" xmlns:a16="http://schemas.microsoft.com/office/drawing/2014/main" val="20005"/>
                    </a:ext>
                  </a:extLst>
                </a:gridCol>
                <a:gridCol w="785810">
                  <a:extLst>
                    <a:ext uri="{9D8B030D-6E8A-4147-A177-3AD203B41FA5}">
                      <a16:colId xmlns="" xmlns:a16="http://schemas.microsoft.com/office/drawing/2014/main" val="20006"/>
                    </a:ext>
                  </a:extLst>
                </a:gridCol>
                <a:gridCol w="891923">
                  <a:extLst>
                    <a:ext uri="{9D8B030D-6E8A-4147-A177-3AD203B41FA5}">
                      <a16:colId xmlns="" xmlns:a16="http://schemas.microsoft.com/office/drawing/2014/main" val="20007"/>
                    </a:ext>
                  </a:extLst>
                </a:gridCol>
                <a:gridCol w="965443">
                  <a:extLst>
                    <a:ext uri="{9D8B030D-6E8A-4147-A177-3AD203B41FA5}">
                      <a16:colId xmlns="" xmlns:a16="http://schemas.microsoft.com/office/drawing/2014/main" val="20008"/>
                    </a:ext>
                  </a:extLst>
                </a:gridCol>
              </a:tblGrid>
              <a:tr h="548600">
                <a:tc>
                  <a:txBody>
                    <a:bodyPr/>
                    <a:lstStyle/>
                    <a:p>
                      <a:pPr>
                        <a:spcAft>
                          <a:spcPts val="0"/>
                        </a:spcAft>
                      </a:pPr>
                      <a:r>
                        <a:rPr lang="en-US" altLang="zh-TW" sz="1800" kern="100" dirty="0" smtClean="0">
                          <a:latin typeface="Times New Roman"/>
                          <a:ea typeface="新細明體"/>
                        </a:rPr>
                        <a:t>Bits:</a:t>
                      </a:r>
                    </a:p>
                    <a:p>
                      <a:pPr>
                        <a:spcAft>
                          <a:spcPts val="0"/>
                        </a:spcAft>
                      </a:pPr>
                      <a:r>
                        <a:rPr lang="en-US" altLang="zh-TW" sz="1800" kern="100" dirty="0" smtClean="0">
                          <a:latin typeface="Times New Roman"/>
                          <a:ea typeface="新細明體"/>
                        </a:rPr>
                        <a:t>0-2</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0B0B">
                        <a:alpha val="63922"/>
                      </a:srgbClr>
                    </a:solidFill>
                  </a:tcPr>
                </a:tc>
                <a:tc>
                  <a:txBody>
                    <a:bodyPr/>
                    <a:lstStyle/>
                    <a:p>
                      <a:pPr>
                        <a:spcAft>
                          <a:spcPts val="0"/>
                        </a:spcAft>
                      </a:pPr>
                      <a:r>
                        <a:rPr lang="en-US" altLang="zh-TW" sz="1800" kern="100" dirty="0" smtClean="0">
                          <a:latin typeface="Times New Roman"/>
                          <a:ea typeface="新細明體"/>
                        </a:rPr>
                        <a:t>3</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0B0B">
                        <a:alpha val="63922"/>
                      </a:srgbClr>
                    </a:solidFill>
                  </a:tcPr>
                </a:tc>
                <a:tc>
                  <a:txBody>
                    <a:bodyPr/>
                    <a:lstStyle/>
                    <a:p>
                      <a:pPr>
                        <a:spcAft>
                          <a:spcPts val="0"/>
                        </a:spcAft>
                      </a:pPr>
                      <a:r>
                        <a:rPr lang="en-US" altLang="zh-TW" sz="1800" kern="100" dirty="0" smtClean="0">
                          <a:latin typeface="Times New Roman"/>
                          <a:ea typeface="新細明體"/>
                        </a:rPr>
                        <a:t>4</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0B0B">
                        <a:alpha val="63922"/>
                      </a:srgbClr>
                    </a:solidFill>
                  </a:tcPr>
                </a:tc>
                <a:tc>
                  <a:txBody>
                    <a:bodyPr/>
                    <a:lstStyle/>
                    <a:p>
                      <a:pPr>
                        <a:spcAft>
                          <a:spcPts val="0"/>
                        </a:spcAft>
                      </a:pPr>
                      <a:r>
                        <a:rPr lang="en-US" altLang="zh-TW" sz="1800" kern="100" dirty="0" smtClean="0">
                          <a:latin typeface="Times New Roman"/>
                          <a:ea typeface="新細明體"/>
                        </a:rPr>
                        <a:t>5</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0B0B">
                        <a:alpha val="63922"/>
                      </a:srgbClr>
                    </a:solidFill>
                  </a:tcPr>
                </a:tc>
                <a:tc>
                  <a:txBody>
                    <a:bodyPr/>
                    <a:lstStyle/>
                    <a:p>
                      <a:pPr>
                        <a:spcAft>
                          <a:spcPts val="0"/>
                        </a:spcAft>
                      </a:pPr>
                      <a:r>
                        <a:rPr lang="en-US" altLang="zh-TW" sz="1800" kern="100" dirty="0" smtClean="0">
                          <a:latin typeface="Times New Roman"/>
                          <a:ea typeface="新細明體"/>
                        </a:rPr>
                        <a:t>6</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0B0B">
                        <a:alpha val="63922"/>
                      </a:srgbClr>
                    </a:solidFill>
                  </a:tcPr>
                </a:tc>
                <a:tc>
                  <a:txBody>
                    <a:bodyPr/>
                    <a:lstStyle/>
                    <a:p>
                      <a:pPr>
                        <a:spcAft>
                          <a:spcPts val="0"/>
                        </a:spcAft>
                      </a:pPr>
                      <a:r>
                        <a:rPr lang="en-US" sz="1800" kern="100" dirty="0" smtClean="0">
                          <a:latin typeface="Times New Roman"/>
                          <a:ea typeface="新細明體"/>
                        </a:rPr>
                        <a:t>7-9</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0B0B">
                        <a:alpha val="63922"/>
                      </a:srgbClr>
                    </a:solidFill>
                  </a:tcPr>
                </a:tc>
                <a:tc>
                  <a:txBody>
                    <a:bodyPr/>
                    <a:lstStyle/>
                    <a:p>
                      <a:pPr>
                        <a:spcAft>
                          <a:spcPts val="0"/>
                        </a:spcAft>
                      </a:pPr>
                      <a:r>
                        <a:rPr lang="en-US" altLang="zh-TW" sz="1800" kern="100" dirty="0" smtClean="0">
                          <a:latin typeface="Times New Roman"/>
                          <a:ea typeface="新細明體"/>
                        </a:rPr>
                        <a:t>10-11</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0B0B">
                        <a:alpha val="63922"/>
                      </a:srgbClr>
                    </a:solidFill>
                  </a:tcPr>
                </a:tc>
                <a:tc>
                  <a:txBody>
                    <a:bodyPr/>
                    <a:lstStyle/>
                    <a:p>
                      <a:pPr>
                        <a:spcAft>
                          <a:spcPts val="0"/>
                        </a:spcAft>
                      </a:pPr>
                      <a:r>
                        <a:rPr lang="en-US" altLang="zh-TW" sz="1800" kern="100" dirty="0" smtClean="0">
                          <a:latin typeface="Times New Roman"/>
                          <a:ea typeface="新細明體"/>
                        </a:rPr>
                        <a:t>12-13</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0B0B">
                        <a:alpha val="63922"/>
                      </a:srgbClr>
                    </a:solidFill>
                  </a:tcPr>
                </a:tc>
                <a:tc>
                  <a:txBody>
                    <a:bodyPr/>
                    <a:lstStyle/>
                    <a:p>
                      <a:pPr>
                        <a:spcAft>
                          <a:spcPts val="0"/>
                        </a:spcAft>
                      </a:pPr>
                      <a:r>
                        <a:rPr lang="en-US" altLang="zh-TW" sz="1800" kern="100" dirty="0" smtClean="0">
                          <a:latin typeface="Times New Roman"/>
                          <a:ea typeface="新細明體"/>
                        </a:rPr>
                        <a:t>14-15</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0B0B">
                        <a:alpha val="63922"/>
                      </a:srgbClr>
                    </a:solidFill>
                  </a:tcPr>
                </a:tc>
                <a:extLst>
                  <a:ext uri="{0D108BD9-81ED-4DB2-BD59-A6C34878D82A}">
                    <a16:rowId xmlns="" xmlns:a16="http://schemas.microsoft.com/office/drawing/2014/main" val="10000"/>
                  </a:ext>
                </a:extLst>
              </a:tr>
              <a:tr h="926187">
                <a:tc>
                  <a:txBody>
                    <a:bodyPr/>
                    <a:lstStyle/>
                    <a:p>
                      <a:pPr>
                        <a:spcAft>
                          <a:spcPts val="0"/>
                        </a:spcAft>
                      </a:pPr>
                      <a:r>
                        <a:rPr lang="en-US" sz="1800" kern="100" dirty="0" smtClean="0">
                          <a:solidFill>
                            <a:srgbClr val="FF0000"/>
                          </a:solidFill>
                          <a:latin typeface="Times New Roman"/>
                          <a:ea typeface="新細明體"/>
                        </a:rPr>
                        <a:t>Frame</a:t>
                      </a:r>
                    </a:p>
                    <a:p>
                      <a:pPr>
                        <a:spcAft>
                          <a:spcPts val="0"/>
                        </a:spcAft>
                      </a:pPr>
                      <a:r>
                        <a:rPr lang="en-US" altLang="zh-TW" sz="1800" kern="100" dirty="0" smtClean="0">
                          <a:solidFill>
                            <a:srgbClr val="FF0000"/>
                          </a:solidFill>
                          <a:latin typeface="Times New Roman"/>
                          <a:ea typeface="新細明體"/>
                        </a:rPr>
                        <a:t>Type</a:t>
                      </a:r>
                      <a:endParaRPr lang="zh-TW" sz="1800" kern="100" dirty="0">
                        <a:solidFill>
                          <a:srgbClr val="FF0000"/>
                        </a:solidFill>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spcAft>
                          <a:spcPts val="0"/>
                        </a:spcAft>
                      </a:pPr>
                      <a:r>
                        <a:rPr lang="en-US" altLang="zh-TW" sz="1800" kern="100" dirty="0" smtClean="0">
                          <a:latin typeface="Times New Roman"/>
                          <a:ea typeface="新細明體"/>
                        </a:rPr>
                        <a:t>Security</a:t>
                      </a:r>
                    </a:p>
                    <a:p>
                      <a:pPr>
                        <a:spcAft>
                          <a:spcPts val="0"/>
                        </a:spcAft>
                      </a:pPr>
                      <a:r>
                        <a:rPr lang="en-US" altLang="zh-TW" sz="1800" kern="100" dirty="0" smtClean="0">
                          <a:latin typeface="Times New Roman"/>
                          <a:ea typeface="新細明體"/>
                        </a:rPr>
                        <a:t>Enabled</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spcAft>
                          <a:spcPts val="0"/>
                        </a:spcAft>
                      </a:pPr>
                      <a:r>
                        <a:rPr lang="en-US" altLang="zh-TW" sz="1800" kern="100" dirty="0" smtClean="0">
                          <a:latin typeface="Times New Roman"/>
                          <a:ea typeface="新細明體"/>
                        </a:rPr>
                        <a:t>Frame</a:t>
                      </a:r>
                      <a:endParaRPr lang="en-US" altLang="zh-TW" sz="1800" kern="100" baseline="0" dirty="0" smtClean="0">
                        <a:latin typeface="Times New Roman"/>
                        <a:ea typeface="新細明體"/>
                      </a:endParaRPr>
                    </a:p>
                    <a:p>
                      <a:pPr>
                        <a:spcAft>
                          <a:spcPts val="0"/>
                        </a:spcAft>
                      </a:pPr>
                      <a:r>
                        <a:rPr lang="en-US" altLang="zh-TW" sz="1800" kern="100" baseline="0" dirty="0" smtClean="0">
                          <a:latin typeface="Times New Roman"/>
                          <a:ea typeface="新細明體"/>
                        </a:rPr>
                        <a:t>Pending</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spcAft>
                          <a:spcPts val="0"/>
                        </a:spcAft>
                      </a:pPr>
                      <a:r>
                        <a:rPr lang="en-US" altLang="zh-TW" sz="1800" kern="100" dirty="0" err="1" smtClean="0">
                          <a:latin typeface="Times New Roman"/>
                          <a:ea typeface="新細明體"/>
                        </a:rPr>
                        <a:t>Ack</a:t>
                      </a:r>
                      <a:endParaRPr lang="en-US" altLang="zh-TW" sz="1800" kern="100" dirty="0" smtClean="0">
                        <a:latin typeface="Times New Roman"/>
                        <a:ea typeface="新細明體"/>
                      </a:endParaRPr>
                    </a:p>
                    <a:p>
                      <a:pPr>
                        <a:spcAft>
                          <a:spcPts val="0"/>
                        </a:spcAft>
                      </a:pPr>
                      <a:r>
                        <a:rPr lang="en-US" altLang="zh-TW" sz="1800" kern="100" dirty="0" smtClean="0">
                          <a:latin typeface="Times New Roman"/>
                          <a:ea typeface="新細明體"/>
                        </a:rPr>
                        <a:t>Request</a:t>
                      </a:r>
                      <a:endParaRPr lang="zh-TW"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spcAft>
                          <a:spcPts val="0"/>
                        </a:spcAft>
                      </a:pPr>
                      <a:r>
                        <a:rPr lang="en-US" sz="1800" kern="100" dirty="0" smtClean="0">
                          <a:latin typeface="Times New Roman"/>
                          <a:ea typeface="新細明體"/>
                        </a:rPr>
                        <a:t>PAN ID</a:t>
                      </a:r>
                    </a:p>
                    <a:p>
                      <a:pPr>
                        <a:spcAft>
                          <a:spcPts val="0"/>
                        </a:spcAft>
                      </a:pPr>
                      <a:r>
                        <a:rPr lang="en-US" sz="1800" kern="100" dirty="0" err="1" smtClean="0">
                          <a:latin typeface="Times New Roman"/>
                          <a:ea typeface="新細明體"/>
                        </a:rPr>
                        <a:t>Compre-ssion</a:t>
                      </a:r>
                      <a:endParaRPr lang="en-US"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spcAft>
                          <a:spcPts val="0"/>
                        </a:spcAft>
                      </a:pPr>
                      <a:r>
                        <a:rPr lang="en-US" sz="1800" kern="100" dirty="0" smtClean="0">
                          <a:latin typeface="Times New Roman"/>
                          <a:ea typeface="新細明體"/>
                        </a:rPr>
                        <a:t>Reserved</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spcAft>
                          <a:spcPts val="0"/>
                        </a:spcAft>
                      </a:pPr>
                      <a:r>
                        <a:rPr lang="en-US" sz="1800" kern="100" dirty="0" err="1" smtClean="0">
                          <a:solidFill>
                            <a:srgbClr val="FF0000"/>
                          </a:solidFill>
                          <a:latin typeface="Times New Roman"/>
                          <a:ea typeface="新細明體"/>
                        </a:rPr>
                        <a:t>Dest</a:t>
                      </a:r>
                      <a:r>
                        <a:rPr lang="en-US" sz="1800" kern="100" dirty="0" smtClean="0">
                          <a:solidFill>
                            <a:srgbClr val="FF0000"/>
                          </a:solidFill>
                          <a:latin typeface="Times New Roman"/>
                          <a:ea typeface="新細明體"/>
                        </a:rPr>
                        <a:t>.</a:t>
                      </a:r>
                    </a:p>
                    <a:p>
                      <a:pPr>
                        <a:spcAft>
                          <a:spcPts val="0"/>
                        </a:spcAft>
                      </a:pPr>
                      <a:r>
                        <a:rPr lang="en-US" sz="1800" kern="100" dirty="0" err="1" smtClean="0">
                          <a:solidFill>
                            <a:srgbClr val="FF0000"/>
                          </a:solidFill>
                          <a:latin typeface="Times New Roman"/>
                          <a:ea typeface="新細明體"/>
                        </a:rPr>
                        <a:t>Addr</a:t>
                      </a:r>
                      <a:r>
                        <a:rPr lang="en-US" sz="1800" kern="100" dirty="0" smtClean="0">
                          <a:solidFill>
                            <a:srgbClr val="FF0000"/>
                          </a:solidFill>
                          <a:latin typeface="Times New Roman"/>
                          <a:ea typeface="新細明體"/>
                        </a:rPr>
                        <a:t>.</a:t>
                      </a:r>
                    </a:p>
                    <a:p>
                      <a:pPr>
                        <a:spcAft>
                          <a:spcPts val="0"/>
                        </a:spcAft>
                      </a:pPr>
                      <a:r>
                        <a:rPr lang="en-US" sz="1800" kern="100" dirty="0" smtClean="0">
                          <a:solidFill>
                            <a:srgbClr val="FF0000"/>
                          </a:solidFill>
                          <a:latin typeface="Times New Roman"/>
                          <a:ea typeface="新細明體"/>
                        </a:rPr>
                        <a:t>Mode</a:t>
                      </a:r>
                      <a:endParaRPr lang="en-US" sz="1800" kern="100" dirty="0">
                        <a:solidFill>
                          <a:srgbClr val="FF0000"/>
                        </a:solidFill>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spcAft>
                          <a:spcPts val="0"/>
                        </a:spcAft>
                      </a:pPr>
                      <a:r>
                        <a:rPr lang="en-US" sz="1800" kern="100" dirty="0" smtClean="0">
                          <a:latin typeface="Times New Roman"/>
                          <a:ea typeface="新細明體"/>
                        </a:rPr>
                        <a:t>Frame </a:t>
                      </a:r>
                    </a:p>
                    <a:p>
                      <a:pPr>
                        <a:spcAft>
                          <a:spcPts val="0"/>
                        </a:spcAft>
                      </a:pPr>
                      <a:r>
                        <a:rPr lang="en-US" sz="1800" kern="100" dirty="0" smtClean="0">
                          <a:latin typeface="Times New Roman"/>
                          <a:ea typeface="新細明體"/>
                        </a:rPr>
                        <a:t>Version</a:t>
                      </a:r>
                      <a:endParaRPr lang="en-US" sz="1800" kern="100" dirty="0">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spcAft>
                          <a:spcPts val="0"/>
                        </a:spcAft>
                      </a:pPr>
                      <a:r>
                        <a:rPr lang="en-US" sz="1800" kern="100" dirty="0" smtClean="0">
                          <a:solidFill>
                            <a:srgbClr val="FF0000"/>
                          </a:solidFill>
                          <a:latin typeface="Times New Roman"/>
                          <a:ea typeface="新細明體"/>
                        </a:rPr>
                        <a:t>Source</a:t>
                      </a:r>
                    </a:p>
                    <a:p>
                      <a:pPr>
                        <a:spcAft>
                          <a:spcPts val="0"/>
                        </a:spcAft>
                      </a:pPr>
                      <a:r>
                        <a:rPr lang="en-US" sz="1800" kern="100" dirty="0" err="1" smtClean="0">
                          <a:solidFill>
                            <a:srgbClr val="FF0000"/>
                          </a:solidFill>
                          <a:latin typeface="Times New Roman"/>
                          <a:ea typeface="新細明體"/>
                        </a:rPr>
                        <a:t>Addr</a:t>
                      </a:r>
                      <a:r>
                        <a:rPr lang="en-US" sz="1800" kern="100" dirty="0" smtClean="0">
                          <a:solidFill>
                            <a:srgbClr val="FF0000"/>
                          </a:solidFill>
                          <a:latin typeface="Times New Roman"/>
                          <a:ea typeface="新細明體"/>
                        </a:rPr>
                        <a:t>.</a:t>
                      </a:r>
                    </a:p>
                    <a:p>
                      <a:pPr>
                        <a:spcAft>
                          <a:spcPts val="0"/>
                        </a:spcAft>
                      </a:pPr>
                      <a:r>
                        <a:rPr lang="en-US" sz="1800" kern="100" dirty="0" smtClean="0">
                          <a:solidFill>
                            <a:srgbClr val="FF0000"/>
                          </a:solidFill>
                          <a:latin typeface="Times New Roman"/>
                          <a:ea typeface="新細明體"/>
                        </a:rPr>
                        <a:t>Mode</a:t>
                      </a:r>
                      <a:endParaRPr lang="en-US" sz="1800" kern="100" dirty="0">
                        <a:solidFill>
                          <a:srgbClr val="FF0000"/>
                        </a:solidFill>
                        <a:latin typeface="Times New Roman"/>
                        <a:ea typeface="新細明體"/>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 xmlns:a16="http://schemas.microsoft.com/office/drawing/2014/main" val="10001"/>
                  </a:ext>
                </a:extLst>
              </a:tr>
            </a:tbl>
          </a:graphicData>
        </a:graphic>
      </p:graphicFrame>
      <p:cxnSp>
        <p:nvCxnSpPr>
          <p:cNvPr id="10" name="直線接點 9"/>
          <p:cNvCxnSpPr/>
          <p:nvPr/>
        </p:nvCxnSpPr>
        <p:spPr>
          <a:xfrm rot="16200000" flipH="1">
            <a:off x="-571500" y="3571876"/>
            <a:ext cx="1857375" cy="28575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1143000" y="2857500"/>
            <a:ext cx="7643813" cy="178593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988" name="標題 1"/>
          <p:cNvSpPr>
            <a:spLocks noGrp="1"/>
          </p:cNvSpPr>
          <p:nvPr>
            <p:ph type="title"/>
          </p:nvPr>
        </p:nvSpPr>
        <p:spPr>
          <a:xfrm>
            <a:off x="428625" y="0"/>
            <a:ext cx="8229600" cy="1143000"/>
          </a:xfrm>
        </p:spPr>
        <p:txBody>
          <a:bodyPr/>
          <a:lstStyle/>
          <a:p>
            <a:pPr eaLnBrk="1" hangingPunct="1"/>
            <a:r>
              <a:rPr lang="en-US" altLang="zh-TW" dirty="0" smtClean="0">
                <a:cs typeface="Times New Roman" pitchFamily="18" charset="0"/>
              </a:rPr>
              <a:t>Frame Control</a:t>
            </a:r>
            <a:endParaRPr lang="zh-TW" altLang="en-US" dirty="0" smtClean="0">
              <a:cs typeface="Times New Roman" pitchFamily="18" charset="0"/>
            </a:endParaRPr>
          </a:p>
        </p:txBody>
      </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59</a:t>
            </a:fld>
            <a:endParaRPr lang="zh-TW" altLang="en-US"/>
          </a:p>
        </p:txBody>
      </p:sp>
    </p:spTree>
    <p:extLst>
      <p:ext uri="{BB962C8B-B14F-4D97-AF65-F5344CB8AC3E}">
        <p14:creationId xmlns:p14="http://schemas.microsoft.com/office/powerpoint/2010/main" val="3375583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solidFill>
              </a:rPr>
              <a:t>Catalog of </a:t>
            </a:r>
            <a:r>
              <a:rPr lang="en-US" sz="3600" dirty="0" err="1" smtClean="0">
                <a:solidFill>
                  <a:schemeClr val="tx1"/>
                </a:solidFill>
              </a:rPr>
              <a:t>IoT</a:t>
            </a:r>
            <a:r>
              <a:rPr lang="en-US" sz="3600" dirty="0" smtClean="0">
                <a:solidFill>
                  <a:schemeClr val="tx1"/>
                </a:solidFill>
              </a:rPr>
              <a:t>/M2M Sensors (1)</a:t>
            </a:r>
            <a:endParaRPr lang="en-US" sz="3600" dirty="0">
              <a:solidFill>
                <a:schemeClr val="tx1"/>
              </a:solidFill>
            </a:endParaRPr>
          </a:p>
        </p:txBody>
      </p:sp>
      <p:sp>
        <p:nvSpPr>
          <p:cNvPr id="3" name="Content Placeholder 2"/>
          <p:cNvSpPr>
            <a:spLocks noGrp="1"/>
          </p:cNvSpPr>
          <p:nvPr>
            <p:ph sz="half" idx="1"/>
          </p:nvPr>
        </p:nvSpPr>
        <p:spPr>
          <a:xfrm>
            <a:off x="685800" y="1600200"/>
            <a:ext cx="8077200" cy="4724400"/>
          </a:xfrm>
        </p:spPr>
        <p:txBody>
          <a:bodyPr>
            <a:normAutofit fontScale="85000" lnSpcReduction="20000"/>
          </a:bodyPr>
          <a:lstStyle/>
          <a:p>
            <a:r>
              <a:rPr lang="en-US" dirty="0" smtClean="0"/>
              <a:t>Embedded in Smart Phones </a:t>
            </a:r>
          </a:p>
          <a:p>
            <a:pPr lvl="1"/>
            <a:r>
              <a:rPr lang="en-US" dirty="0" smtClean="0"/>
              <a:t>Accelerometer </a:t>
            </a:r>
            <a:r>
              <a:rPr lang="en-US" dirty="0"/>
              <a:t>: Measure the three-axis acceleration</a:t>
            </a:r>
          </a:p>
          <a:p>
            <a:pPr lvl="1"/>
            <a:r>
              <a:rPr lang="en-US" dirty="0"/>
              <a:t>Magnetic : Measure the magnetic potential vector </a:t>
            </a:r>
          </a:p>
          <a:p>
            <a:pPr lvl="1"/>
            <a:r>
              <a:rPr lang="en-US" dirty="0"/>
              <a:t>Orientation : Measure the direction</a:t>
            </a:r>
          </a:p>
          <a:p>
            <a:pPr lvl="1"/>
            <a:r>
              <a:rPr lang="en-US" dirty="0"/>
              <a:t>Gyroscope : Measure the orientation, based on angular </a:t>
            </a:r>
            <a:r>
              <a:rPr lang="en-US" dirty="0" smtClean="0"/>
              <a:t>momentum (</a:t>
            </a:r>
            <a:r>
              <a:rPr lang="zh-TW" altLang="en-US" dirty="0" smtClean="0"/>
              <a:t>角動量</a:t>
            </a:r>
            <a:r>
              <a:rPr lang="en-US" altLang="zh-TW" dirty="0" smtClean="0"/>
              <a:t>)</a:t>
            </a:r>
            <a:endParaRPr lang="en-US" dirty="0"/>
          </a:p>
          <a:p>
            <a:pPr lvl="1"/>
            <a:r>
              <a:rPr lang="en-US" dirty="0"/>
              <a:t>Temperature :Measure the </a:t>
            </a:r>
            <a:r>
              <a:rPr lang="en-US" dirty="0" smtClean="0"/>
              <a:t>temperature</a:t>
            </a:r>
            <a:endParaRPr lang="en-US" dirty="0"/>
          </a:p>
          <a:p>
            <a:pPr lvl="1"/>
            <a:r>
              <a:rPr lang="en-US" dirty="0"/>
              <a:t>Light: Measure </a:t>
            </a:r>
            <a:r>
              <a:rPr lang="en-US" dirty="0" smtClean="0"/>
              <a:t>the luminosity</a:t>
            </a:r>
            <a:endParaRPr lang="en-US" dirty="0"/>
          </a:p>
          <a:p>
            <a:pPr lvl="1"/>
            <a:r>
              <a:rPr lang="en-US" dirty="0"/>
              <a:t>Pressure : Measure the </a:t>
            </a:r>
            <a:r>
              <a:rPr lang="en-US" dirty="0" smtClean="0"/>
              <a:t>pressure (</a:t>
            </a:r>
            <a:r>
              <a:rPr lang="zh-TW" altLang="en-US" dirty="0"/>
              <a:t>壓力觸控感測</a:t>
            </a:r>
            <a:r>
              <a:rPr lang="en-US" altLang="zh-TW" dirty="0"/>
              <a:t>(</a:t>
            </a:r>
            <a:r>
              <a:rPr lang="en-US" dirty="0"/>
              <a:t>Force Sensing))</a:t>
            </a:r>
          </a:p>
          <a:p>
            <a:pPr lvl="1"/>
            <a:r>
              <a:rPr lang="en-US" dirty="0" smtClean="0"/>
              <a:t>Proximity : Measure whether any object is closing</a:t>
            </a:r>
            <a:endParaRPr lang="en-US" dirty="0"/>
          </a:p>
          <a:p>
            <a:pPr lvl="1"/>
            <a:r>
              <a:rPr lang="en-US" dirty="0"/>
              <a:t>GPS : Positioning the current latitude and longitude</a:t>
            </a:r>
          </a:p>
          <a:p>
            <a:pPr lvl="1"/>
            <a:r>
              <a:rPr lang="en-US" dirty="0"/>
              <a:t>NFC : Allow smartphones to transfer data to each other within 10 </a:t>
            </a:r>
            <a:r>
              <a:rPr lang="en-US" dirty="0" smtClean="0"/>
              <a:t>cm</a:t>
            </a:r>
          </a:p>
          <a:p>
            <a:pPr lvl="1"/>
            <a:r>
              <a:rPr lang="en-US" dirty="0" smtClean="0"/>
              <a:t>Etc.</a:t>
            </a:r>
            <a:endParaRPr 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6</a:t>
            </a:fld>
            <a:endParaRPr lang="zh-TW" altLang="en-US"/>
          </a:p>
        </p:txBody>
      </p:sp>
    </p:spTree>
    <p:extLst>
      <p:ext uri="{BB962C8B-B14F-4D97-AF65-F5344CB8AC3E}">
        <p14:creationId xmlns:p14="http://schemas.microsoft.com/office/powerpoint/2010/main" val="4156462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Frame Control Field</a:t>
            </a:r>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44085"/>
            <a:ext cx="6120680" cy="512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投影片編號版面配置區 2"/>
          <p:cNvSpPr>
            <a:spLocks noGrp="1"/>
          </p:cNvSpPr>
          <p:nvPr>
            <p:ph type="sldNum" sz="quarter" idx="4294967295"/>
          </p:nvPr>
        </p:nvSpPr>
        <p:spPr/>
        <p:txBody>
          <a:bodyPr/>
          <a:lstStyle/>
          <a:p>
            <a:pPr>
              <a:defRPr/>
            </a:pPr>
            <a:fld id="{C1BC216C-F62B-4211-A123-4127233B987E}" type="slidenum">
              <a:rPr lang="zh-TW" altLang="en-US" smtClean="0"/>
              <a:pPr>
                <a:defRPr/>
              </a:pPr>
              <a:t>60</a:t>
            </a:fld>
            <a:endParaRPr lang="zh-TW" altLang="en-US"/>
          </a:p>
        </p:txBody>
      </p:sp>
      <p:sp>
        <p:nvSpPr>
          <p:cNvPr id="4" name="矩形 3"/>
          <p:cNvSpPr/>
          <p:nvPr/>
        </p:nvSpPr>
        <p:spPr>
          <a:xfrm>
            <a:off x="3131840" y="1772816"/>
            <a:ext cx="2664296"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3929100" y="4509120"/>
            <a:ext cx="2664296" cy="1584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901195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標題 1"/>
          <p:cNvSpPr>
            <a:spLocks noGrp="1"/>
          </p:cNvSpPr>
          <p:nvPr>
            <p:ph type="title"/>
          </p:nvPr>
        </p:nvSpPr>
        <p:spPr>
          <a:xfrm>
            <a:off x="423862" y="335831"/>
            <a:ext cx="8229600" cy="1143000"/>
          </a:xfrm>
        </p:spPr>
        <p:txBody>
          <a:bodyPr/>
          <a:lstStyle/>
          <a:p>
            <a:pPr eaLnBrk="1" hangingPunct="1"/>
            <a:r>
              <a:rPr lang="en-US" altLang="zh-TW" dirty="0" smtClean="0"/>
              <a:t>Individual Frame Format</a:t>
            </a:r>
            <a:endParaRPr lang="zh-TW" altLang="en-US" b="1" dirty="0" smtClean="0">
              <a:cs typeface="Times New Roman" pitchFamily="18" charset="0"/>
            </a:endParaRPr>
          </a:p>
        </p:txBody>
      </p:sp>
      <p:graphicFrame>
        <p:nvGraphicFramePr>
          <p:cNvPr id="39" name="Group 88"/>
          <p:cNvGraphicFramePr>
            <a:graphicFrameLocks noGrp="1"/>
          </p:cNvGraphicFramePr>
          <p:nvPr>
            <p:extLst>
              <p:ext uri="{D42A27DB-BD31-4B8C-83A1-F6EECF244321}">
                <p14:modId xmlns:p14="http://schemas.microsoft.com/office/powerpoint/2010/main" val="2249699014"/>
              </p:ext>
            </p:extLst>
          </p:nvPr>
        </p:nvGraphicFramePr>
        <p:xfrm>
          <a:off x="323850" y="2107653"/>
          <a:ext cx="8429625" cy="1576388"/>
        </p:xfrm>
        <a:graphic>
          <a:graphicData uri="http://schemas.openxmlformats.org/drawingml/2006/table">
            <a:tbl>
              <a:tblPr/>
              <a:tblGrid>
                <a:gridCol w="885825">
                  <a:extLst>
                    <a:ext uri="{9D8B030D-6E8A-4147-A177-3AD203B41FA5}">
                      <a16:colId xmlns="" xmlns:a16="http://schemas.microsoft.com/office/drawing/2014/main" val="20000"/>
                    </a:ext>
                  </a:extLst>
                </a:gridCol>
                <a:gridCol w="893763">
                  <a:extLst>
                    <a:ext uri="{9D8B030D-6E8A-4147-A177-3AD203B41FA5}">
                      <a16:colId xmlns="" xmlns:a16="http://schemas.microsoft.com/office/drawing/2014/main" val="20001"/>
                    </a:ext>
                  </a:extLst>
                </a:gridCol>
                <a:gridCol w="1006475">
                  <a:extLst>
                    <a:ext uri="{9D8B030D-6E8A-4147-A177-3AD203B41FA5}">
                      <a16:colId xmlns="" xmlns:a16="http://schemas.microsoft.com/office/drawing/2014/main" val="20002"/>
                    </a:ext>
                  </a:extLst>
                </a:gridCol>
                <a:gridCol w="1239837">
                  <a:extLst>
                    <a:ext uri="{9D8B030D-6E8A-4147-A177-3AD203B41FA5}">
                      <a16:colId xmlns="" xmlns:a16="http://schemas.microsoft.com/office/drawing/2014/main" val="20003"/>
                    </a:ext>
                  </a:extLst>
                </a:gridCol>
                <a:gridCol w="1085850">
                  <a:extLst>
                    <a:ext uri="{9D8B030D-6E8A-4147-A177-3AD203B41FA5}">
                      <a16:colId xmlns="" xmlns:a16="http://schemas.microsoft.com/office/drawing/2014/main" val="20004"/>
                    </a:ext>
                  </a:extLst>
                </a:gridCol>
                <a:gridCol w="865188">
                  <a:extLst>
                    <a:ext uri="{9D8B030D-6E8A-4147-A177-3AD203B41FA5}">
                      <a16:colId xmlns="" xmlns:a16="http://schemas.microsoft.com/office/drawing/2014/main" val="20005"/>
                    </a:ext>
                  </a:extLst>
                </a:gridCol>
                <a:gridCol w="1008062">
                  <a:extLst>
                    <a:ext uri="{9D8B030D-6E8A-4147-A177-3AD203B41FA5}">
                      <a16:colId xmlns="" xmlns:a16="http://schemas.microsoft.com/office/drawing/2014/main" val="20006"/>
                    </a:ext>
                  </a:extLst>
                </a:gridCol>
                <a:gridCol w="863600">
                  <a:extLst>
                    <a:ext uri="{9D8B030D-6E8A-4147-A177-3AD203B41FA5}">
                      <a16:colId xmlns="" xmlns:a16="http://schemas.microsoft.com/office/drawing/2014/main" val="20007"/>
                    </a:ext>
                  </a:extLst>
                </a:gridCol>
                <a:gridCol w="581025">
                  <a:extLst>
                    <a:ext uri="{9D8B030D-6E8A-4147-A177-3AD203B41FA5}">
                      <a16:colId xmlns="" xmlns:a16="http://schemas.microsoft.com/office/drawing/2014/main" val="20008"/>
                    </a:ext>
                  </a:extLst>
                </a:gridCol>
              </a:tblGrid>
              <a:tr h="381000">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1" i="0" u="none" strike="noStrike" cap="none" normalizeH="0" baseline="0" smtClean="0">
                          <a:ln>
                            <a:noFill/>
                          </a:ln>
                          <a:solidFill>
                            <a:schemeClr val="tx1"/>
                          </a:solidFill>
                          <a:effectLst/>
                          <a:latin typeface="Arial" pitchFamily="34" charset="0"/>
                          <a:ea typeface="標楷體" pitchFamily="65" charset="-120"/>
                        </a:rPr>
                        <a:t>Octets:2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1" i="0" u="none" strike="noStrike" cap="none" normalizeH="0" baseline="0" smtClean="0">
                          <a:ln>
                            <a:noFill/>
                          </a:ln>
                          <a:solidFill>
                            <a:schemeClr val="tx1"/>
                          </a:solidFill>
                          <a:effectLst/>
                          <a:latin typeface="Arial" pitchFamily="34" charset="0"/>
                          <a:ea typeface="標楷體" pitchFamily="65" charset="-12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1" i="0" u="none" strike="noStrike" cap="none" normalizeH="0" baseline="0" smtClean="0">
                          <a:ln>
                            <a:noFill/>
                          </a:ln>
                          <a:solidFill>
                            <a:schemeClr val="tx1"/>
                          </a:solidFill>
                          <a:effectLst/>
                          <a:latin typeface="Arial" pitchFamily="34" charset="0"/>
                          <a:ea typeface="標楷體" pitchFamily="65" charset="-120"/>
                        </a:rPr>
                        <a:t>4/10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1" i="0" u="none" strike="noStrike" cap="none" normalizeH="0" baseline="0" smtClean="0">
                          <a:ln>
                            <a:noFill/>
                          </a:ln>
                          <a:solidFill>
                            <a:schemeClr val="tx1"/>
                          </a:solidFill>
                          <a:effectLst/>
                          <a:latin typeface="Arial" pitchFamily="34" charset="0"/>
                          <a:ea typeface="標楷體" pitchFamily="65" charset="-120"/>
                        </a:rPr>
                        <a:t>0/5/6/10/14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1" i="0" u="none" strike="noStrike" cap="none" normalizeH="0" baseline="0" smtClean="0">
                          <a:ln>
                            <a:noFill/>
                          </a:ln>
                          <a:solidFill>
                            <a:schemeClr val="tx1"/>
                          </a:solidFill>
                          <a:effectLst/>
                          <a:latin typeface="Arial" pitchFamily="34" charset="0"/>
                          <a:ea typeface="標楷體" pitchFamily="65" charset="-12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1" i="0" u="none" strike="noStrike" cap="none" normalizeH="0" baseline="0" smtClean="0">
                          <a:ln>
                            <a:noFill/>
                          </a:ln>
                          <a:solidFill>
                            <a:schemeClr val="tx1"/>
                          </a:solidFill>
                          <a:effectLst/>
                          <a:latin typeface="Arial" pitchFamily="34" charset="0"/>
                          <a:ea typeface="標楷體" pitchFamily="65" charset="-120"/>
                        </a:rPr>
                        <a:t>variable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1" i="0" u="none" strike="noStrike" cap="none" normalizeH="0" baseline="0" smtClean="0">
                          <a:ln>
                            <a:noFill/>
                          </a:ln>
                          <a:solidFill>
                            <a:schemeClr val="tx1"/>
                          </a:solidFill>
                          <a:effectLst/>
                          <a:latin typeface="Arial" pitchFamily="34" charset="0"/>
                          <a:ea typeface="標楷體" pitchFamily="65" charset="-120"/>
                        </a:rPr>
                        <a:t>variable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1" i="0" u="none" strike="noStrike" cap="none" normalizeH="0" baseline="0" smtClean="0">
                          <a:ln>
                            <a:noFill/>
                          </a:ln>
                          <a:solidFill>
                            <a:schemeClr val="tx1"/>
                          </a:solidFill>
                          <a:effectLst/>
                          <a:latin typeface="Arial" pitchFamily="34" charset="0"/>
                          <a:ea typeface="標楷體" pitchFamily="65" charset="-120"/>
                        </a:rPr>
                        <a:t>variable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1" i="0" u="none" strike="noStrike" cap="none" normalizeH="0" baseline="0" smtClean="0">
                          <a:ln>
                            <a:noFill/>
                          </a:ln>
                          <a:solidFill>
                            <a:schemeClr val="tx1"/>
                          </a:solidFill>
                          <a:effectLst/>
                          <a:latin typeface="Arial" pitchFamily="34" charset="0"/>
                          <a:ea typeface="標楷體" pitchFamily="65" charset="-12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63588">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Frame</a:t>
                      </a:r>
                    </a:p>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Control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Sequence</a:t>
                      </a:r>
                    </a:p>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Addressing fields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Auxiliary Security Header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Superframe</a:t>
                      </a:r>
                    </a:p>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Specification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GTS</a:t>
                      </a:r>
                    </a:p>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fields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Pending address fields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Beacon Payload</a:t>
                      </a:r>
                    </a:p>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endParaRPr kumimoji="1" lang="en-US" altLang="zh-TW" sz="1200" b="0" i="0" u="none" strike="noStrike" cap="none" normalizeH="0" baseline="0" smtClean="0">
                        <a:ln>
                          <a:noFill/>
                        </a:ln>
                        <a:solidFill>
                          <a:schemeClr val="tx1"/>
                        </a:solidFill>
                        <a:effectLst/>
                        <a:latin typeface="Arial" pitchFamily="34"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FCS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31800">
                <a:tc gridSpan="4">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MHR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MAC  Payload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dirty="0" smtClean="0">
                          <a:ln>
                            <a:noFill/>
                          </a:ln>
                          <a:solidFill>
                            <a:schemeClr val="tx1"/>
                          </a:solidFill>
                          <a:effectLst/>
                          <a:latin typeface="Arial" pitchFamily="34" charset="0"/>
                          <a:ea typeface="標楷體" pitchFamily="65" charset="-120"/>
                        </a:rPr>
                        <a:t>MFR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2"/>
                  </a:ext>
                </a:extLst>
              </a:tr>
            </a:tbl>
          </a:graphicData>
        </a:graphic>
      </p:graphicFrame>
      <p:sp>
        <p:nvSpPr>
          <p:cNvPr id="93223" name="Text Box 15"/>
          <p:cNvSpPr txBox="1">
            <a:spLocks noChangeArrowheads="1"/>
          </p:cNvSpPr>
          <p:nvPr/>
        </p:nvSpPr>
        <p:spPr bwMode="auto">
          <a:xfrm>
            <a:off x="395288" y="1618703"/>
            <a:ext cx="3165475" cy="400050"/>
          </a:xfrm>
          <a:prstGeom prst="rect">
            <a:avLst/>
          </a:prstGeom>
          <a:noFill/>
          <a:ln w="9525" algn="ctr">
            <a:noFill/>
            <a:miter lim="800000"/>
            <a:headEnd/>
            <a:tailEnd/>
          </a:ln>
        </p:spPr>
        <p:txBody>
          <a:bodyPr wrap="none">
            <a:spAutoFit/>
          </a:bodyPr>
          <a:lstStyle/>
          <a:p>
            <a:pPr marL="342900" indent="-342900">
              <a:buFont typeface="Wingdings" pitchFamily="2" charset="2"/>
              <a:buChar char="u"/>
            </a:pPr>
            <a:r>
              <a:rPr lang="en-US" altLang="zh-TW" sz="2000" b="1">
                <a:solidFill>
                  <a:srgbClr val="0000FF"/>
                </a:solidFill>
                <a:latin typeface="Aharoni" pitchFamily="2" charset="-79"/>
                <a:cs typeface="Aharoni" pitchFamily="2" charset="-79"/>
              </a:rPr>
              <a:t> Beacon frame format</a:t>
            </a:r>
          </a:p>
        </p:txBody>
      </p:sp>
      <p:graphicFrame>
        <p:nvGraphicFramePr>
          <p:cNvPr id="41" name="Group 56"/>
          <p:cNvGraphicFramePr>
            <a:graphicFrameLocks noGrp="1"/>
          </p:cNvGraphicFramePr>
          <p:nvPr>
            <p:ph idx="1"/>
            <p:extLst>
              <p:ext uri="{D42A27DB-BD31-4B8C-83A1-F6EECF244321}">
                <p14:modId xmlns:p14="http://schemas.microsoft.com/office/powerpoint/2010/main" val="910022141"/>
              </p:ext>
            </p:extLst>
          </p:nvPr>
        </p:nvGraphicFramePr>
        <p:xfrm>
          <a:off x="393700" y="4339678"/>
          <a:ext cx="8313738" cy="1825626"/>
        </p:xfrm>
        <a:graphic>
          <a:graphicData uri="http://schemas.openxmlformats.org/drawingml/2006/table">
            <a:tbl>
              <a:tblPr/>
              <a:tblGrid>
                <a:gridCol w="1385888">
                  <a:extLst>
                    <a:ext uri="{9D8B030D-6E8A-4147-A177-3AD203B41FA5}">
                      <a16:colId xmlns="" xmlns:a16="http://schemas.microsoft.com/office/drawing/2014/main" val="20000"/>
                    </a:ext>
                  </a:extLst>
                </a:gridCol>
                <a:gridCol w="1127125">
                  <a:extLst>
                    <a:ext uri="{9D8B030D-6E8A-4147-A177-3AD203B41FA5}">
                      <a16:colId xmlns="" xmlns:a16="http://schemas.microsoft.com/office/drawing/2014/main" val="20001"/>
                    </a:ext>
                  </a:extLst>
                </a:gridCol>
                <a:gridCol w="1384300">
                  <a:extLst>
                    <a:ext uri="{9D8B030D-6E8A-4147-A177-3AD203B41FA5}">
                      <a16:colId xmlns="" xmlns:a16="http://schemas.microsoft.com/office/drawing/2014/main" val="20002"/>
                    </a:ext>
                  </a:extLst>
                </a:gridCol>
                <a:gridCol w="1644650">
                  <a:extLst>
                    <a:ext uri="{9D8B030D-6E8A-4147-A177-3AD203B41FA5}">
                      <a16:colId xmlns="" xmlns:a16="http://schemas.microsoft.com/office/drawing/2014/main" val="20003"/>
                    </a:ext>
                  </a:extLst>
                </a:gridCol>
                <a:gridCol w="1300162">
                  <a:extLst>
                    <a:ext uri="{9D8B030D-6E8A-4147-A177-3AD203B41FA5}">
                      <a16:colId xmlns="" xmlns:a16="http://schemas.microsoft.com/office/drawing/2014/main" val="20004"/>
                    </a:ext>
                  </a:extLst>
                </a:gridCol>
                <a:gridCol w="1471613">
                  <a:extLst>
                    <a:ext uri="{9D8B030D-6E8A-4147-A177-3AD203B41FA5}">
                      <a16:colId xmlns="" xmlns:a16="http://schemas.microsoft.com/office/drawing/2014/main" val="20005"/>
                    </a:ext>
                  </a:extLst>
                </a:gridCol>
              </a:tblGrid>
              <a:tr h="433388">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1" i="0" u="none" strike="noStrike" cap="none" normalizeH="0" baseline="0" smtClean="0">
                          <a:ln>
                            <a:noFill/>
                          </a:ln>
                          <a:solidFill>
                            <a:schemeClr val="tx1"/>
                          </a:solidFill>
                          <a:effectLst/>
                          <a:latin typeface="Arial" pitchFamily="34" charset="0"/>
                          <a:ea typeface="標楷體" pitchFamily="65" charset="-120"/>
                        </a:rPr>
                        <a:t>Octets:2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1" i="0" u="none" strike="noStrike" cap="none" normalizeH="0" baseline="0" smtClean="0">
                          <a:ln>
                            <a:noFill/>
                          </a:ln>
                          <a:solidFill>
                            <a:schemeClr val="tx1"/>
                          </a:solidFill>
                          <a:effectLst/>
                          <a:latin typeface="Arial" pitchFamily="34" charset="0"/>
                          <a:ea typeface="標楷體" pitchFamily="65" charset="-12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1" i="0" u="none" strike="noStrike" cap="none" normalizeH="0" baseline="0" smtClean="0">
                          <a:ln>
                            <a:noFill/>
                          </a:ln>
                          <a:solidFill>
                            <a:schemeClr val="tx1"/>
                          </a:solidFill>
                          <a:effectLst/>
                          <a:latin typeface="Arial" pitchFamily="34" charset="0"/>
                          <a:ea typeface="標楷體" pitchFamily="65" charset="-120"/>
                        </a:rPr>
                        <a:t>(see7.2.2.2.1)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1" i="0" u="none" strike="noStrike" cap="none" normalizeH="0" baseline="0" smtClean="0">
                          <a:ln>
                            <a:noFill/>
                          </a:ln>
                          <a:solidFill>
                            <a:schemeClr val="tx1"/>
                          </a:solidFill>
                          <a:effectLst/>
                          <a:latin typeface="Arial" pitchFamily="34" charset="0"/>
                          <a:ea typeface="標楷體" pitchFamily="65" charset="-120"/>
                        </a:rPr>
                        <a:t>0/5/6/10/14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1" i="0" u="none" strike="noStrike" cap="none" normalizeH="0" baseline="0" smtClean="0">
                          <a:ln>
                            <a:noFill/>
                          </a:ln>
                          <a:solidFill>
                            <a:schemeClr val="tx1"/>
                          </a:solidFill>
                          <a:effectLst/>
                          <a:latin typeface="Arial" pitchFamily="34" charset="0"/>
                          <a:ea typeface="標楷體" pitchFamily="65" charset="-120"/>
                        </a:rPr>
                        <a:t>variable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1" i="0" u="none" strike="noStrike" cap="none" normalizeH="0" baseline="0" smtClean="0">
                          <a:ln>
                            <a:noFill/>
                          </a:ln>
                          <a:solidFill>
                            <a:schemeClr val="tx1"/>
                          </a:solidFill>
                          <a:effectLst/>
                          <a:latin typeface="Arial" pitchFamily="34" charset="0"/>
                          <a:ea typeface="標楷體" pitchFamily="65" charset="-12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71538">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Frame Control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Sequence</a:t>
                      </a:r>
                    </a:p>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Addressing fields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Auxiliary </a:t>
                      </a:r>
                    </a:p>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Security Header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Data Payload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FCS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20700">
                <a:tc gridSpan="4">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MHR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MAC Payload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200" b="0" i="0" u="none" strike="noStrike" cap="none" normalizeH="0" baseline="0" smtClean="0">
                          <a:ln>
                            <a:noFill/>
                          </a:ln>
                          <a:solidFill>
                            <a:schemeClr val="tx1"/>
                          </a:solidFill>
                          <a:effectLst/>
                          <a:latin typeface="Arial" pitchFamily="34" charset="0"/>
                          <a:ea typeface="標楷體" pitchFamily="65" charset="-120"/>
                        </a:rPr>
                        <a:t>MFR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2"/>
                  </a:ext>
                </a:extLst>
              </a:tr>
            </a:tbl>
          </a:graphicData>
        </a:graphic>
      </p:graphicFrame>
      <p:sp>
        <p:nvSpPr>
          <p:cNvPr id="93251" name="Text Box 17"/>
          <p:cNvSpPr txBox="1">
            <a:spLocks noChangeArrowheads="1"/>
          </p:cNvSpPr>
          <p:nvPr/>
        </p:nvSpPr>
        <p:spPr bwMode="auto">
          <a:xfrm>
            <a:off x="395288" y="3979316"/>
            <a:ext cx="2868612" cy="400050"/>
          </a:xfrm>
          <a:prstGeom prst="rect">
            <a:avLst/>
          </a:prstGeom>
          <a:noFill/>
          <a:ln w="9525" algn="ctr">
            <a:noFill/>
            <a:miter lim="800000"/>
            <a:headEnd/>
            <a:tailEnd/>
          </a:ln>
        </p:spPr>
        <p:txBody>
          <a:bodyPr wrap="none">
            <a:spAutoFit/>
          </a:bodyPr>
          <a:lstStyle/>
          <a:p>
            <a:pPr marL="342900" indent="-342900">
              <a:buFont typeface="Wingdings" pitchFamily="2" charset="2"/>
              <a:buChar char="u"/>
            </a:pPr>
            <a:r>
              <a:rPr lang="en-US" altLang="zh-TW" sz="2000" b="1">
                <a:solidFill>
                  <a:srgbClr val="0000FF"/>
                </a:solidFill>
                <a:latin typeface="Aharoni" pitchFamily="2" charset="-79"/>
                <a:cs typeface="Aharoni" pitchFamily="2" charset="-79"/>
              </a:rPr>
              <a:t> Data frame format</a:t>
            </a:r>
          </a:p>
        </p:txBody>
      </p:sp>
      <p:sp>
        <p:nvSpPr>
          <p:cNvPr id="2" name="文字方塊 1"/>
          <p:cNvSpPr txBox="1"/>
          <p:nvPr/>
        </p:nvSpPr>
        <p:spPr>
          <a:xfrm>
            <a:off x="321408" y="2899890"/>
            <a:ext cx="569387" cy="369332"/>
          </a:xfrm>
          <a:prstGeom prst="rect">
            <a:avLst/>
          </a:prstGeom>
          <a:noFill/>
        </p:spPr>
        <p:txBody>
          <a:bodyPr wrap="none" rtlCol="0">
            <a:spAutoFit/>
          </a:bodyPr>
          <a:lstStyle/>
          <a:p>
            <a:r>
              <a:rPr lang="en-US" altLang="zh-TW" dirty="0" smtClean="0"/>
              <a:t>000</a:t>
            </a:r>
            <a:endParaRPr lang="zh-TW" altLang="en-US" dirty="0"/>
          </a:p>
        </p:txBody>
      </p:sp>
      <p:sp>
        <p:nvSpPr>
          <p:cNvPr id="8" name="文字方塊 7"/>
          <p:cNvSpPr txBox="1"/>
          <p:nvPr/>
        </p:nvSpPr>
        <p:spPr>
          <a:xfrm>
            <a:off x="395288" y="5276154"/>
            <a:ext cx="569387" cy="369332"/>
          </a:xfrm>
          <a:prstGeom prst="rect">
            <a:avLst/>
          </a:prstGeom>
          <a:noFill/>
        </p:spPr>
        <p:txBody>
          <a:bodyPr wrap="none" rtlCol="0">
            <a:spAutoFit/>
          </a:bodyPr>
          <a:lstStyle/>
          <a:p>
            <a:r>
              <a:rPr lang="en-US" altLang="zh-TW" dirty="0" smtClean="0"/>
              <a:t>001</a:t>
            </a:r>
            <a:endParaRPr lang="zh-TW" altLang="en-US" dirty="0"/>
          </a:p>
        </p:txBody>
      </p:sp>
      <p:sp>
        <p:nvSpPr>
          <p:cNvPr id="3" name="投影片編號版面配置區 2"/>
          <p:cNvSpPr>
            <a:spLocks noGrp="1"/>
          </p:cNvSpPr>
          <p:nvPr>
            <p:ph type="sldNum" sz="quarter" idx="4294967295"/>
          </p:nvPr>
        </p:nvSpPr>
        <p:spPr/>
        <p:txBody>
          <a:bodyPr/>
          <a:lstStyle/>
          <a:p>
            <a:pPr>
              <a:defRPr/>
            </a:pPr>
            <a:fld id="{C1BC216C-F62B-4211-A123-4127233B987E}" type="slidenum">
              <a:rPr lang="zh-TW" altLang="en-US" smtClean="0"/>
              <a:pPr>
                <a:defRPr/>
              </a:pPr>
              <a:t>61</a:t>
            </a:fld>
            <a:endParaRPr lang="zh-TW" altLang="en-US"/>
          </a:p>
        </p:txBody>
      </p:sp>
    </p:spTree>
    <p:extLst>
      <p:ext uri="{BB962C8B-B14F-4D97-AF65-F5344CB8AC3E}">
        <p14:creationId xmlns:p14="http://schemas.microsoft.com/office/powerpoint/2010/main" val="26778248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8485" y="404664"/>
            <a:ext cx="8229600" cy="936104"/>
          </a:xfrm>
        </p:spPr>
        <p:txBody>
          <a:bodyPr>
            <a:normAutofit/>
          </a:bodyPr>
          <a:lstStyle/>
          <a:p>
            <a:r>
              <a:rPr lang="en-US" altLang="zh-TW" dirty="0">
                <a:solidFill>
                  <a:srgbClr val="002B4C"/>
                </a:solidFill>
                <a:latin typeface="+mj-lt"/>
              </a:rPr>
              <a:t>802.15.4 Beacon Frame Format</a:t>
            </a:r>
            <a:endParaRPr lang="zh-TW" altLang="en-US" dirty="0">
              <a:solidFill>
                <a:srgbClr val="002B4C"/>
              </a:solidFill>
              <a:latin typeface="+mj-lt"/>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62</a:t>
            </a:fld>
            <a:endParaRPr lang="zh-TW" altLang="en-US"/>
          </a:p>
        </p:txBody>
      </p:sp>
      <p:sp>
        <p:nvSpPr>
          <p:cNvPr id="5" name="文字方塊 4"/>
          <p:cNvSpPr txBox="1"/>
          <p:nvPr/>
        </p:nvSpPr>
        <p:spPr>
          <a:xfrm>
            <a:off x="517241" y="4131319"/>
            <a:ext cx="8376267" cy="2308324"/>
          </a:xfrm>
          <a:prstGeom prst="rect">
            <a:avLst/>
          </a:prstGeom>
          <a:noFill/>
        </p:spPr>
        <p:txBody>
          <a:bodyPr wrap="none" rtlCol="0">
            <a:spAutoFit/>
          </a:bodyPr>
          <a:lstStyle/>
          <a:p>
            <a:pPr marL="285750" indent="-285750">
              <a:buFont typeface="Arial" panose="020B0604020202020204" pitchFamily="34" charset="0"/>
              <a:buChar char="•"/>
            </a:pPr>
            <a:r>
              <a:rPr lang="en-US" altLang="zh-TW" dirty="0"/>
              <a:t>The beacon frame is much more complex as it must convey </a:t>
            </a:r>
            <a:r>
              <a:rPr lang="en-US" altLang="zh-TW" dirty="0" smtClean="0"/>
              <a:t>the synchronization </a:t>
            </a:r>
          </a:p>
          <a:p>
            <a:r>
              <a:rPr lang="en-US" altLang="zh-TW" dirty="0" smtClean="0"/>
              <a:t>      and </a:t>
            </a:r>
            <a:r>
              <a:rPr lang="en-US" altLang="zh-TW" dirty="0">
                <a:solidFill>
                  <a:srgbClr val="FF0000"/>
                </a:solidFill>
              </a:rPr>
              <a:t>guaranteed time slot (GTS) </a:t>
            </a:r>
            <a:r>
              <a:rPr lang="en-US" altLang="zh-TW" dirty="0"/>
              <a:t>information to all of </a:t>
            </a:r>
            <a:r>
              <a:rPr lang="en-US" altLang="zh-TW" dirty="0" smtClean="0"/>
              <a:t>the devices </a:t>
            </a:r>
            <a:r>
              <a:rPr lang="en-US" altLang="zh-TW" dirty="0"/>
              <a:t>in the network</a:t>
            </a:r>
            <a:r>
              <a:rPr lang="en-US" altLang="zh-TW" dirty="0" smtClean="0"/>
              <a:t>.</a:t>
            </a:r>
          </a:p>
          <a:p>
            <a:pPr marL="285750" indent="-285750">
              <a:buFont typeface="Arial" panose="020B0604020202020204" pitchFamily="34" charset="0"/>
              <a:buChar char="•"/>
            </a:pPr>
            <a:r>
              <a:rPr lang="en-US" altLang="zh-TW" dirty="0"/>
              <a:t> Beacons add a new level of functionality to a </a:t>
            </a:r>
            <a:r>
              <a:rPr lang="en-US" altLang="zh-TW" dirty="0" smtClean="0"/>
              <a:t>network. </a:t>
            </a:r>
            <a:r>
              <a:rPr lang="en-US" altLang="zh-TW" dirty="0" smtClean="0">
                <a:solidFill>
                  <a:srgbClr val="FF0000"/>
                </a:solidFill>
              </a:rPr>
              <a:t>Client </a:t>
            </a:r>
            <a:r>
              <a:rPr lang="en-US" altLang="zh-TW" dirty="0">
                <a:solidFill>
                  <a:srgbClr val="FF0000"/>
                </a:solidFill>
              </a:rPr>
              <a:t>devices can wake up </a:t>
            </a:r>
            <a:endParaRPr lang="en-US" altLang="zh-TW" dirty="0" smtClean="0">
              <a:solidFill>
                <a:srgbClr val="FF0000"/>
              </a:solidFill>
            </a:endParaRPr>
          </a:p>
          <a:p>
            <a:r>
              <a:rPr lang="en-US" altLang="zh-TW" dirty="0">
                <a:solidFill>
                  <a:srgbClr val="FF0000"/>
                </a:solidFill>
              </a:rPr>
              <a:t> </a:t>
            </a:r>
            <a:r>
              <a:rPr lang="en-US" altLang="zh-TW" dirty="0" smtClean="0">
                <a:solidFill>
                  <a:srgbClr val="FF0000"/>
                </a:solidFill>
              </a:rPr>
              <a:t>     only </a:t>
            </a:r>
            <a:r>
              <a:rPr lang="en-US" altLang="zh-TW" dirty="0">
                <a:solidFill>
                  <a:srgbClr val="FF0000"/>
                </a:solidFill>
              </a:rPr>
              <a:t>when a beacon is to be broadcast, </a:t>
            </a:r>
            <a:r>
              <a:rPr lang="en-US" altLang="zh-TW" dirty="0" smtClean="0">
                <a:solidFill>
                  <a:srgbClr val="FF0000"/>
                </a:solidFill>
              </a:rPr>
              <a:t>listen for </a:t>
            </a:r>
            <a:r>
              <a:rPr lang="en-US" altLang="zh-TW" dirty="0">
                <a:solidFill>
                  <a:srgbClr val="FF0000"/>
                </a:solidFill>
              </a:rPr>
              <a:t>their address, and if </a:t>
            </a:r>
            <a:r>
              <a:rPr lang="en-US" altLang="zh-TW" dirty="0" smtClean="0">
                <a:solidFill>
                  <a:srgbClr val="FF0000"/>
                </a:solidFill>
              </a:rPr>
              <a:t>hear nothing, </a:t>
            </a:r>
          </a:p>
          <a:p>
            <a:r>
              <a:rPr lang="en-US" altLang="zh-TW" dirty="0">
                <a:solidFill>
                  <a:srgbClr val="FF0000"/>
                </a:solidFill>
              </a:rPr>
              <a:t> </a:t>
            </a:r>
            <a:r>
              <a:rPr lang="en-US" altLang="zh-TW" dirty="0" smtClean="0">
                <a:solidFill>
                  <a:srgbClr val="FF0000"/>
                </a:solidFill>
              </a:rPr>
              <a:t>     return </a:t>
            </a:r>
            <a:r>
              <a:rPr lang="en-US" altLang="zh-TW" dirty="0">
                <a:solidFill>
                  <a:srgbClr val="FF0000"/>
                </a:solidFill>
              </a:rPr>
              <a:t>to sleep.</a:t>
            </a:r>
          </a:p>
          <a:p>
            <a:pPr marL="285750" indent="-285750">
              <a:buFont typeface="Arial" panose="020B0604020202020204" pitchFamily="34" charset="0"/>
              <a:buChar char="•"/>
            </a:pPr>
            <a:r>
              <a:rPr lang="en-US" altLang="zh-TW" dirty="0" smtClean="0"/>
              <a:t>Beacons </a:t>
            </a:r>
            <a:r>
              <a:rPr lang="en-US" altLang="zh-TW" dirty="0"/>
              <a:t>are important for mesh and cluster tree networks to keep all of </a:t>
            </a:r>
            <a:r>
              <a:rPr lang="en-US" altLang="zh-TW" dirty="0" smtClean="0"/>
              <a:t>the nodes </a:t>
            </a:r>
          </a:p>
          <a:p>
            <a:r>
              <a:rPr lang="en-US" altLang="zh-TW" dirty="0" smtClean="0"/>
              <a:t>      synchronized </a:t>
            </a:r>
            <a:r>
              <a:rPr lang="en-US" altLang="zh-TW" dirty="0"/>
              <a:t>without requiring nodes to consume precious </a:t>
            </a:r>
            <a:r>
              <a:rPr lang="en-US" altLang="zh-TW" dirty="0" smtClean="0"/>
              <a:t>battery energy </a:t>
            </a:r>
            <a:r>
              <a:rPr lang="en-US" altLang="zh-TW" dirty="0"/>
              <a:t>listening </a:t>
            </a:r>
            <a:endParaRPr lang="en-US" altLang="zh-TW" dirty="0" smtClean="0"/>
          </a:p>
          <a:p>
            <a:r>
              <a:rPr lang="en-US" altLang="zh-TW" dirty="0"/>
              <a:t> </a:t>
            </a:r>
            <a:r>
              <a:rPr lang="en-US" altLang="zh-TW" dirty="0" smtClean="0"/>
              <a:t>     for </a:t>
            </a:r>
            <a:r>
              <a:rPr lang="en-US" altLang="zh-TW" dirty="0"/>
              <a:t>long periods of time.</a:t>
            </a:r>
            <a:endParaRPr lang="zh-TW" altLang="en-US" dirty="0"/>
          </a:p>
        </p:txBody>
      </p:sp>
      <p:pic>
        <p:nvPicPr>
          <p:cNvPr id="6" name="圖片 5"/>
          <p:cNvPicPr>
            <a:picLocks noChangeAspect="1"/>
          </p:cNvPicPr>
          <p:nvPr/>
        </p:nvPicPr>
        <p:blipFill>
          <a:blip r:embed="rId3"/>
          <a:stretch>
            <a:fillRect/>
          </a:stretch>
        </p:blipFill>
        <p:spPr>
          <a:xfrm>
            <a:off x="827584" y="1124744"/>
            <a:ext cx="7152429" cy="3099123"/>
          </a:xfrm>
          <a:prstGeom prst="rect">
            <a:avLst/>
          </a:prstGeom>
        </p:spPr>
      </p:pic>
      <p:sp>
        <p:nvSpPr>
          <p:cNvPr id="7" name="文字方塊 6"/>
          <p:cNvSpPr txBox="1"/>
          <p:nvPr/>
        </p:nvSpPr>
        <p:spPr>
          <a:xfrm>
            <a:off x="336464" y="6347525"/>
            <a:ext cx="8204297" cy="369332"/>
          </a:xfrm>
          <a:prstGeom prst="rect">
            <a:avLst/>
          </a:prstGeom>
          <a:noFill/>
        </p:spPr>
        <p:txBody>
          <a:bodyPr wrap="none" rtlCol="0">
            <a:spAutoFit/>
          </a:bodyPr>
          <a:lstStyle/>
          <a:p>
            <a:r>
              <a:rPr lang="en-US" altLang="zh-TW" dirty="0"/>
              <a:t>Source: https://www.nxp.com/files/training_pdf/28081_ZIGBEE_OVERVIEW_WBT.pdf</a:t>
            </a:r>
            <a:endParaRPr lang="zh-TW" altLang="en-US" dirty="0"/>
          </a:p>
        </p:txBody>
      </p:sp>
    </p:spTree>
    <p:extLst>
      <p:ext uri="{BB962C8B-B14F-4D97-AF65-F5344CB8AC3E}">
        <p14:creationId xmlns:p14="http://schemas.microsoft.com/office/powerpoint/2010/main" val="31059000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標題 1"/>
          <p:cNvSpPr>
            <a:spLocks noGrp="1"/>
          </p:cNvSpPr>
          <p:nvPr>
            <p:ph type="title"/>
          </p:nvPr>
        </p:nvSpPr>
        <p:spPr>
          <a:xfrm>
            <a:off x="428625" y="0"/>
            <a:ext cx="8229600" cy="1143000"/>
          </a:xfrm>
        </p:spPr>
        <p:txBody>
          <a:bodyPr/>
          <a:lstStyle/>
          <a:p>
            <a:pPr eaLnBrk="1" hangingPunct="1"/>
            <a:r>
              <a:rPr lang="en-US" altLang="zh-TW" smtClean="0"/>
              <a:t>Individual Frame Format</a:t>
            </a:r>
            <a:r>
              <a:rPr lang="zh-TW" altLang="en-US" smtClean="0"/>
              <a:t> </a:t>
            </a:r>
            <a:r>
              <a:rPr lang="en-US" altLang="zh-TW" smtClean="0"/>
              <a:t>(cont’d)</a:t>
            </a:r>
            <a:endParaRPr lang="zh-TW" altLang="en-US" b="1" smtClean="0">
              <a:cs typeface="Times New Roman" pitchFamily="18" charset="0"/>
            </a:endParaRPr>
          </a:p>
        </p:txBody>
      </p:sp>
      <p:sp>
        <p:nvSpPr>
          <p:cNvPr id="94211" name="Text Box 4"/>
          <p:cNvSpPr txBox="1">
            <a:spLocks noChangeArrowheads="1"/>
          </p:cNvSpPr>
          <p:nvPr/>
        </p:nvSpPr>
        <p:spPr bwMode="auto">
          <a:xfrm>
            <a:off x="685800" y="1387475"/>
            <a:ext cx="4570413" cy="400050"/>
          </a:xfrm>
          <a:prstGeom prst="rect">
            <a:avLst/>
          </a:prstGeom>
          <a:noFill/>
          <a:ln w="9525" algn="ctr">
            <a:noFill/>
            <a:miter lim="800000"/>
            <a:headEnd/>
            <a:tailEnd/>
          </a:ln>
        </p:spPr>
        <p:txBody>
          <a:bodyPr wrap="none">
            <a:spAutoFit/>
          </a:bodyPr>
          <a:lstStyle/>
          <a:p>
            <a:pPr marL="342900" indent="-342900">
              <a:buFont typeface="Wingdings" pitchFamily="2" charset="2"/>
              <a:buChar char="u"/>
            </a:pPr>
            <a:r>
              <a:rPr lang="en-US" altLang="zh-TW" sz="2000" b="1">
                <a:solidFill>
                  <a:srgbClr val="0000FF"/>
                </a:solidFill>
                <a:latin typeface="Aharoni" pitchFamily="2" charset="-79"/>
                <a:cs typeface="Aharoni" pitchFamily="2" charset="-79"/>
              </a:rPr>
              <a:t> Acknowledgement frame format</a:t>
            </a:r>
          </a:p>
        </p:txBody>
      </p:sp>
      <p:sp>
        <p:nvSpPr>
          <p:cNvPr id="94212" name="Text Box 6"/>
          <p:cNvSpPr txBox="1">
            <a:spLocks noChangeArrowheads="1"/>
          </p:cNvSpPr>
          <p:nvPr/>
        </p:nvSpPr>
        <p:spPr bwMode="auto">
          <a:xfrm>
            <a:off x="685800" y="3657600"/>
            <a:ext cx="4111625" cy="400050"/>
          </a:xfrm>
          <a:prstGeom prst="rect">
            <a:avLst/>
          </a:prstGeom>
          <a:noFill/>
          <a:ln w="9525" algn="ctr">
            <a:noFill/>
            <a:miter lim="800000"/>
            <a:headEnd/>
            <a:tailEnd/>
          </a:ln>
        </p:spPr>
        <p:txBody>
          <a:bodyPr wrap="none">
            <a:spAutoFit/>
          </a:bodyPr>
          <a:lstStyle/>
          <a:p>
            <a:pPr marL="342900" indent="-342900">
              <a:buFont typeface="Wingdings" pitchFamily="2" charset="2"/>
              <a:buChar char="u"/>
            </a:pPr>
            <a:r>
              <a:rPr lang="en-US" altLang="zh-TW" sz="2000" b="1">
                <a:solidFill>
                  <a:srgbClr val="0000FF"/>
                </a:solidFill>
                <a:latin typeface="Aharoni" pitchFamily="2" charset="-79"/>
                <a:cs typeface="Aharoni" pitchFamily="2" charset="-79"/>
              </a:rPr>
              <a:t> MAC command frame format</a:t>
            </a:r>
          </a:p>
        </p:txBody>
      </p:sp>
      <p:graphicFrame>
        <p:nvGraphicFramePr>
          <p:cNvPr id="44" name="Group 9"/>
          <p:cNvGraphicFramePr>
            <a:graphicFrameLocks noGrp="1"/>
          </p:cNvGraphicFramePr>
          <p:nvPr/>
        </p:nvGraphicFramePr>
        <p:xfrm>
          <a:off x="1403350" y="1804988"/>
          <a:ext cx="3816350" cy="1223964"/>
        </p:xfrm>
        <a:graphic>
          <a:graphicData uri="http://schemas.openxmlformats.org/drawingml/2006/table">
            <a:tbl>
              <a:tblPr/>
              <a:tblGrid>
                <a:gridCol w="1439863">
                  <a:extLst>
                    <a:ext uri="{9D8B030D-6E8A-4147-A177-3AD203B41FA5}">
                      <a16:colId xmlns="" xmlns:a16="http://schemas.microsoft.com/office/drawing/2014/main" val="20000"/>
                    </a:ext>
                  </a:extLst>
                </a:gridCol>
                <a:gridCol w="1728787">
                  <a:extLst>
                    <a:ext uri="{9D8B030D-6E8A-4147-A177-3AD203B41FA5}">
                      <a16:colId xmlns="" xmlns:a16="http://schemas.microsoft.com/office/drawing/2014/main" val="20001"/>
                    </a:ext>
                  </a:extLst>
                </a:gridCol>
                <a:gridCol w="647700">
                  <a:extLst>
                    <a:ext uri="{9D8B030D-6E8A-4147-A177-3AD203B41FA5}">
                      <a16:colId xmlns="" xmlns:a16="http://schemas.microsoft.com/office/drawing/2014/main" val="20002"/>
                    </a:ext>
                  </a:extLst>
                </a:gridCol>
              </a:tblGrid>
              <a:tr h="407988">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1" i="0" u="none" strike="noStrike" cap="none" normalizeH="0" baseline="0" smtClean="0">
                          <a:ln>
                            <a:noFill/>
                          </a:ln>
                          <a:solidFill>
                            <a:schemeClr val="tx1"/>
                          </a:solidFill>
                          <a:effectLst/>
                          <a:latin typeface="Arial" pitchFamily="34" charset="0"/>
                          <a:ea typeface="標楷體" pitchFamily="65" charset="-120"/>
                        </a:rPr>
                        <a:t>Octets:2</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1" i="0" u="none" strike="noStrike" cap="none" normalizeH="0" baseline="0" smtClean="0">
                          <a:ln>
                            <a:noFill/>
                          </a:ln>
                          <a:solidFill>
                            <a:schemeClr val="tx1"/>
                          </a:solidFill>
                          <a:effectLst/>
                          <a:latin typeface="Arial" pitchFamily="34" charset="0"/>
                          <a:ea typeface="標楷體" pitchFamily="65" charset="-120"/>
                        </a:rPr>
                        <a:t>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1" i="0" u="none" strike="noStrike" cap="none" normalizeH="0" baseline="0" smtClean="0">
                          <a:ln>
                            <a:noFill/>
                          </a:ln>
                          <a:solidFill>
                            <a:schemeClr val="tx1"/>
                          </a:solidFill>
                          <a:effectLst/>
                          <a:latin typeface="Arial" pitchFamily="34" charset="0"/>
                          <a:ea typeface="標楷體" pitchFamily="65" charset="-120"/>
                        </a:rPr>
                        <a:t>2</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07988">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dirty="0" smtClean="0">
                          <a:ln>
                            <a:noFill/>
                          </a:ln>
                          <a:solidFill>
                            <a:schemeClr val="tx1"/>
                          </a:solidFill>
                          <a:effectLst/>
                          <a:latin typeface="Arial" pitchFamily="34" charset="0"/>
                          <a:ea typeface="標楷體" pitchFamily="65" charset="-120"/>
                        </a:rPr>
                        <a:t>Frame Control</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Sequence Number</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FCS</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07988">
                <a:tc gridSpan="2">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MHR</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dirty="0" smtClean="0">
                          <a:ln>
                            <a:noFill/>
                          </a:ln>
                          <a:solidFill>
                            <a:schemeClr val="tx1"/>
                          </a:solidFill>
                          <a:effectLst/>
                          <a:latin typeface="Arial" pitchFamily="34" charset="0"/>
                          <a:ea typeface="標楷體" pitchFamily="65" charset="-120"/>
                        </a:rPr>
                        <a:t>MFR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2"/>
                  </a:ext>
                </a:extLst>
              </a:tr>
            </a:tbl>
          </a:graphicData>
        </a:graphic>
      </p:graphicFrame>
      <p:graphicFrame>
        <p:nvGraphicFramePr>
          <p:cNvPr id="45" name="Group 65"/>
          <p:cNvGraphicFramePr>
            <a:graphicFrameLocks noGrp="1"/>
          </p:cNvGraphicFramePr>
          <p:nvPr/>
        </p:nvGraphicFramePr>
        <p:xfrm>
          <a:off x="914400" y="4221163"/>
          <a:ext cx="7848600" cy="1687452"/>
        </p:xfrm>
        <a:graphic>
          <a:graphicData uri="http://schemas.openxmlformats.org/drawingml/2006/table">
            <a:tbl>
              <a:tblPr/>
              <a:tblGrid>
                <a:gridCol w="990600">
                  <a:extLst>
                    <a:ext uri="{9D8B030D-6E8A-4147-A177-3AD203B41FA5}">
                      <a16:colId xmlns="" xmlns:a16="http://schemas.microsoft.com/office/drawing/2014/main" val="20000"/>
                    </a:ext>
                  </a:extLst>
                </a:gridCol>
                <a:gridCol w="1195388">
                  <a:extLst>
                    <a:ext uri="{9D8B030D-6E8A-4147-A177-3AD203B41FA5}">
                      <a16:colId xmlns="" xmlns:a16="http://schemas.microsoft.com/office/drawing/2014/main" val="20001"/>
                    </a:ext>
                  </a:extLst>
                </a:gridCol>
                <a:gridCol w="1284287">
                  <a:extLst>
                    <a:ext uri="{9D8B030D-6E8A-4147-A177-3AD203B41FA5}">
                      <a16:colId xmlns="" xmlns:a16="http://schemas.microsoft.com/office/drawing/2014/main" val="20002"/>
                    </a:ext>
                  </a:extLst>
                </a:gridCol>
                <a:gridCol w="1135063">
                  <a:extLst>
                    <a:ext uri="{9D8B030D-6E8A-4147-A177-3AD203B41FA5}">
                      <a16:colId xmlns="" xmlns:a16="http://schemas.microsoft.com/office/drawing/2014/main" val="20003"/>
                    </a:ext>
                  </a:extLst>
                </a:gridCol>
                <a:gridCol w="1262062">
                  <a:extLst>
                    <a:ext uri="{9D8B030D-6E8A-4147-A177-3AD203B41FA5}">
                      <a16:colId xmlns="" xmlns:a16="http://schemas.microsoft.com/office/drawing/2014/main" val="20004"/>
                    </a:ext>
                  </a:extLst>
                </a:gridCol>
                <a:gridCol w="1219200">
                  <a:extLst>
                    <a:ext uri="{9D8B030D-6E8A-4147-A177-3AD203B41FA5}">
                      <a16:colId xmlns="" xmlns:a16="http://schemas.microsoft.com/office/drawing/2014/main" val="20005"/>
                    </a:ext>
                  </a:extLst>
                </a:gridCol>
                <a:gridCol w="762000">
                  <a:extLst>
                    <a:ext uri="{9D8B030D-6E8A-4147-A177-3AD203B41FA5}">
                      <a16:colId xmlns="" xmlns:a16="http://schemas.microsoft.com/office/drawing/2014/main" val="20006"/>
                    </a:ext>
                  </a:extLst>
                </a:gridCol>
              </a:tblGrid>
              <a:tr h="433388">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1" i="0" u="none" strike="noStrike" cap="none" normalizeH="0" baseline="0" smtClean="0">
                          <a:ln>
                            <a:noFill/>
                          </a:ln>
                          <a:solidFill>
                            <a:schemeClr val="tx1"/>
                          </a:solidFill>
                          <a:effectLst/>
                          <a:latin typeface="Arial" pitchFamily="34" charset="0"/>
                          <a:ea typeface="標楷體" pitchFamily="65" charset="-120"/>
                        </a:rPr>
                        <a:t>Octets:2</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1" i="0" u="none" strike="noStrike" cap="none" normalizeH="0" baseline="0" smtClean="0">
                          <a:ln>
                            <a:noFill/>
                          </a:ln>
                          <a:solidFill>
                            <a:schemeClr val="tx1"/>
                          </a:solidFill>
                          <a:effectLst/>
                          <a:latin typeface="Arial" pitchFamily="34" charset="0"/>
                          <a:ea typeface="標楷體" pitchFamily="65" charset="-120"/>
                        </a:rPr>
                        <a:t>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1" i="0" u="none" strike="noStrike" cap="none" normalizeH="0" baseline="0" smtClean="0">
                          <a:ln>
                            <a:noFill/>
                          </a:ln>
                          <a:solidFill>
                            <a:schemeClr val="tx1"/>
                          </a:solidFill>
                          <a:effectLst/>
                          <a:latin typeface="Arial" pitchFamily="34" charset="0"/>
                          <a:ea typeface="標楷體" pitchFamily="65" charset="-120"/>
                        </a:rPr>
                        <a:t>(see7.2.2.4.1)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1" i="0" u="none" strike="noStrike" cap="none" normalizeH="0" baseline="0" smtClean="0">
                          <a:ln>
                            <a:noFill/>
                          </a:ln>
                          <a:solidFill>
                            <a:schemeClr val="tx1"/>
                          </a:solidFill>
                          <a:effectLst/>
                          <a:latin typeface="Arial" pitchFamily="34" charset="0"/>
                          <a:ea typeface="標楷體" pitchFamily="65" charset="-120"/>
                        </a:rPr>
                        <a:t>0/5/6/10/14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1" i="0" u="none" strike="noStrike" cap="none" normalizeH="0" baseline="0" smtClean="0">
                          <a:ln>
                            <a:noFill/>
                          </a:ln>
                          <a:solidFill>
                            <a:schemeClr val="tx1"/>
                          </a:solidFill>
                          <a:effectLst/>
                          <a:latin typeface="Arial" pitchFamily="34" charset="0"/>
                          <a:ea typeface="標楷體" pitchFamily="65" charset="-120"/>
                        </a:rPr>
                        <a:t>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1" i="0" u="none" strike="noStrike" cap="none" normalizeH="0" baseline="0" smtClean="0">
                          <a:ln>
                            <a:noFill/>
                          </a:ln>
                          <a:solidFill>
                            <a:schemeClr val="tx1"/>
                          </a:solidFill>
                          <a:effectLst/>
                          <a:latin typeface="Arial" pitchFamily="34" charset="0"/>
                          <a:ea typeface="標楷體" pitchFamily="65" charset="-120"/>
                        </a:rPr>
                        <a:t>variable</a:t>
                      </a:r>
                    </a:p>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endParaRPr kumimoji="1" lang="en-US" altLang="zh-TW" sz="1300" b="1" i="0" u="none" strike="noStrike" cap="none" normalizeH="0" baseline="0" smtClean="0">
                        <a:ln>
                          <a:noFill/>
                        </a:ln>
                        <a:solidFill>
                          <a:schemeClr val="tx1"/>
                        </a:solidFill>
                        <a:effectLst/>
                        <a:latin typeface="Arial" pitchFamily="34" charset="0"/>
                        <a:ea typeface="標楷體" pitchFamily="65" charset="-12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1" i="0" u="none" strike="noStrike" cap="none" normalizeH="0" baseline="0" smtClean="0">
                          <a:ln>
                            <a:noFill/>
                          </a:ln>
                          <a:solidFill>
                            <a:schemeClr val="tx1"/>
                          </a:solidFill>
                          <a:effectLst/>
                          <a:latin typeface="Arial" pitchFamily="34" charset="0"/>
                          <a:ea typeface="標楷體" pitchFamily="65" charset="-120"/>
                        </a:rPr>
                        <a:t>2</a:t>
                      </a:r>
                    </a:p>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endParaRPr kumimoji="1" lang="en-US" altLang="zh-TW" sz="1300" b="1" i="0" u="none" strike="noStrike" cap="none" normalizeH="0" baseline="0" smtClean="0">
                        <a:ln>
                          <a:noFill/>
                        </a:ln>
                        <a:solidFill>
                          <a:schemeClr val="tx1"/>
                        </a:solidFill>
                        <a:effectLst/>
                        <a:latin typeface="Arial" pitchFamily="34" charset="0"/>
                        <a:ea typeface="標楷體" pitchFamily="65" charset="-12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03250">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Frame </a:t>
                      </a:r>
                    </a:p>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Control</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Sequence</a:t>
                      </a:r>
                    </a:p>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Number</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Addressing </a:t>
                      </a:r>
                    </a:p>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fields</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Auxiliary </a:t>
                      </a:r>
                    </a:p>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Security </a:t>
                      </a:r>
                    </a:p>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Header</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Command</a:t>
                      </a:r>
                    </a:p>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Frame</a:t>
                      </a:r>
                    </a:p>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Identifier</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Command</a:t>
                      </a:r>
                    </a:p>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Payload</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FCS</a:t>
                      </a:r>
                    </a:p>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endParaRPr kumimoji="1" lang="en-US" altLang="zh-TW" sz="1300" b="0" i="0" u="none" strike="noStrike" cap="none" normalizeH="0" baseline="0" smtClean="0">
                        <a:ln>
                          <a:noFill/>
                        </a:ln>
                        <a:solidFill>
                          <a:schemeClr val="tx1"/>
                        </a:solidFill>
                        <a:effectLst/>
                        <a:latin typeface="Arial" pitchFamily="34" charset="0"/>
                        <a:ea typeface="標楷體" pitchFamily="65" charset="-12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80975">
                <a:tc gridSpan="4">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MHR</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MAC Payload</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tc>
                  <a:txBody>
                    <a:bodyPr/>
                    <a:lstStyle/>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r>
                        <a:rPr kumimoji="1" lang="en-US" altLang="zh-TW" sz="1300" b="0" i="0" u="none" strike="noStrike" cap="none" normalizeH="0" baseline="0" smtClean="0">
                          <a:ln>
                            <a:noFill/>
                          </a:ln>
                          <a:solidFill>
                            <a:schemeClr val="tx1"/>
                          </a:solidFill>
                          <a:effectLst/>
                          <a:latin typeface="Arial" pitchFamily="34" charset="0"/>
                          <a:ea typeface="標楷體" pitchFamily="65" charset="-120"/>
                        </a:rPr>
                        <a:t>MFR</a:t>
                      </a:r>
                    </a:p>
                    <a:p>
                      <a:pPr marL="0" marR="0" lvl="0" indent="0" algn="ctr" defTabSz="914400" rtl="0" eaLnBrk="1" fontAlgn="ctr" latinLnBrk="0" hangingPunct="1">
                        <a:lnSpc>
                          <a:spcPct val="90000"/>
                        </a:lnSpc>
                        <a:spcBef>
                          <a:spcPct val="20000"/>
                        </a:spcBef>
                        <a:spcAft>
                          <a:spcPct val="0"/>
                        </a:spcAft>
                        <a:buClr>
                          <a:schemeClr val="accent1"/>
                        </a:buClr>
                        <a:buSzPct val="65000"/>
                        <a:buFont typeface="Wingdings" pitchFamily="2" charset="2"/>
                        <a:buNone/>
                        <a:tabLst/>
                      </a:pPr>
                      <a:endParaRPr kumimoji="1" lang="en-US" altLang="zh-TW" sz="1300" b="0" i="0" u="none" strike="noStrike" cap="none" normalizeH="0" baseline="0" smtClean="0">
                        <a:ln>
                          <a:noFill/>
                        </a:ln>
                        <a:solidFill>
                          <a:schemeClr val="tx1"/>
                        </a:solidFill>
                        <a:effectLst/>
                        <a:latin typeface="Arial" pitchFamily="34" charset="0"/>
                        <a:ea typeface="標楷體" pitchFamily="65" charset="-12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2"/>
                  </a:ext>
                </a:extLst>
              </a:tr>
            </a:tbl>
          </a:graphicData>
        </a:graphic>
      </p:graphicFrame>
      <p:sp>
        <p:nvSpPr>
          <p:cNvPr id="7" name="文字方塊 6"/>
          <p:cNvSpPr txBox="1"/>
          <p:nvPr/>
        </p:nvSpPr>
        <p:spPr>
          <a:xfrm>
            <a:off x="1842373" y="2411596"/>
            <a:ext cx="569387" cy="369332"/>
          </a:xfrm>
          <a:prstGeom prst="rect">
            <a:avLst/>
          </a:prstGeom>
          <a:noFill/>
        </p:spPr>
        <p:txBody>
          <a:bodyPr wrap="none" rtlCol="0">
            <a:spAutoFit/>
          </a:bodyPr>
          <a:lstStyle/>
          <a:p>
            <a:r>
              <a:rPr lang="en-US" altLang="zh-TW" dirty="0" smtClean="0"/>
              <a:t>010</a:t>
            </a:r>
            <a:endParaRPr lang="zh-TW" altLang="en-US" dirty="0"/>
          </a:p>
        </p:txBody>
      </p:sp>
      <p:sp>
        <p:nvSpPr>
          <p:cNvPr id="8" name="文字方塊 7"/>
          <p:cNvSpPr txBox="1"/>
          <p:nvPr/>
        </p:nvSpPr>
        <p:spPr>
          <a:xfrm>
            <a:off x="920937" y="5229200"/>
            <a:ext cx="552267" cy="369332"/>
          </a:xfrm>
          <a:prstGeom prst="rect">
            <a:avLst/>
          </a:prstGeom>
          <a:noFill/>
        </p:spPr>
        <p:txBody>
          <a:bodyPr wrap="none" rtlCol="0">
            <a:spAutoFit/>
          </a:bodyPr>
          <a:lstStyle/>
          <a:p>
            <a:r>
              <a:rPr lang="en-US" altLang="zh-TW" dirty="0" smtClean="0"/>
              <a:t>011</a:t>
            </a:r>
            <a:endParaRPr lang="zh-TW" altLang="en-US" dirty="0"/>
          </a:p>
        </p:txBody>
      </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63</a:t>
            </a:fld>
            <a:endParaRPr lang="zh-TW" altLang="en-US"/>
          </a:p>
        </p:txBody>
      </p:sp>
    </p:spTree>
    <p:extLst>
      <p:ext uri="{BB962C8B-B14F-4D97-AF65-F5344CB8AC3E}">
        <p14:creationId xmlns:p14="http://schemas.microsoft.com/office/powerpoint/2010/main" val="11172135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500188" y="1285875"/>
          <a:ext cx="5929312" cy="5337174"/>
        </p:xfrm>
        <a:graphic>
          <a:graphicData uri="http://schemas.openxmlformats.org/drawingml/2006/table">
            <a:tbl>
              <a:tblPr firstRow="1" bandRow="1">
                <a:tableStyleId>{5C22544A-7EE6-4342-B048-85BDC9FD1C3A}</a:tableStyleId>
              </a:tblPr>
              <a:tblGrid>
                <a:gridCol w="1811734">
                  <a:extLst>
                    <a:ext uri="{9D8B030D-6E8A-4147-A177-3AD203B41FA5}">
                      <a16:colId xmlns="" xmlns:a16="http://schemas.microsoft.com/office/drawing/2014/main" val="20000"/>
                    </a:ext>
                  </a:extLst>
                </a:gridCol>
                <a:gridCol w="4117578">
                  <a:extLst>
                    <a:ext uri="{9D8B030D-6E8A-4147-A177-3AD203B41FA5}">
                      <a16:colId xmlns="" xmlns:a16="http://schemas.microsoft.com/office/drawing/2014/main" val="20001"/>
                    </a:ext>
                  </a:extLst>
                </a:gridCol>
              </a:tblGrid>
              <a:tr h="1188724">
                <a:tc>
                  <a:txBody>
                    <a:bodyPr/>
                    <a:lstStyle/>
                    <a:p>
                      <a:pPr algn="ctr"/>
                      <a:r>
                        <a:rPr lang="en-US" altLang="zh-TW" sz="2400" b="1" kern="1200" baseline="0" dirty="0" smtClean="0">
                          <a:solidFill>
                            <a:schemeClr val="tx1"/>
                          </a:solidFill>
                          <a:latin typeface="+mn-lt"/>
                          <a:ea typeface="+mn-ea"/>
                          <a:cs typeface="+mn-cs"/>
                        </a:rPr>
                        <a:t>Command frame</a:t>
                      </a:r>
                    </a:p>
                    <a:p>
                      <a:pPr algn="ctr"/>
                      <a:r>
                        <a:rPr lang="en-US" altLang="zh-TW" sz="2400" b="1" kern="1200" baseline="0" dirty="0" smtClean="0">
                          <a:solidFill>
                            <a:schemeClr val="tx1"/>
                          </a:solidFill>
                          <a:latin typeface="+mn-lt"/>
                          <a:ea typeface="+mn-ea"/>
                          <a:cs typeface="+mn-cs"/>
                        </a:rPr>
                        <a:t>identifier</a:t>
                      </a:r>
                      <a:endParaRPr lang="en-US" altLang="zh-TW" sz="3200" b="1" baseline="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ltLang="zh-TW" sz="2400" b="1" kern="1200" baseline="0" dirty="0" smtClean="0">
                        <a:solidFill>
                          <a:schemeClr val="tx1"/>
                        </a:solidFill>
                        <a:latin typeface="+mn-lt"/>
                        <a:ea typeface="+mn-ea"/>
                        <a:cs typeface="+mn-cs"/>
                      </a:endParaRPr>
                    </a:p>
                    <a:p>
                      <a:pPr algn="ctr"/>
                      <a:r>
                        <a:rPr lang="en-US" altLang="zh-TW" sz="2400" b="1" kern="1200" baseline="0" dirty="0" smtClean="0">
                          <a:solidFill>
                            <a:schemeClr val="tx1"/>
                          </a:solidFill>
                          <a:latin typeface="+mn-lt"/>
                          <a:ea typeface="+mn-ea"/>
                          <a:cs typeface="+mn-cs"/>
                        </a:rPr>
                        <a:t>Command name</a:t>
                      </a:r>
                      <a:endParaRPr lang="zh-TW" altLang="en-US"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442751">
                <a:tc>
                  <a:txBody>
                    <a:bodyPr/>
                    <a:lstStyle/>
                    <a:p>
                      <a:pPr algn="ctr"/>
                      <a:r>
                        <a:rPr lang="en-US" altLang="zh-TW" sz="2000" kern="1200" baseline="0" dirty="0" smtClean="0">
                          <a:solidFill>
                            <a:schemeClr val="dk1"/>
                          </a:solidFill>
                          <a:latin typeface="Times New Roman" pitchFamily="18" charset="0"/>
                          <a:ea typeface="+mn-ea"/>
                          <a:cs typeface="Times New Roman" pitchFamily="18" charset="0"/>
                        </a:rPr>
                        <a:t>0 x 01</a:t>
                      </a:r>
                      <a:endParaRPr lang="zh-TW" altLang="en-US" sz="200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kern="1200" baseline="0" dirty="0" smtClean="0">
                          <a:solidFill>
                            <a:schemeClr val="dk1"/>
                          </a:solidFill>
                          <a:latin typeface="Times New Roman" pitchFamily="18" charset="0"/>
                          <a:ea typeface="+mn-ea"/>
                          <a:cs typeface="Times New Roman" pitchFamily="18" charset="0"/>
                        </a:rPr>
                        <a:t>Association request</a:t>
                      </a:r>
                      <a:endParaRPr lang="zh-TW" altLang="en-US" sz="200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442751">
                <a:tc>
                  <a:txBody>
                    <a:bodyPr/>
                    <a:lstStyle/>
                    <a:p>
                      <a:pPr algn="ctr"/>
                      <a:r>
                        <a:rPr lang="en-US" altLang="zh-TW" sz="2000" kern="1200" baseline="0" dirty="0" smtClean="0">
                          <a:solidFill>
                            <a:schemeClr val="dk1"/>
                          </a:solidFill>
                          <a:latin typeface="Times New Roman" pitchFamily="18" charset="0"/>
                          <a:ea typeface="+mn-ea"/>
                          <a:cs typeface="Times New Roman" pitchFamily="18" charset="0"/>
                        </a:rPr>
                        <a:t>0 x 02</a:t>
                      </a:r>
                      <a:endParaRPr lang="zh-TW" altLang="en-US" sz="200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kern="1200" baseline="0" dirty="0" smtClean="0">
                          <a:solidFill>
                            <a:schemeClr val="dk1"/>
                          </a:solidFill>
                          <a:latin typeface="Times New Roman" pitchFamily="18" charset="0"/>
                          <a:ea typeface="+mn-ea"/>
                          <a:cs typeface="Times New Roman" pitchFamily="18" charset="0"/>
                        </a:rPr>
                        <a:t>Association response</a:t>
                      </a:r>
                      <a:endParaRPr lang="zh-TW" altLang="en-US" sz="200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442751">
                <a:tc>
                  <a:txBody>
                    <a:bodyPr/>
                    <a:lstStyle/>
                    <a:p>
                      <a:pPr algn="ctr"/>
                      <a:r>
                        <a:rPr lang="en-US" altLang="zh-TW" sz="2000" kern="1200" baseline="0" dirty="0" smtClean="0">
                          <a:solidFill>
                            <a:schemeClr val="dk1"/>
                          </a:solidFill>
                          <a:latin typeface="Times New Roman" pitchFamily="18" charset="0"/>
                          <a:ea typeface="+mn-ea"/>
                          <a:cs typeface="Times New Roman" pitchFamily="18" charset="0"/>
                        </a:rPr>
                        <a:t>0 x 03</a:t>
                      </a:r>
                      <a:endParaRPr lang="zh-TW" altLang="en-US" sz="200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kern="1200" baseline="0" dirty="0" smtClean="0">
                          <a:solidFill>
                            <a:schemeClr val="dk1"/>
                          </a:solidFill>
                          <a:latin typeface="Times New Roman" pitchFamily="18" charset="0"/>
                          <a:ea typeface="+mn-ea"/>
                          <a:cs typeface="Times New Roman" pitchFamily="18" charset="0"/>
                        </a:rPr>
                        <a:t>Disassociation notification</a:t>
                      </a:r>
                      <a:endParaRPr lang="zh-TW" altLang="en-US" sz="200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442751">
                <a:tc>
                  <a:txBody>
                    <a:bodyPr/>
                    <a:lstStyle/>
                    <a:p>
                      <a:pPr algn="ctr"/>
                      <a:r>
                        <a:rPr lang="en-US" altLang="zh-TW" sz="2000" kern="1200" baseline="0" dirty="0" smtClean="0">
                          <a:solidFill>
                            <a:schemeClr val="dk1"/>
                          </a:solidFill>
                          <a:latin typeface="Times New Roman" pitchFamily="18" charset="0"/>
                          <a:ea typeface="+mn-ea"/>
                          <a:cs typeface="Times New Roman" pitchFamily="18" charset="0"/>
                        </a:rPr>
                        <a:t>0 x 04</a:t>
                      </a:r>
                      <a:endParaRPr lang="zh-TW" altLang="en-US" sz="200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1200" baseline="0" dirty="0" smtClean="0">
                          <a:solidFill>
                            <a:schemeClr val="dk1"/>
                          </a:solidFill>
                          <a:latin typeface="Times New Roman" pitchFamily="18" charset="0"/>
                          <a:ea typeface="+mn-ea"/>
                          <a:cs typeface="Times New Roman" pitchFamily="18" charset="0"/>
                        </a:rPr>
                        <a:t>Data request</a:t>
                      </a:r>
                      <a:endParaRPr lang="zh-TW" altLang="en-US" sz="2000" dirty="0" smtClean="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96241">
                <a:tc>
                  <a:txBody>
                    <a:bodyPr/>
                    <a:lstStyle/>
                    <a:p>
                      <a:pPr algn="ctr"/>
                      <a:r>
                        <a:rPr lang="en-US" altLang="zh-TW" sz="2000" kern="1200" baseline="0" dirty="0" smtClean="0">
                          <a:solidFill>
                            <a:schemeClr val="dk1"/>
                          </a:solidFill>
                          <a:latin typeface="Times New Roman" pitchFamily="18" charset="0"/>
                          <a:ea typeface="+mn-ea"/>
                          <a:cs typeface="Times New Roman" pitchFamily="18" charset="0"/>
                        </a:rPr>
                        <a:t>0 x 05</a:t>
                      </a:r>
                      <a:endParaRPr lang="zh-TW" altLang="en-US" sz="200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1200" baseline="0" dirty="0" smtClean="0">
                          <a:solidFill>
                            <a:schemeClr val="dk1"/>
                          </a:solidFill>
                          <a:latin typeface="Times New Roman" pitchFamily="18" charset="0"/>
                          <a:ea typeface="+mn-ea"/>
                          <a:cs typeface="Times New Roman" pitchFamily="18" charset="0"/>
                        </a:rPr>
                        <a:t>PAN ID conflict notification</a:t>
                      </a:r>
                      <a:endParaRPr lang="zh-TW" altLang="en-US" sz="2000" dirty="0" smtClean="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96241">
                <a:tc>
                  <a:txBody>
                    <a:bodyPr/>
                    <a:lstStyle/>
                    <a:p>
                      <a:pPr algn="ctr"/>
                      <a:r>
                        <a:rPr lang="en-US" altLang="zh-TW" sz="2000" kern="1200" baseline="0" dirty="0" smtClean="0">
                          <a:solidFill>
                            <a:schemeClr val="dk1"/>
                          </a:solidFill>
                          <a:latin typeface="Times New Roman" pitchFamily="18" charset="0"/>
                          <a:ea typeface="+mn-ea"/>
                          <a:cs typeface="Times New Roman" pitchFamily="18" charset="0"/>
                        </a:rPr>
                        <a:t>0 x 06</a:t>
                      </a:r>
                      <a:endParaRPr lang="zh-TW" altLang="en-US" sz="200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1200" baseline="0" dirty="0" smtClean="0">
                          <a:solidFill>
                            <a:schemeClr val="dk1"/>
                          </a:solidFill>
                          <a:latin typeface="Times New Roman" pitchFamily="18" charset="0"/>
                          <a:ea typeface="+mn-ea"/>
                          <a:cs typeface="Times New Roman" pitchFamily="18" charset="0"/>
                        </a:rPr>
                        <a:t>Orphan notification</a:t>
                      </a:r>
                      <a:endParaRPr lang="zh-TW" altLang="en-US" sz="2000" dirty="0" smtClean="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96241">
                <a:tc>
                  <a:txBody>
                    <a:bodyPr/>
                    <a:lstStyle/>
                    <a:p>
                      <a:pPr algn="ctr"/>
                      <a:r>
                        <a:rPr lang="en-US" altLang="zh-TW" sz="2000" kern="1200" baseline="0" dirty="0" smtClean="0">
                          <a:solidFill>
                            <a:schemeClr val="dk1"/>
                          </a:solidFill>
                          <a:latin typeface="Times New Roman" pitchFamily="18" charset="0"/>
                          <a:ea typeface="+mn-ea"/>
                          <a:cs typeface="Times New Roman" pitchFamily="18" charset="0"/>
                        </a:rPr>
                        <a:t>0 x 07</a:t>
                      </a:r>
                      <a:endParaRPr lang="zh-TW" altLang="en-US" sz="200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kern="1200" baseline="0" dirty="0" smtClean="0">
                          <a:solidFill>
                            <a:schemeClr val="dk1"/>
                          </a:solidFill>
                          <a:latin typeface="Times New Roman" pitchFamily="18" charset="0"/>
                          <a:ea typeface="+mn-ea"/>
                          <a:cs typeface="Times New Roman" pitchFamily="18" charset="0"/>
                        </a:rPr>
                        <a:t>Beacon request</a:t>
                      </a:r>
                      <a:endParaRPr lang="zh-TW" altLang="en-US" sz="200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396241">
                <a:tc>
                  <a:txBody>
                    <a:bodyPr/>
                    <a:lstStyle/>
                    <a:p>
                      <a:pPr algn="ctr"/>
                      <a:r>
                        <a:rPr lang="en-US" altLang="zh-TW" sz="2000" kern="1200" baseline="0" dirty="0" smtClean="0">
                          <a:solidFill>
                            <a:schemeClr val="dk1"/>
                          </a:solidFill>
                          <a:latin typeface="Times New Roman" pitchFamily="18" charset="0"/>
                          <a:ea typeface="+mn-ea"/>
                          <a:cs typeface="Times New Roman" pitchFamily="18" charset="0"/>
                        </a:rPr>
                        <a:t>0 x 08</a:t>
                      </a:r>
                      <a:endParaRPr lang="zh-TW" altLang="en-US" sz="200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kern="1200" baseline="0" dirty="0" smtClean="0">
                          <a:solidFill>
                            <a:schemeClr val="dk1"/>
                          </a:solidFill>
                          <a:latin typeface="Times New Roman" pitchFamily="18" charset="0"/>
                          <a:ea typeface="+mn-ea"/>
                          <a:cs typeface="Times New Roman" pitchFamily="18" charset="0"/>
                        </a:rPr>
                        <a:t>Coordinator realignment</a:t>
                      </a:r>
                      <a:endParaRPr lang="zh-TW" altLang="en-US" sz="200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396241">
                <a:tc>
                  <a:txBody>
                    <a:bodyPr/>
                    <a:lstStyle/>
                    <a:p>
                      <a:pPr algn="ctr"/>
                      <a:r>
                        <a:rPr lang="en-US" altLang="zh-TW" sz="2000" kern="1200" baseline="0" dirty="0" smtClean="0">
                          <a:solidFill>
                            <a:schemeClr val="dk1"/>
                          </a:solidFill>
                          <a:latin typeface="Times New Roman" pitchFamily="18" charset="0"/>
                          <a:ea typeface="+mn-ea"/>
                          <a:cs typeface="Times New Roman" pitchFamily="18" charset="0"/>
                        </a:rPr>
                        <a:t>0 x 09</a:t>
                      </a:r>
                      <a:endParaRPr lang="zh-TW" altLang="en-US" sz="200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kern="1200" baseline="0" dirty="0" smtClean="0">
                          <a:solidFill>
                            <a:schemeClr val="dk1"/>
                          </a:solidFill>
                          <a:latin typeface="Times New Roman" pitchFamily="18" charset="0"/>
                          <a:ea typeface="+mn-ea"/>
                          <a:cs typeface="Times New Roman" pitchFamily="18" charset="0"/>
                        </a:rPr>
                        <a:t>GTS request</a:t>
                      </a:r>
                      <a:endParaRPr lang="zh-TW" altLang="en-US" sz="200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396241">
                <a:tc>
                  <a:txBody>
                    <a:bodyPr/>
                    <a:lstStyle/>
                    <a:p>
                      <a:pPr algn="ctr"/>
                      <a:r>
                        <a:rPr lang="en-US" altLang="zh-TW" sz="2000" dirty="0" smtClean="0">
                          <a:latin typeface="Times New Roman" pitchFamily="18" charset="0"/>
                          <a:cs typeface="Times New Roman" pitchFamily="18" charset="0"/>
                        </a:rPr>
                        <a:t>0x0a</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0xFF</a:t>
                      </a:r>
                      <a:endParaRPr lang="zh-TW" altLang="en-US" sz="200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kern="1200" baseline="0" dirty="0" smtClean="0">
                          <a:solidFill>
                            <a:schemeClr val="dk1"/>
                          </a:solidFill>
                          <a:latin typeface="Times New Roman" pitchFamily="18" charset="0"/>
                          <a:ea typeface="+mn-ea"/>
                          <a:cs typeface="Times New Roman" pitchFamily="18" charset="0"/>
                        </a:rPr>
                        <a:t>Reserved</a:t>
                      </a:r>
                      <a:endParaRPr lang="zh-TW" altLang="en-US" sz="200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bl>
          </a:graphicData>
        </a:graphic>
      </p:graphicFrame>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64</a:t>
            </a:fld>
            <a:endParaRPr lang="zh-TW" altLang="en-US"/>
          </a:p>
        </p:txBody>
      </p:sp>
      <p:sp>
        <p:nvSpPr>
          <p:cNvPr id="6" name="標題 1"/>
          <p:cNvSpPr>
            <a:spLocks noGrp="1"/>
          </p:cNvSpPr>
          <p:nvPr>
            <p:ph type="title"/>
          </p:nvPr>
        </p:nvSpPr>
        <p:spPr>
          <a:xfrm>
            <a:off x="398485" y="404664"/>
            <a:ext cx="8229600" cy="936104"/>
          </a:xfrm>
        </p:spPr>
        <p:txBody>
          <a:bodyPr>
            <a:normAutofit/>
          </a:bodyPr>
          <a:lstStyle/>
          <a:p>
            <a:r>
              <a:rPr lang="en-US" altLang="zh-TW" dirty="0">
                <a:solidFill>
                  <a:srgbClr val="002B4C"/>
                </a:solidFill>
                <a:latin typeface="+mj-lt"/>
              </a:rPr>
              <a:t>802.15.4 </a:t>
            </a:r>
            <a:r>
              <a:rPr lang="en-US" altLang="zh-TW" dirty="0" smtClean="0">
                <a:solidFill>
                  <a:srgbClr val="002B4C"/>
                </a:solidFill>
                <a:latin typeface="+mj-lt"/>
              </a:rPr>
              <a:t>Command </a:t>
            </a:r>
            <a:r>
              <a:rPr lang="en-US" altLang="zh-TW" dirty="0">
                <a:solidFill>
                  <a:srgbClr val="002B4C"/>
                </a:solidFill>
                <a:latin typeface="+mj-lt"/>
              </a:rPr>
              <a:t>Frame Format</a:t>
            </a:r>
            <a:endParaRPr lang="zh-TW" altLang="en-US" dirty="0">
              <a:solidFill>
                <a:srgbClr val="002B4C"/>
              </a:solidFill>
              <a:latin typeface="+mj-lt"/>
            </a:endParaRPr>
          </a:p>
        </p:txBody>
      </p:sp>
    </p:spTree>
    <p:extLst>
      <p:ext uri="{BB962C8B-B14F-4D97-AF65-F5344CB8AC3E}">
        <p14:creationId xmlns:p14="http://schemas.microsoft.com/office/powerpoint/2010/main" val="29565591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5004048" y="3464669"/>
            <a:ext cx="187325" cy="23812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sp>
        <p:nvSpPr>
          <p:cNvPr id="88066" name="標題 1"/>
          <p:cNvSpPr>
            <a:spLocks noGrp="1"/>
          </p:cNvSpPr>
          <p:nvPr>
            <p:ph type="title"/>
          </p:nvPr>
        </p:nvSpPr>
        <p:spPr>
          <a:xfrm>
            <a:off x="428625" y="0"/>
            <a:ext cx="8229600" cy="1143000"/>
          </a:xfrm>
        </p:spPr>
        <p:txBody>
          <a:bodyPr/>
          <a:lstStyle/>
          <a:p>
            <a:pPr eaLnBrk="1" hangingPunct="1"/>
            <a:r>
              <a:rPr lang="en-US" altLang="zh-TW" b="1" dirty="0" smtClean="0">
                <a:cs typeface="Times New Roman" pitchFamily="18" charset="0"/>
              </a:rPr>
              <a:t>Association</a:t>
            </a:r>
            <a:endParaRPr lang="zh-TW" altLang="en-US" b="1" dirty="0" smtClean="0">
              <a:cs typeface="Times New Roman" pitchFamily="18" charset="0"/>
            </a:endParaRPr>
          </a:p>
        </p:txBody>
      </p:sp>
      <p:sp>
        <p:nvSpPr>
          <p:cNvPr id="88067" name="內容版面配置區 2"/>
          <p:cNvSpPr>
            <a:spLocks noGrp="1"/>
          </p:cNvSpPr>
          <p:nvPr>
            <p:ph sz="quarter" idx="1"/>
          </p:nvPr>
        </p:nvSpPr>
        <p:spPr>
          <a:xfrm>
            <a:off x="428625" y="1143000"/>
            <a:ext cx="7715250" cy="1206500"/>
          </a:xfrm>
        </p:spPr>
        <p:txBody>
          <a:bodyPr>
            <a:normAutofit fontScale="92500" lnSpcReduction="20000"/>
          </a:bodyPr>
          <a:lstStyle/>
          <a:p>
            <a:pPr eaLnBrk="1" hangingPunct="1">
              <a:buFont typeface="Wingdings" pitchFamily="2" charset="2"/>
              <a:buChar char="Ø"/>
            </a:pPr>
            <a:r>
              <a:rPr kumimoji="1" lang="en-US" altLang="zh-TW" smtClean="0">
                <a:cs typeface="Times New Roman" pitchFamily="18" charset="0"/>
              </a:rPr>
              <a:t>If device wait a </a:t>
            </a:r>
            <a:r>
              <a:rPr lang="en-US" altLang="zh-TW" b="1" i="1" smtClean="0">
                <a:solidFill>
                  <a:srgbClr val="0000FF"/>
                </a:solidFill>
                <a:cs typeface="Times New Roman" pitchFamily="18" charset="0"/>
              </a:rPr>
              <a:t>aResponseWaitTime </a:t>
            </a:r>
            <a:r>
              <a:rPr kumimoji="1" lang="en-US" altLang="zh-TW" smtClean="0">
                <a:cs typeface="Times New Roman" pitchFamily="18" charset="0"/>
              </a:rPr>
              <a:t>and no any </a:t>
            </a:r>
            <a:r>
              <a:rPr lang="en-US" altLang="zh-TW" b="1" i="1" smtClean="0">
                <a:solidFill>
                  <a:srgbClr val="FF0000"/>
                </a:solidFill>
                <a:cs typeface="Times New Roman" pitchFamily="18" charset="0"/>
              </a:rPr>
              <a:t>Association response</a:t>
            </a:r>
            <a:r>
              <a:rPr kumimoji="1" lang="en-US" altLang="zh-TW" smtClean="0">
                <a:cs typeface="Times New Roman" pitchFamily="18" charset="0"/>
              </a:rPr>
              <a:t>, then Association failure</a:t>
            </a:r>
          </a:p>
          <a:p>
            <a:pPr eaLnBrk="1" hangingPunct="1">
              <a:buFont typeface="Wingdings" pitchFamily="2" charset="2"/>
              <a:buChar char="Ø"/>
            </a:pPr>
            <a:endParaRPr lang="zh-TW" altLang="en-US" smtClean="0"/>
          </a:p>
        </p:txBody>
      </p:sp>
      <p:cxnSp>
        <p:nvCxnSpPr>
          <p:cNvPr id="93" name="直線接點 92"/>
          <p:cNvCxnSpPr/>
          <p:nvPr/>
        </p:nvCxnSpPr>
        <p:spPr>
          <a:xfrm>
            <a:off x="1039813" y="3714750"/>
            <a:ext cx="7747000" cy="0"/>
          </a:xfrm>
          <a:prstGeom prst="line">
            <a:avLst/>
          </a:prstGeom>
        </p:spPr>
        <p:style>
          <a:lnRef idx="1">
            <a:schemeClr val="dk1"/>
          </a:lnRef>
          <a:fillRef idx="0">
            <a:schemeClr val="dk1"/>
          </a:fillRef>
          <a:effectRef idx="0">
            <a:schemeClr val="dk1"/>
          </a:effectRef>
          <a:fontRef idx="minor">
            <a:schemeClr val="tx1"/>
          </a:fontRef>
        </p:style>
      </p:cxnSp>
      <p:cxnSp>
        <p:nvCxnSpPr>
          <p:cNvPr id="94" name="直線接點 93"/>
          <p:cNvCxnSpPr/>
          <p:nvPr/>
        </p:nvCxnSpPr>
        <p:spPr>
          <a:xfrm>
            <a:off x="1039813" y="4478338"/>
            <a:ext cx="7747000" cy="0"/>
          </a:xfrm>
          <a:prstGeom prst="line">
            <a:avLst/>
          </a:prstGeom>
        </p:spPr>
        <p:style>
          <a:lnRef idx="1">
            <a:schemeClr val="dk1"/>
          </a:lnRef>
          <a:fillRef idx="0">
            <a:schemeClr val="dk1"/>
          </a:fillRef>
          <a:effectRef idx="0">
            <a:schemeClr val="dk1"/>
          </a:effectRef>
          <a:fontRef idx="minor">
            <a:schemeClr val="tx1"/>
          </a:fontRef>
        </p:style>
      </p:cxnSp>
      <p:sp>
        <p:nvSpPr>
          <p:cNvPr id="95" name="矩形 94"/>
          <p:cNvSpPr/>
          <p:nvPr/>
        </p:nvSpPr>
        <p:spPr>
          <a:xfrm>
            <a:off x="1908175" y="3473450"/>
            <a:ext cx="176213" cy="254000"/>
          </a:xfrm>
          <a:prstGeom prst="rect">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sp>
        <p:nvSpPr>
          <p:cNvPr id="88072" name="矩形 7"/>
          <p:cNvSpPr>
            <a:spLocks noChangeArrowheads="1"/>
          </p:cNvSpPr>
          <p:nvPr/>
        </p:nvSpPr>
        <p:spPr bwMode="auto">
          <a:xfrm>
            <a:off x="-107950" y="4468813"/>
            <a:ext cx="1935163" cy="830262"/>
          </a:xfrm>
          <a:prstGeom prst="rect">
            <a:avLst/>
          </a:prstGeom>
          <a:noFill/>
          <a:ln w="9525">
            <a:noFill/>
            <a:miter lim="800000"/>
            <a:headEnd/>
            <a:tailEnd/>
          </a:ln>
        </p:spPr>
        <p:txBody>
          <a:bodyPr>
            <a:spAutoFit/>
          </a:bodyPr>
          <a:lstStyle/>
          <a:p>
            <a:pPr algn="ctr"/>
            <a:r>
              <a:rPr lang="en-US" altLang="zh-TW" sz="2400" b="1" i="1">
                <a:solidFill>
                  <a:srgbClr val="FF0000"/>
                </a:solidFill>
                <a:latin typeface="Aharoni" pitchFamily="2" charset="-79"/>
                <a:cs typeface="Aharoni" pitchFamily="2" charset="-79"/>
              </a:rPr>
              <a:t>Coordinator MAC</a:t>
            </a:r>
            <a:endParaRPr lang="zh-TW" altLang="zh-TW" sz="4800" b="1" i="1">
              <a:solidFill>
                <a:srgbClr val="FF0000"/>
              </a:solidFill>
              <a:latin typeface="Aharoni" pitchFamily="2" charset="-79"/>
              <a:cs typeface="Aharoni" pitchFamily="2" charset="-79"/>
            </a:endParaRPr>
          </a:p>
        </p:txBody>
      </p:sp>
      <p:sp>
        <p:nvSpPr>
          <p:cNvPr id="88073" name="矩形 8"/>
          <p:cNvSpPr>
            <a:spLocks noChangeArrowheads="1"/>
          </p:cNvSpPr>
          <p:nvPr/>
        </p:nvSpPr>
        <p:spPr bwMode="auto">
          <a:xfrm>
            <a:off x="93663" y="2827338"/>
            <a:ext cx="1144587" cy="830262"/>
          </a:xfrm>
          <a:prstGeom prst="rect">
            <a:avLst/>
          </a:prstGeom>
          <a:noFill/>
          <a:ln w="9525">
            <a:noFill/>
            <a:miter lim="800000"/>
            <a:headEnd/>
            <a:tailEnd/>
          </a:ln>
        </p:spPr>
        <p:txBody>
          <a:bodyPr wrap="none">
            <a:spAutoFit/>
          </a:bodyPr>
          <a:lstStyle/>
          <a:p>
            <a:pPr algn="ctr"/>
            <a:r>
              <a:rPr lang="en-US" altLang="zh-TW" sz="2400" b="1" i="1">
                <a:solidFill>
                  <a:srgbClr val="0000FF"/>
                </a:solidFill>
                <a:latin typeface="Aharoni" pitchFamily="2" charset="-79"/>
                <a:cs typeface="Aharoni" pitchFamily="2" charset="-79"/>
              </a:rPr>
              <a:t>Device</a:t>
            </a:r>
          </a:p>
          <a:p>
            <a:pPr algn="ctr"/>
            <a:r>
              <a:rPr lang="en-US" altLang="zh-TW" sz="2400" b="1" i="1">
                <a:solidFill>
                  <a:srgbClr val="0000FF"/>
                </a:solidFill>
                <a:latin typeface="Aharoni" pitchFamily="2" charset="-79"/>
                <a:cs typeface="Aharoni" pitchFamily="2" charset="-79"/>
              </a:rPr>
              <a:t>MAC</a:t>
            </a:r>
            <a:endParaRPr lang="zh-TW" altLang="zh-TW" sz="3600" b="1" i="1">
              <a:solidFill>
                <a:srgbClr val="0000FF"/>
              </a:solidFill>
              <a:latin typeface="Aharoni" pitchFamily="2" charset="-79"/>
              <a:cs typeface="Aharoni" pitchFamily="2" charset="-79"/>
            </a:endParaRPr>
          </a:p>
        </p:txBody>
      </p:sp>
      <p:sp>
        <p:nvSpPr>
          <p:cNvPr id="98" name="矩形 97"/>
          <p:cNvSpPr/>
          <p:nvPr/>
        </p:nvSpPr>
        <p:spPr>
          <a:xfrm>
            <a:off x="1897063" y="4240213"/>
            <a:ext cx="187325" cy="23812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sp>
        <p:nvSpPr>
          <p:cNvPr id="99" name="矩形 98"/>
          <p:cNvSpPr>
            <a:spLocks noChangeArrowheads="1"/>
          </p:cNvSpPr>
          <p:nvPr/>
        </p:nvSpPr>
        <p:spPr bwMode="auto">
          <a:xfrm>
            <a:off x="1062038" y="2540000"/>
            <a:ext cx="1857375" cy="830263"/>
          </a:xfrm>
          <a:prstGeom prst="rect">
            <a:avLst/>
          </a:prstGeom>
          <a:noFill/>
          <a:ln w="9525">
            <a:noFill/>
            <a:miter lim="800000"/>
            <a:headEnd/>
            <a:tailEnd/>
          </a:ln>
        </p:spPr>
        <p:txBody>
          <a:bodyPr>
            <a:spAutoFit/>
          </a:bodyPr>
          <a:lstStyle/>
          <a:p>
            <a:pPr algn="r"/>
            <a:r>
              <a:rPr kumimoji="0" lang="en-US" altLang="zh-TW" sz="2400" b="1" i="1">
                <a:solidFill>
                  <a:srgbClr val="0000FF"/>
                </a:solidFill>
                <a:latin typeface="Corbel" pitchFamily="34" charset="0"/>
                <a:cs typeface="Times New Roman" pitchFamily="18" charset="0"/>
              </a:rPr>
              <a:t>Association request</a:t>
            </a:r>
            <a:endParaRPr lang="en-US" altLang="zh-TW" sz="2400" b="1" i="1">
              <a:solidFill>
                <a:srgbClr val="0000FF"/>
              </a:solidFill>
              <a:latin typeface="Corbel" pitchFamily="34" charset="0"/>
              <a:cs typeface="Times New Roman" pitchFamily="18" charset="0"/>
            </a:endParaRPr>
          </a:p>
        </p:txBody>
      </p:sp>
      <p:cxnSp>
        <p:nvCxnSpPr>
          <p:cNvPr id="100" name="直線單箭頭接點 99"/>
          <p:cNvCxnSpPr>
            <a:stCxn id="95" idx="2"/>
            <a:endCxn id="98" idx="0"/>
          </p:cNvCxnSpPr>
          <p:nvPr/>
        </p:nvCxnSpPr>
        <p:spPr>
          <a:xfrm flipH="1">
            <a:off x="1990725" y="3727450"/>
            <a:ext cx="4763" cy="512763"/>
          </a:xfrm>
          <a:prstGeom prst="straightConnector1">
            <a:avLst/>
          </a:prstGeom>
          <a:ln>
            <a:headEnd type="none"/>
            <a:tailEnd type="triangle" w="sm" len="sm"/>
          </a:ln>
        </p:spPr>
        <p:style>
          <a:lnRef idx="1">
            <a:schemeClr val="dk1"/>
          </a:lnRef>
          <a:fillRef idx="0">
            <a:schemeClr val="dk1"/>
          </a:fillRef>
          <a:effectRef idx="0">
            <a:schemeClr val="dk1"/>
          </a:effectRef>
          <a:fontRef idx="minor">
            <a:schemeClr val="tx1"/>
          </a:fontRef>
        </p:style>
      </p:cxnSp>
      <p:sp>
        <p:nvSpPr>
          <p:cNvPr id="101" name="矩形 100"/>
          <p:cNvSpPr/>
          <p:nvPr/>
        </p:nvSpPr>
        <p:spPr>
          <a:xfrm>
            <a:off x="2581275" y="4464050"/>
            <a:ext cx="176213" cy="255588"/>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sp>
        <p:nvSpPr>
          <p:cNvPr id="102" name="矩形 101"/>
          <p:cNvSpPr/>
          <p:nvPr/>
        </p:nvSpPr>
        <p:spPr>
          <a:xfrm>
            <a:off x="2593975" y="3481388"/>
            <a:ext cx="187325" cy="23812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cxnSp>
        <p:nvCxnSpPr>
          <p:cNvPr id="103" name="直線單箭頭接點 102"/>
          <p:cNvCxnSpPr>
            <a:stCxn id="101" idx="0"/>
            <a:endCxn id="102" idx="2"/>
          </p:cNvCxnSpPr>
          <p:nvPr/>
        </p:nvCxnSpPr>
        <p:spPr>
          <a:xfrm flipV="1">
            <a:off x="2668588" y="3719513"/>
            <a:ext cx="19050" cy="744537"/>
          </a:xfrm>
          <a:prstGeom prst="straightConnector1">
            <a:avLst/>
          </a:prstGeom>
          <a:ln>
            <a:headEnd type="none"/>
            <a:tailEnd type="triangle" w="sm" len="sm"/>
          </a:ln>
        </p:spPr>
        <p:style>
          <a:lnRef idx="1">
            <a:schemeClr val="dk1"/>
          </a:lnRef>
          <a:fillRef idx="0">
            <a:schemeClr val="dk1"/>
          </a:fillRef>
          <a:effectRef idx="0">
            <a:schemeClr val="dk1"/>
          </a:effectRef>
          <a:fontRef idx="minor">
            <a:schemeClr val="tx1"/>
          </a:fontRef>
        </p:style>
      </p:cxnSp>
      <p:sp>
        <p:nvSpPr>
          <p:cNvPr id="104" name="矩形 103"/>
          <p:cNvSpPr>
            <a:spLocks noChangeArrowheads="1"/>
          </p:cNvSpPr>
          <p:nvPr/>
        </p:nvSpPr>
        <p:spPr bwMode="auto">
          <a:xfrm>
            <a:off x="2239963" y="4813300"/>
            <a:ext cx="857250" cy="461963"/>
          </a:xfrm>
          <a:prstGeom prst="rect">
            <a:avLst/>
          </a:prstGeom>
          <a:noFill/>
          <a:ln w="9525">
            <a:noFill/>
            <a:miter lim="800000"/>
            <a:headEnd/>
            <a:tailEnd/>
          </a:ln>
        </p:spPr>
        <p:txBody>
          <a:bodyPr>
            <a:spAutoFit/>
          </a:bodyPr>
          <a:lstStyle/>
          <a:p>
            <a:pPr algn="r"/>
            <a:r>
              <a:rPr lang="en-US" altLang="zh-TW" sz="2400" b="1" i="1">
                <a:solidFill>
                  <a:srgbClr val="FF0000"/>
                </a:solidFill>
                <a:latin typeface="Corbel" pitchFamily="34" charset="0"/>
                <a:cs typeface="Times New Roman" pitchFamily="18" charset="0"/>
              </a:rPr>
              <a:t>ACK</a:t>
            </a:r>
          </a:p>
        </p:txBody>
      </p:sp>
      <p:grpSp>
        <p:nvGrpSpPr>
          <p:cNvPr id="2" name="Group 2"/>
          <p:cNvGrpSpPr>
            <a:grpSpLocks/>
          </p:cNvGrpSpPr>
          <p:nvPr/>
        </p:nvGrpSpPr>
        <p:grpSpPr bwMode="auto">
          <a:xfrm rot="16200000" flipH="1">
            <a:off x="3782630" y="2430846"/>
            <a:ext cx="444500" cy="2142357"/>
            <a:chOff x="10764" y="10512"/>
            <a:chExt cx="576" cy="2160"/>
          </a:xfrm>
        </p:grpSpPr>
        <p:sp>
          <p:nvSpPr>
            <p:cNvPr id="88099" name="Line 3"/>
            <p:cNvSpPr>
              <a:spLocks noChangeShapeType="1"/>
            </p:cNvSpPr>
            <p:nvPr/>
          </p:nvSpPr>
          <p:spPr bwMode="auto">
            <a:xfrm flipH="1">
              <a:off x="10908" y="10512"/>
              <a:ext cx="432" cy="0"/>
            </a:xfrm>
            <a:prstGeom prst="line">
              <a:avLst/>
            </a:prstGeom>
            <a:noFill/>
            <a:ln w="9525">
              <a:solidFill>
                <a:srgbClr val="000000"/>
              </a:solidFill>
              <a:round/>
              <a:headEnd/>
              <a:tailEnd/>
            </a:ln>
          </p:spPr>
          <p:txBody>
            <a:bodyPr/>
            <a:lstStyle/>
            <a:p>
              <a:endParaRPr lang="zh-TW" altLang="en-US"/>
            </a:p>
          </p:txBody>
        </p:sp>
        <p:sp>
          <p:nvSpPr>
            <p:cNvPr id="88100" name="Line 4"/>
            <p:cNvSpPr>
              <a:spLocks noChangeShapeType="1"/>
            </p:cNvSpPr>
            <p:nvPr/>
          </p:nvSpPr>
          <p:spPr bwMode="auto">
            <a:xfrm>
              <a:off x="10908" y="10512"/>
              <a:ext cx="0" cy="720"/>
            </a:xfrm>
            <a:prstGeom prst="line">
              <a:avLst/>
            </a:prstGeom>
            <a:noFill/>
            <a:ln w="9525">
              <a:solidFill>
                <a:srgbClr val="000000"/>
              </a:solidFill>
              <a:round/>
              <a:headEnd/>
              <a:tailEnd/>
            </a:ln>
          </p:spPr>
          <p:txBody>
            <a:bodyPr/>
            <a:lstStyle/>
            <a:p>
              <a:endParaRPr lang="zh-TW" altLang="en-US"/>
            </a:p>
          </p:txBody>
        </p:sp>
        <p:sp>
          <p:nvSpPr>
            <p:cNvPr id="88101" name="AutoShape 5"/>
            <p:cNvSpPr>
              <a:spLocks noChangeArrowheads="1"/>
            </p:cNvSpPr>
            <p:nvPr/>
          </p:nvSpPr>
          <p:spPr bwMode="auto">
            <a:xfrm>
              <a:off x="10764" y="11232"/>
              <a:ext cx="288" cy="432"/>
            </a:xfrm>
            <a:prstGeom prst="flowChartCollate">
              <a:avLst/>
            </a:prstGeom>
            <a:solidFill>
              <a:srgbClr val="FFFFFF"/>
            </a:solidFill>
            <a:ln w="9525">
              <a:solidFill>
                <a:srgbClr val="000000"/>
              </a:solidFill>
              <a:miter lim="800000"/>
              <a:headEnd/>
              <a:tailEnd/>
            </a:ln>
          </p:spPr>
          <p:txBody>
            <a:bodyPr/>
            <a:lstStyle/>
            <a:p>
              <a:endParaRPr kumimoji="0" lang="zh-TW" altLang="en-US">
                <a:latin typeface="Calibri" pitchFamily="34" charset="0"/>
              </a:endParaRPr>
            </a:p>
          </p:txBody>
        </p:sp>
        <p:sp>
          <p:nvSpPr>
            <p:cNvPr id="88102" name="Line 6"/>
            <p:cNvSpPr>
              <a:spLocks noChangeShapeType="1"/>
            </p:cNvSpPr>
            <p:nvPr/>
          </p:nvSpPr>
          <p:spPr bwMode="auto">
            <a:xfrm>
              <a:off x="10908" y="11664"/>
              <a:ext cx="0" cy="1008"/>
            </a:xfrm>
            <a:prstGeom prst="line">
              <a:avLst/>
            </a:prstGeom>
            <a:noFill/>
            <a:ln w="9525">
              <a:solidFill>
                <a:srgbClr val="000000"/>
              </a:solidFill>
              <a:round/>
              <a:headEnd/>
              <a:tailEnd/>
            </a:ln>
          </p:spPr>
          <p:txBody>
            <a:bodyPr/>
            <a:lstStyle/>
            <a:p>
              <a:endParaRPr lang="zh-TW" altLang="en-US"/>
            </a:p>
          </p:txBody>
        </p:sp>
        <p:sp>
          <p:nvSpPr>
            <p:cNvPr id="88103" name="Line 7"/>
            <p:cNvSpPr>
              <a:spLocks noChangeShapeType="1"/>
            </p:cNvSpPr>
            <p:nvPr/>
          </p:nvSpPr>
          <p:spPr bwMode="auto">
            <a:xfrm>
              <a:off x="10908" y="12672"/>
              <a:ext cx="432" cy="0"/>
            </a:xfrm>
            <a:prstGeom prst="line">
              <a:avLst/>
            </a:prstGeom>
            <a:noFill/>
            <a:ln w="9525">
              <a:solidFill>
                <a:srgbClr val="000000"/>
              </a:solidFill>
              <a:round/>
              <a:headEnd/>
              <a:tailEnd type="triangle" w="med" len="med"/>
            </a:ln>
          </p:spPr>
          <p:txBody>
            <a:bodyPr/>
            <a:lstStyle/>
            <a:p>
              <a:endParaRPr lang="zh-TW" altLang="en-US"/>
            </a:p>
          </p:txBody>
        </p:sp>
      </p:grpSp>
      <p:sp>
        <p:nvSpPr>
          <p:cNvPr id="111" name="矩形 110"/>
          <p:cNvSpPr>
            <a:spLocks noChangeArrowheads="1"/>
          </p:cNvSpPr>
          <p:nvPr/>
        </p:nvSpPr>
        <p:spPr bwMode="auto">
          <a:xfrm>
            <a:off x="3078163" y="2970213"/>
            <a:ext cx="2928937" cy="369887"/>
          </a:xfrm>
          <a:prstGeom prst="rect">
            <a:avLst/>
          </a:prstGeom>
          <a:noFill/>
          <a:ln w="9525">
            <a:noFill/>
            <a:miter lim="800000"/>
            <a:headEnd/>
            <a:tailEnd/>
          </a:ln>
        </p:spPr>
        <p:txBody>
          <a:bodyPr>
            <a:spAutoFit/>
          </a:bodyPr>
          <a:lstStyle/>
          <a:p>
            <a:r>
              <a:rPr kumimoji="0" lang="en-US" altLang="zh-TW" b="1" i="1" dirty="0" err="1">
                <a:solidFill>
                  <a:srgbClr val="0000FF"/>
                </a:solidFill>
                <a:latin typeface="Corbel" pitchFamily="34" charset="0"/>
                <a:cs typeface="Times New Roman" pitchFamily="18" charset="0"/>
              </a:rPr>
              <a:t>aResponseWaitTime</a:t>
            </a:r>
            <a:endParaRPr kumimoji="0" lang="zh-TW" altLang="zh-TW" b="1" i="1" dirty="0">
              <a:solidFill>
                <a:srgbClr val="0000FF"/>
              </a:solidFill>
              <a:latin typeface="Corbel" pitchFamily="34" charset="0"/>
              <a:cs typeface="Times New Roman" pitchFamily="18" charset="0"/>
            </a:endParaRPr>
          </a:p>
        </p:txBody>
      </p:sp>
      <p:sp>
        <p:nvSpPr>
          <p:cNvPr id="112" name="矩形 111"/>
          <p:cNvSpPr/>
          <p:nvPr/>
        </p:nvSpPr>
        <p:spPr>
          <a:xfrm>
            <a:off x="5694363" y="3460750"/>
            <a:ext cx="174625" cy="254000"/>
          </a:xfrm>
          <a:prstGeom prst="rect">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sp>
        <p:nvSpPr>
          <p:cNvPr id="113" name="矩形 112"/>
          <p:cNvSpPr/>
          <p:nvPr/>
        </p:nvSpPr>
        <p:spPr>
          <a:xfrm>
            <a:off x="5694363" y="4498975"/>
            <a:ext cx="187325" cy="23812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cxnSp>
        <p:nvCxnSpPr>
          <p:cNvPr id="114" name="直線單箭頭接點 113"/>
          <p:cNvCxnSpPr>
            <a:stCxn id="112" idx="2"/>
            <a:endCxn id="113" idx="0"/>
          </p:cNvCxnSpPr>
          <p:nvPr/>
        </p:nvCxnSpPr>
        <p:spPr>
          <a:xfrm>
            <a:off x="5781675" y="3714750"/>
            <a:ext cx="6350" cy="784225"/>
          </a:xfrm>
          <a:prstGeom prst="straightConnector1">
            <a:avLst/>
          </a:prstGeom>
          <a:ln>
            <a:headEnd type="none"/>
            <a:tailEnd type="triangle" w="sm" len="sm"/>
          </a:ln>
        </p:spPr>
        <p:style>
          <a:lnRef idx="1">
            <a:schemeClr val="dk1"/>
          </a:lnRef>
          <a:fillRef idx="0">
            <a:schemeClr val="dk1"/>
          </a:fillRef>
          <a:effectRef idx="0">
            <a:schemeClr val="dk1"/>
          </a:effectRef>
          <a:fontRef idx="minor">
            <a:schemeClr val="tx1"/>
          </a:fontRef>
        </p:style>
      </p:cxnSp>
      <p:sp>
        <p:nvSpPr>
          <p:cNvPr id="115" name="矩形 114"/>
          <p:cNvSpPr>
            <a:spLocks noChangeArrowheads="1"/>
          </p:cNvSpPr>
          <p:nvPr/>
        </p:nvSpPr>
        <p:spPr bwMode="auto">
          <a:xfrm>
            <a:off x="5210175" y="2671763"/>
            <a:ext cx="1314450" cy="830262"/>
          </a:xfrm>
          <a:prstGeom prst="rect">
            <a:avLst/>
          </a:prstGeom>
          <a:noFill/>
          <a:ln w="9525">
            <a:noFill/>
            <a:miter lim="800000"/>
            <a:headEnd/>
            <a:tailEnd/>
          </a:ln>
        </p:spPr>
        <p:txBody>
          <a:bodyPr>
            <a:spAutoFit/>
          </a:bodyPr>
          <a:lstStyle/>
          <a:p>
            <a:r>
              <a:rPr kumimoji="0" lang="en-US" altLang="zh-TW" sz="2400" b="1" i="1">
                <a:solidFill>
                  <a:srgbClr val="0000FF"/>
                </a:solidFill>
                <a:latin typeface="Corbel" pitchFamily="34" charset="0"/>
                <a:cs typeface="Times New Roman" pitchFamily="18" charset="0"/>
              </a:rPr>
              <a:t>Data</a:t>
            </a:r>
          </a:p>
          <a:p>
            <a:r>
              <a:rPr kumimoji="0" lang="en-US" altLang="zh-TW" sz="2400" b="1" i="1">
                <a:solidFill>
                  <a:srgbClr val="0000FF"/>
                </a:solidFill>
                <a:latin typeface="Corbel" pitchFamily="34" charset="0"/>
                <a:cs typeface="Times New Roman" pitchFamily="18" charset="0"/>
              </a:rPr>
              <a:t>request</a:t>
            </a:r>
            <a:endParaRPr kumimoji="0" lang="zh-TW" altLang="zh-TW" sz="2400" b="1" i="1">
              <a:solidFill>
                <a:srgbClr val="0000FF"/>
              </a:solidFill>
              <a:latin typeface="Corbel" pitchFamily="34" charset="0"/>
              <a:cs typeface="Times New Roman" pitchFamily="18" charset="0"/>
            </a:endParaRPr>
          </a:p>
        </p:txBody>
      </p:sp>
      <p:sp>
        <p:nvSpPr>
          <p:cNvPr id="116" name="矩形 115"/>
          <p:cNvSpPr/>
          <p:nvPr/>
        </p:nvSpPr>
        <p:spPr>
          <a:xfrm>
            <a:off x="6259513" y="4478338"/>
            <a:ext cx="176212" cy="255587"/>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sp>
        <p:nvSpPr>
          <p:cNvPr id="117" name="矩形 116"/>
          <p:cNvSpPr/>
          <p:nvPr/>
        </p:nvSpPr>
        <p:spPr>
          <a:xfrm>
            <a:off x="6254750" y="3473450"/>
            <a:ext cx="187325" cy="23812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cxnSp>
        <p:nvCxnSpPr>
          <p:cNvPr id="118" name="直線單箭頭接點 117"/>
          <p:cNvCxnSpPr>
            <a:stCxn id="116" idx="0"/>
            <a:endCxn id="117" idx="2"/>
          </p:cNvCxnSpPr>
          <p:nvPr/>
        </p:nvCxnSpPr>
        <p:spPr>
          <a:xfrm flipV="1">
            <a:off x="6348413" y="3711575"/>
            <a:ext cx="0" cy="766763"/>
          </a:xfrm>
          <a:prstGeom prst="straightConnector1">
            <a:avLst/>
          </a:prstGeom>
          <a:ln>
            <a:headEnd type="none"/>
            <a:tailEnd type="triangle" w="sm" len="sm"/>
          </a:ln>
        </p:spPr>
        <p:style>
          <a:lnRef idx="1">
            <a:schemeClr val="dk1"/>
          </a:lnRef>
          <a:fillRef idx="0">
            <a:schemeClr val="dk1"/>
          </a:fillRef>
          <a:effectRef idx="0">
            <a:schemeClr val="dk1"/>
          </a:effectRef>
          <a:fontRef idx="minor">
            <a:schemeClr val="tx1"/>
          </a:fontRef>
        </p:style>
      </p:cxnSp>
      <p:sp>
        <p:nvSpPr>
          <p:cNvPr id="119" name="矩形 118"/>
          <p:cNvSpPr>
            <a:spLocks noChangeArrowheads="1"/>
          </p:cNvSpPr>
          <p:nvPr/>
        </p:nvSpPr>
        <p:spPr bwMode="auto">
          <a:xfrm>
            <a:off x="5737225" y="4811713"/>
            <a:ext cx="857250" cy="461962"/>
          </a:xfrm>
          <a:prstGeom prst="rect">
            <a:avLst/>
          </a:prstGeom>
          <a:noFill/>
          <a:ln w="9525">
            <a:noFill/>
            <a:miter lim="800000"/>
            <a:headEnd/>
            <a:tailEnd/>
          </a:ln>
        </p:spPr>
        <p:txBody>
          <a:bodyPr>
            <a:spAutoFit/>
          </a:bodyPr>
          <a:lstStyle/>
          <a:p>
            <a:pPr algn="r"/>
            <a:r>
              <a:rPr lang="en-US" altLang="zh-TW" sz="2400" b="1" i="1" dirty="0">
                <a:solidFill>
                  <a:srgbClr val="FF0000"/>
                </a:solidFill>
                <a:latin typeface="Corbel" pitchFamily="34" charset="0"/>
                <a:cs typeface="Times New Roman" pitchFamily="18" charset="0"/>
              </a:rPr>
              <a:t>ACK</a:t>
            </a:r>
          </a:p>
        </p:txBody>
      </p:sp>
      <p:sp>
        <p:nvSpPr>
          <p:cNvPr id="120" name="矩形 119"/>
          <p:cNvSpPr/>
          <p:nvPr/>
        </p:nvSpPr>
        <p:spPr>
          <a:xfrm>
            <a:off x="7197724" y="4470115"/>
            <a:ext cx="176213" cy="255588"/>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sp>
        <p:nvSpPr>
          <p:cNvPr id="121" name="矩形 120"/>
          <p:cNvSpPr/>
          <p:nvPr/>
        </p:nvSpPr>
        <p:spPr>
          <a:xfrm>
            <a:off x="7192962" y="3435065"/>
            <a:ext cx="187325" cy="23812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cxnSp>
        <p:nvCxnSpPr>
          <p:cNvPr id="122" name="直線單箭頭接點 121"/>
          <p:cNvCxnSpPr>
            <a:stCxn id="120" idx="0"/>
            <a:endCxn id="121" idx="2"/>
          </p:cNvCxnSpPr>
          <p:nvPr/>
        </p:nvCxnSpPr>
        <p:spPr>
          <a:xfrm flipV="1">
            <a:off x="7286624" y="3673190"/>
            <a:ext cx="0" cy="796925"/>
          </a:xfrm>
          <a:prstGeom prst="straightConnector1">
            <a:avLst/>
          </a:prstGeom>
          <a:ln>
            <a:headEnd type="none"/>
            <a:tailEnd type="triangle" w="sm" len="sm"/>
          </a:ln>
        </p:spPr>
        <p:style>
          <a:lnRef idx="1">
            <a:schemeClr val="dk1"/>
          </a:lnRef>
          <a:fillRef idx="0">
            <a:schemeClr val="dk1"/>
          </a:fillRef>
          <a:effectRef idx="0">
            <a:schemeClr val="dk1"/>
          </a:effectRef>
          <a:fontRef idx="minor">
            <a:schemeClr val="tx1"/>
          </a:fontRef>
        </p:style>
      </p:cxnSp>
      <p:sp>
        <p:nvSpPr>
          <p:cNvPr id="123" name="矩形 122"/>
          <p:cNvSpPr>
            <a:spLocks noChangeArrowheads="1"/>
          </p:cNvSpPr>
          <p:nvPr/>
        </p:nvSpPr>
        <p:spPr bwMode="auto">
          <a:xfrm>
            <a:off x="6524625" y="4805363"/>
            <a:ext cx="1714500" cy="830262"/>
          </a:xfrm>
          <a:prstGeom prst="rect">
            <a:avLst/>
          </a:prstGeom>
          <a:noFill/>
          <a:ln w="9525">
            <a:noFill/>
            <a:miter lim="800000"/>
            <a:headEnd/>
            <a:tailEnd/>
          </a:ln>
        </p:spPr>
        <p:txBody>
          <a:bodyPr>
            <a:spAutoFit/>
          </a:bodyPr>
          <a:lstStyle/>
          <a:p>
            <a:pPr algn="r"/>
            <a:r>
              <a:rPr kumimoji="0" lang="en-US" altLang="zh-TW" sz="2400" b="1" i="1" dirty="0">
                <a:solidFill>
                  <a:srgbClr val="FF0000"/>
                </a:solidFill>
                <a:latin typeface="Corbel" pitchFamily="34" charset="0"/>
                <a:cs typeface="Times New Roman" pitchFamily="18" charset="0"/>
              </a:rPr>
              <a:t>Association response</a:t>
            </a:r>
            <a:endParaRPr lang="en-US" altLang="zh-TW" sz="2400" b="1" i="1" dirty="0">
              <a:solidFill>
                <a:srgbClr val="FF0000"/>
              </a:solidFill>
              <a:latin typeface="Corbel" pitchFamily="34" charset="0"/>
              <a:cs typeface="Times New Roman" pitchFamily="18" charset="0"/>
            </a:endParaRPr>
          </a:p>
        </p:txBody>
      </p:sp>
      <p:sp>
        <p:nvSpPr>
          <p:cNvPr id="124" name="矩形 123"/>
          <p:cNvSpPr/>
          <p:nvPr/>
        </p:nvSpPr>
        <p:spPr>
          <a:xfrm>
            <a:off x="8140699" y="3439828"/>
            <a:ext cx="176213" cy="254000"/>
          </a:xfrm>
          <a:prstGeom prst="rect">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sp>
        <p:nvSpPr>
          <p:cNvPr id="125" name="矩形 124"/>
          <p:cNvSpPr/>
          <p:nvPr/>
        </p:nvSpPr>
        <p:spPr>
          <a:xfrm>
            <a:off x="8145462" y="4476465"/>
            <a:ext cx="187325" cy="23812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sp>
        <p:nvSpPr>
          <p:cNvPr id="126" name="矩形 125"/>
          <p:cNvSpPr>
            <a:spLocks noChangeArrowheads="1"/>
          </p:cNvSpPr>
          <p:nvPr/>
        </p:nvSpPr>
        <p:spPr bwMode="auto">
          <a:xfrm>
            <a:off x="7848600" y="2967038"/>
            <a:ext cx="857250" cy="461962"/>
          </a:xfrm>
          <a:prstGeom prst="rect">
            <a:avLst/>
          </a:prstGeom>
          <a:noFill/>
          <a:ln w="9525">
            <a:noFill/>
            <a:miter lim="800000"/>
            <a:headEnd/>
            <a:tailEnd/>
          </a:ln>
        </p:spPr>
        <p:txBody>
          <a:bodyPr>
            <a:spAutoFit/>
          </a:bodyPr>
          <a:lstStyle/>
          <a:p>
            <a:pPr algn="r"/>
            <a:r>
              <a:rPr kumimoji="0" lang="en-US" altLang="zh-TW" sz="2400" b="1" i="1" dirty="0">
                <a:solidFill>
                  <a:srgbClr val="0000FF"/>
                </a:solidFill>
                <a:latin typeface="Corbel" pitchFamily="34" charset="0"/>
                <a:cs typeface="Times New Roman" pitchFamily="18" charset="0"/>
              </a:rPr>
              <a:t>ACK</a:t>
            </a:r>
            <a:endParaRPr lang="en-US" altLang="zh-TW" sz="2400" b="1" i="1" dirty="0">
              <a:solidFill>
                <a:srgbClr val="0000FF"/>
              </a:solidFill>
              <a:latin typeface="Corbel" pitchFamily="34" charset="0"/>
              <a:cs typeface="Times New Roman" pitchFamily="18" charset="0"/>
            </a:endParaRPr>
          </a:p>
        </p:txBody>
      </p:sp>
      <p:cxnSp>
        <p:nvCxnSpPr>
          <p:cNvPr id="127" name="直線單箭頭接點 126"/>
          <p:cNvCxnSpPr>
            <a:stCxn id="124" idx="2"/>
            <a:endCxn id="125" idx="0"/>
          </p:cNvCxnSpPr>
          <p:nvPr/>
        </p:nvCxnSpPr>
        <p:spPr>
          <a:xfrm>
            <a:off x="8228012" y="3693828"/>
            <a:ext cx="11112" cy="782637"/>
          </a:xfrm>
          <a:prstGeom prst="straightConnector1">
            <a:avLst/>
          </a:prstGeom>
          <a:ln>
            <a:headEnd type="none"/>
            <a:tailEnd type="triangle" w="sm" len="sm"/>
          </a:ln>
        </p:spPr>
        <p:style>
          <a:lnRef idx="1">
            <a:schemeClr val="dk1"/>
          </a:lnRef>
          <a:fillRef idx="0">
            <a:schemeClr val="dk1"/>
          </a:fillRef>
          <a:effectRef idx="0">
            <a:schemeClr val="dk1"/>
          </a:effectRef>
          <a:fontRef idx="minor">
            <a:schemeClr val="tx1"/>
          </a:fontRef>
        </p:style>
      </p:cxnSp>
      <p:sp>
        <p:nvSpPr>
          <p:cNvPr id="40" name="矩形 39"/>
          <p:cNvSpPr/>
          <p:nvPr/>
        </p:nvSpPr>
        <p:spPr>
          <a:xfrm>
            <a:off x="5008811" y="4469557"/>
            <a:ext cx="176212" cy="255587"/>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cxnSp>
        <p:nvCxnSpPr>
          <p:cNvPr id="42" name="直線單箭頭接點 41"/>
          <p:cNvCxnSpPr>
            <a:stCxn id="40" idx="0"/>
            <a:endCxn id="41" idx="2"/>
          </p:cNvCxnSpPr>
          <p:nvPr/>
        </p:nvCxnSpPr>
        <p:spPr>
          <a:xfrm flipV="1">
            <a:off x="5097711" y="3702794"/>
            <a:ext cx="0" cy="766763"/>
          </a:xfrm>
          <a:prstGeom prst="straightConnector1">
            <a:avLst/>
          </a:prstGeom>
          <a:ln>
            <a:headEnd type="none"/>
            <a:tailEnd type="triangle" w="sm" len="sm"/>
          </a:ln>
        </p:spPr>
        <p:style>
          <a:lnRef idx="1">
            <a:schemeClr val="dk1"/>
          </a:lnRef>
          <a:fillRef idx="0">
            <a:schemeClr val="dk1"/>
          </a:fillRef>
          <a:effectRef idx="0">
            <a:schemeClr val="dk1"/>
          </a:effectRef>
          <a:fontRef idx="minor">
            <a:schemeClr val="tx1"/>
          </a:fontRef>
        </p:style>
      </p:cxnSp>
      <p:sp>
        <p:nvSpPr>
          <p:cNvPr id="43" name="矩形 42"/>
          <p:cNvSpPr>
            <a:spLocks noChangeArrowheads="1"/>
          </p:cNvSpPr>
          <p:nvPr/>
        </p:nvSpPr>
        <p:spPr bwMode="auto">
          <a:xfrm>
            <a:off x="4283968" y="4797152"/>
            <a:ext cx="1289298" cy="461665"/>
          </a:xfrm>
          <a:prstGeom prst="rect">
            <a:avLst/>
          </a:prstGeom>
          <a:noFill/>
          <a:ln w="9525">
            <a:noFill/>
            <a:miter lim="800000"/>
            <a:headEnd/>
            <a:tailEnd/>
          </a:ln>
        </p:spPr>
        <p:txBody>
          <a:bodyPr wrap="square">
            <a:spAutoFit/>
          </a:bodyPr>
          <a:lstStyle/>
          <a:p>
            <a:pPr algn="r"/>
            <a:r>
              <a:rPr lang="en-US" altLang="zh-TW" sz="2400" b="1" i="1" dirty="0" smtClean="0">
                <a:solidFill>
                  <a:srgbClr val="FF0000"/>
                </a:solidFill>
                <a:latin typeface="Corbel" pitchFamily="34" charset="0"/>
                <a:cs typeface="Times New Roman" pitchFamily="18" charset="0"/>
              </a:rPr>
              <a:t>Beacon</a:t>
            </a:r>
            <a:endParaRPr lang="en-US" altLang="zh-TW" sz="2400" b="1" i="1" dirty="0">
              <a:solidFill>
                <a:srgbClr val="FF0000"/>
              </a:solidFill>
              <a:latin typeface="Corbel" pitchFamily="34" charset="0"/>
              <a:cs typeface="Times New Roman" pitchFamily="18" charset="0"/>
            </a:endParaRPr>
          </a:p>
        </p:txBody>
      </p:sp>
      <p:sp>
        <p:nvSpPr>
          <p:cNvPr id="3" name="文字方塊 2"/>
          <p:cNvSpPr txBox="1"/>
          <p:nvPr/>
        </p:nvSpPr>
        <p:spPr>
          <a:xfrm>
            <a:off x="3862056" y="5275982"/>
            <a:ext cx="2569934" cy="646331"/>
          </a:xfrm>
          <a:prstGeom prst="rect">
            <a:avLst/>
          </a:prstGeom>
          <a:noFill/>
        </p:spPr>
        <p:txBody>
          <a:bodyPr wrap="none" rtlCol="0">
            <a:spAutoFit/>
          </a:bodyPr>
          <a:lstStyle/>
          <a:p>
            <a:r>
              <a:rPr lang="en-US" altLang="zh-TW" dirty="0" smtClean="0"/>
              <a:t>Append device’s</a:t>
            </a:r>
          </a:p>
          <a:p>
            <a:r>
              <a:rPr lang="en-US" altLang="zh-TW" dirty="0"/>
              <a:t>l</a:t>
            </a:r>
            <a:r>
              <a:rPr lang="en-US" altLang="zh-TW" dirty="0" smtClean="0"/>
              <a:t>ong address in beacon</a:t>
            </a:r>
            <a:endParaRPr lang="zh-TW" altLang="en-US" dirty="0"/>
          </a:p>
        </p:txBody>
      </p:sp>
      <p:sp>
        <p:nvSpPr>
          <p:cNvPr id="4" name="投影片編號版面配置區 3"/>
          <p:cNvSpPr>
            <a:spLocks noGrp="1"/>
          </p:cNvSpPr>
          <p:nvPr>
            <p:ph type="sldNum" sz="quarter" idx="4294967295"/>
          </p:nvPr>
        </p:nvSpPr>
        <p:spPr/>
        <p:txBody>
          <a:bodyPr/>
          <a:lstStyle/>
          <a:p>
            <a:pPr>
              <a:defRPr/>
            </a:pPr>
            <a:fld id="{C1BC216C-F62B-4211-A123-4127233B987E}" type="slidenum">
              <a:rPr lang="zh-TW" altLang="en-US" smtClean="0"/>
              <a:pPr>
                <a:defRPr/>
              </a:pPr>
              <a:t>65</a:t>
            </a:fld>
            <a:endParaRPr lang="zh-TW" altLang="en-US"/>
          </a:p>
        </p:txBody>
      </p:sp>
    </p:spTree>
    <p:extLst>
      <p:ext uri="{BB962C8B-B14F-4D97-AF65-F5344CB8AC3E}">
        <p14:creationId xmlns:p14="http://schemas.microsoft.com/office/powerpoint/2010/main" val="1575506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ox(in)">
                                      <p:cBhvr>
                                        <p:cTn id="7" dur="500"/>
                                        <p:tgtEl>
                                          <p:spTgt spid="9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ox(in)">
                                      <p:cBhvr>
                                        <p:cTn id="10" dur="500"/>
                                        <p:tgtEl>
                                          <p:spTgt spid="95"/>
                                        </p:tgtEl>
                                      </p:cBhvr>
                                    </p:animEffect>
                                  </p:childTnLst>
                                </p:cTn>
                              </p:par>
                            </p:childTnLst>
                          </p:cTn>
                        </p:par>
                        <p:par>
                          <p:cTn id="11" fill="hold" nodeType="afterGroup">
                            <p:stCondLst>
                              <p:cond delay="500"/>
                            </p:stCondLst>
                            <p:childTnLst>
                              <p:par>
                                <p:cTn id="12" presetID="4" presetClass="entr" presetSubtype="16" fill="hold" nodeType="after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box(in)">
                                      <p:cBhvr>
                                        <p:cTn id="14" dur="500"/>
                                        <p:tgtEl>
                                          <p:spTgt spid="100"/>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box(in)">
                                      <p:cBhvr>
                                        <p:cTn id="17" dur="500"/>
                                        <p:tgtEl>
                                          <p:spTgt spid="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box(in)">
                                      <p:cBhvr>
                                        <p:cTn id="22" dur="500"/>
                                        <p:tgtEl>
                                          <p:spTgt spid="10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box(in)">
                                      <p:cBhvr>
                                        <p:cTn id="25" dur="500"/>
                                        <p:tgtEl>
                                          <p:spTgt spid="104"/>
                                        </p:tgtEl>
                                      </p:cBhvr>
                                    </p:animEffect>
                                  </p:childTnLst>
                                </p:cTn>
                              </p:par>
                            </p:childTnLst>
                          </p:cTn>
                        </p:par>
                        <p:par>
                          <p:cTn id="26" fill="hold" nodeType="afterGroup">
                            <p:stCondLst>
                              <p:cond delay="500"/>
                            </p:stCondLst>
                            <p:childTnLst>
                              <p:par>
                                <p:cTn id="27" presetID="4" presetClass="entr" presetSubtype="16" fill="hold" nodeType="after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box(in)">
                                      <p:cBhvr>
                                        <p:cTn id="29" dur="500"/>
                                        <p:tgtEl>
                                          <p:spTgt spid="103"/>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box(in)">
                                      <p:cBhvr>
                                        <p:cTn id="32" dur="500"/>
                                        <p:tgtEl>
                                          <p:spTgt spid="10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box(in)">
                                      <p:cBhvr>
                                        <p:cTn id="37" dur="500"/>
                                        <p:tgtEl>
                                          <p:spTgt spid="111"/>
                                        </p:tgtEl>
                                      </p:cBhvr>
                                    </p:animEffect>
                                  </p:childTnLst>
                                </p:cTn>
                              </p:par>
                              <p:par>
                                <p:cTn id="38" presetID="4" presetClass="entr" presetSubtype="16"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ox(in)">
                                      <p:cBhvr>
                                        <p:cTn id="40" dur="500"/>
                                        <p:tgtEl>
                                          <p:spTgt spid="2"/>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ox(in)">
                                      <p:cBhvr>
                                        <p:cTn id="43" dur="500"/>
                                        <p:tgtEl>
                                          <p:spTgt spid="40"/>
                                        </p:tgtEl>
                                      </p:cBhvr>
                                    </p:animEffect>
                                  </p:childTnLst>
                                </p:cTn>
                              </p:par>
                            </p:childTnLst>
                          </p:cTn>
                        </p:par>
                        <p:par>
                          <p:cTn id="44" fill="hold">
                            <p:stCondLst>
                              <p:cond delay="500"/>
                            </p:stCondLst>
                            <p:childTnLst>
                              <p:par>
                                <p:cTn id="45" presetID="4" presetClass="entr" presetSubtype="16"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ox(in)">
                                      <p:cBhvr>
                                        <p:cTn id="47" dur="500"/>
                                        <p:tgtEl>
                                          <p:spTgt spid="42"/>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box(in)">
                                      <p:cBhvr>
                                        <p:cTn id="50" dur="500"/>
                                        <p:tgtEl>
                                          <p:spTgt spid="41"/>
                                        </p:tgtEl>
                                      </p:cBhvr>
                                    </p:animEffect>
                                  </p:childTnLst>
                                </p:cTn>
                              </p:par>
                            </p:childTnLst>
                          </p:cTn>
                        </p:par>
                        <p:par>
                          <p:cTn id="51" fill="hold">
                            <p:stCondLst>
                              <p:cond delay="1000"/>
                            </p:stCondLst>
                            <p:childTnLst>
                              <p:par>
                                <p:cTn id="52" presetID="4" presetClass="entr" presetSubtype="16"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box(in)">
                                      <p:cBhvr>
                                        <p:cTn id="54" dur="500"/>
                                        <p:tgtEl>
                                          <p:spTgt spid="4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box(in)">
                                      <p:cBhvr>
                                        <p:cTn id="59" dur="500"/>
                                        <p:tgtEl>
                                          <p:spTgt spid="115"/>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box(in)">
                                      <p:cBhvr>
                                        <p:cTn id="62" dur="500"/>
                                        <p:tgtEl>
                                          <p:spTgt spid="112"/>
                                        </p:tgtEl>
                                      </p:cBhvr>
                                    </p:animEffect>
                                  </p:childTnLst>
                                </p:cTn>
                              </p:par>
                            </p:childTnLst>
                          </p:cTn>
                        </p:par>
                        <p:par>
                          <p:cTn id="63" fill="hold" nodeType="afterGroup">
                            <p:stCondLst>
                              <p:cond delay="500"/>
                            </p:stCondLst>
                            <p:childTnLst>
                              <p:par>
                                <p:cTn id="64" presetID="4" presetClass="entr" presetSubtype="16"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box(in)">
                                      <p:cBhvr>
                                        <p:cTn id="66" dur="500"/>
                                        <p:tgtEl>
                                          <p:spTgt spid="114"/>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box(in)">
                                      <p:cBhvr>
                                        <p:cTn id="69" dur="500"/>
                                        <p:tgtEl>
                                          <p:spTgt spid="11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119"/>
                                        </p:tgtEl>
                                        <p:attrNameLst>
                                          <p:attrName>style.visibility</p:attrName>
                                        </p:attrNameLst>
                                      </p:cBhvr>
                                      <p:to>
                                        <p:strVal val="visible"/>
                                      </p:to>
                                    </p:set>
                                    <p:animEffect transition="in" filter="box(in)">
                                      <p:cBhvr>
                                        <p:cTn id="74" dur="500"/>
                                        <p:tgtEl>
                                          <p:spTgt spid="119"/>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116"/>
                                        </p:tgtEl>
                                        <p:attrNameLst>
                                          <p:attrName>style.visibility</p:attrName>
                                        </p:attrNameLst>
                                      </p:cBhvr>
                                      <p:to>
                                        <p:strVal val="visible"/>
                                      </p:to>
                                    </p:set>
                                    <p:animEffect transition="in" filter="box(in)">
                                      <p:cBhvr>
                                        <p:cTn id="77" dur="500"/>
                                        <p:tgtEl>
                                          <p:spTgt spid="116"/>
                                        </p:tgtEl>
                                      </p:cBhvr>
                                    </p:animEffect>
                                  </p:childTnLst>
                                </p:cTn>
                              </p:par>
                            </p:childTnLst>
                          </p:cTn>
                        </p:par>
                        <p:par>
                          <p:cTn id="78" fill="hold" nodeType="afterGroup">
                            <p:stCondLst>
                              <p:cond delay="500"/>
                            </p:stCondLst>
                            <p:childTnLst>
                              <p:par>
                                <p:cTn id="79" presetID="4" presetClass="entr" presetSubtype="16" fill="hold" nodeType="after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box(in)">
                                      <p:cBhvr>
                                        <p:cTn id="81" dur="500"/>
                                        <p:tgtEl>
                                          <p:spTgt spid="118"/>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117"/>
                                        </p:tgtEl>
                                        <p:attrNameLst>
                                          <p:attrName>style.visibility</p:attrName>
                                        </p:attrNameLst>
                                      </p:cBhvr>
                                      <p:to>
                                        <p:strVal val="visible"/>
                                      </p:to>
                                    </p:set>
                                    <p:animEffect transition="in" filter="box(in)">
                                      <p:cBhvr>
                                        <p:cTn id="84" dur="500"/>
                                        <p:tgtEl>
                                          <p:spTgt spid="11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120"/>
                                        </p:tgtEl>
                                        <p:attrNameLst>
                                          <p:attrName>style.visibility</p:attrName>
                                        </p:attrNameLst>
                                      </p:cBhvr>
                                      <p:to>
                                        <p:strVal val="visible"/>
                                      </p:to>
                                    </p:set>
                                    <p:animEffect transition="in" filter="box(in)">
                                      <p:cBhvr>
                                        <p:cTn id="89" dur="500"/>
                                        <p:tgtEl>
                                          <p:spTgt spid="120"/>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123"/>
                                        </p:tgtEl>
                                        <p:attrNameLst>
                                          <p:attrName>style.visibility</p:attrName>
                                        </p:attrNameLst>
                                      </p:cBhvr>
                                      <p:to>
                                        <p:strVal val="visible"/>
                                      </p:to>
                                    </p:set>
                                    <p:animEffect transition="in" filter="box(in)">
                                      <p:cBhvr>
                                        <p:cTn id="92" dur="500"/>
                                        <p:tgtEl>
                                          <p:spTgt spid="123"/>
                                        </p:tgtEl>
                                      </p:cBhvr>
                                    </p:animEffect>
                                  </p:childTnLst>
                                </p:cTn>
                              </p:par>
                            </p:childTnLst>
                          </p:cTn>
                        </p:par>
                        <p:par>
                          <p:cTn id="93" fill="hold" nodeType="afterGroup">
                            <p:stCondLst>
                              <p:cond delay="500"/>
                            </p:stCondLst>
                            <p:childTnLst>
                              <p:par>
                                <p:cTn id="94" presetID="4" presetClass="entr" presetSubtype="16" fill="hold" nodeType="afterEffect">
                                  <p:stCondLst>
                                    <p:cond delay="0"/>
                                  </p:stCondLst>
                                  <p:childTnLst>
                                    <p:set>
                                      <p:cBhvr>
                                        <p:cTn id="95" dur="1" fill="hold">
                                          <p:stCondLst>
                                            <p:cond delay="0"/>
                                          </p:stCondLst>
                                        </p:cTn>
                                        <p:tgtEl>
                                          <p:spTgt spid="122"/>
                                        </p:tgtEl>
                                        <p:attrNameLst>
                                          <p:attrName>style.visibility</p:attrName>
                                        </p:attrNameLst>
                                      </p:cBhvr>
                                      <p:to>
                                        <p:strVal val="visible"/>
                                      </p:to>
                                    </p:set>
                                    <p:animEffect transition="in" filter="box(in)">
                                      <p:cBhvr>
                                        <p:cTn id="96" dur="500"/>
                                        <p:tgtEl>
                                          <p:spTgt spid="122"/>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121"/>
                                        </p:tgtEl>
                                        <p:attrNameLst>
                                          <p:attrName>style.visibility</p:attrName>
                                        </p:attrNameLst>
                                      </p:cBhvr>
                                      <p:to>
                                        <p:strVal val="visible"/>
                                      </p:to>
                                    </p:set>
                                    <p:animEffect transition="in" filter="box(in)">
                                      <p:cBhvr>
                                        <p:cTn id="99" dur="500"/>
                                        <p:tgtEl>
                                          <p:spTgt spid="121"/>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 presetClass="entr" presetSubtype="16" fill="hold" grpId="0" nodeType="click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box(in)">
                                      <p:cBhvr>
                                        <p:cTn id="104" dur="500"/>
                                        <p:tgtEl>
                                          <p:spTgt spid="124"/>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126"/>
                                        </p:tgtEl>
                                        <p:attrNameLst>
                                          <p:attrName>style.visibility</p:attrName>
                                        </p:attrNameLst>
                                      </p:cBhvr>
                                      <p:to>
                                        <p:strVal val="visible"/>
                                      </p:to>
                                    </p:set>
                                    <p:animEffect transition="in" filter="box(in)">
                                      <p:cBhvr>
                                        <p:cTn id="107" dur="500"/>
                                        <p:tgtEl>
                                          <p:spTgt spid="126"/>
                                        </p:tgtEl>
                                      </p:cBhvr>
                                    </p:animEffect>
                                  </p:childTnLst>
                                </p:cTn>
                              </p:par>
                            </p:childTnLst>
                          </p:cTn>
                        </p:par>
                        <p:par>
                          <p:cTn id="108" fill="hold" nodeType="afterGroup">
                            <p:stCondLst>
                              <p:cond delay="500"/>
                            </p:stCondLst>
                            <p:childTnLst>
                              <p:par>
                                <p:cTn id="109" presetID="4" presetClass="entr" presetSubtype="16" fill="hold" nodeType="afterEffect">
                                  <p:stCondLst>
                                    <p:cond delay="0"/>
                                  </p:stCondLst>
                                  <p:childTnLst>
                                    <p:set>
                                      <p:cBhvr>
                                        <p:cTn id="110" dur="1" fill="hold">
                                          <p:stCondLst>
                                            <p:cond delay="0"/>
                                          </p:stCondLst>
                                        </p:cTn>
                                        <p:tgtEl>
                                          <p:spTgt spid="127"/>
                                        </p:tgtEl>
                                        <p:attrNameLst>
                                          <p:attrName>style.visibility</p:attrName>
                                        </p:attrNameLst>
                                      </p:cBhvr>
                                      <p:to>
                                        <p:strVal val="visible"/>
                                      </p:to>
                                    </p:set>
                                    <p:animEffect transition="in" filter="box(in)">
                                      <p:cBhvr>
                                        <p:cTn id="111" dur="500"/>
                                        <p:tgtEl>
                                          <p:spTgt spid="127"/>
                                        </p:tgtEl>
                                      </p:cBhvr>
                                    </p:animEffect>
                                  </p:childTnLst>
                                </p:cTn>
                              </p:par>
                              <p:par>
                                <p:cTn id="112" presetID="4" presetClass="entr" presetSubtype="16" fill="hold" grpId="0" nodeType="withEffect">
                                  <p:stCondLst>
                                    <p:cond delay="0"/>
                                  </p:stCondLst>
                                  <p:childTnLst>
                                    <p:set>
                                      <p:cBhvr>
                                        <p:cTn id="113" dur="1" fill="hold">
                                          <p:stCondLst>
                                            <p:cond delay="0"/>
                                          </p:stCondLst>
                                        </p:cTn>
                                        <p:tgtEl>
                                          <p:spTgt spid="125"/>
                                        </p:tgtEl>
                                        <p:attrNameLst>
                                          <p:attrName>style.visibility</p:attrName>
                                        </p:attrNameLst>
                                      </p:cBhvr>
                                      <p:to>
                                        <p:strVal val="visible"/>
                                      </p:to>
                                    </p:set>
                                    <p:animEffect transition="in" filter="box(in)">
                                      <p:cBhvr>
                                        <p:cTn id="114"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95" grpId="0" animBg="1"/>
      <p:bldP spid="98" grpId="0" animBg="1"/>
      <p:bldP spid="99" grpId="0"/>
      <p:bldP spid="101" grpId="0" animBg="1"/>
      <p:bldP spid="102" grpId="0" animBg="1"/>
      <p:bldP spid="104" grpId="0"/>
      <p:bldP spid="111" grpId="0"/>
      <p:bldP spid="112" grpId="0" animBg="1"/>
      <p:bldP spid="113" grpId="0" animBg="1"/>
      <p:bldP spid="115" grpId="0"/>
      <p:bldP spid="116" grpId="0" animBg="1"/>
      <p:bldP spid="117" grpId="0" animBg="1"/>
      <p:bldP spid="119" grpId="0"/>
      <p:bldP spid="120" grpId="0" animBg="1"/>
      <p:bldP spid="121" grpId="0" animBg="1"/>
      <p:bldP spid="123" grpId="0"/>
      <p:bldP spid="124" grpId="0" animBg="1"/>
      <p:bldP spid="125" grpId="0" animBg="1"/>
      <p:bldP spid="126" grpId="0"/>
      <p:bldP spid="40" grpId="0" animBg="1"/>
      <p:bldP spid="4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標題 1"/>
          <p:cNvSpPr>
            <a:spLocks noGrp="1"/>
          </p:cNvSpPr>
          <p:nvPr>
            <p:ph type="title"/>
          </p:nvPr>
        </p:nvSpPr>
        <p:spPr>
          <a:xfrm>
            <a:off x="428625" y="0"/>
            <a:ext cx="8229600" cy="1143000"/>
          </a:xfrm>
        </p:spPr>
        <p:txBody>
          <a:bodyPr/>
          <a:lstStyle/>
          <a:p>
            <a:pPr eaLnBrk="1" hangingPunct="1"/>
            <a:r>
              <a:rPr lang="en-US" altLang="zh-TW" b="1" dirty="0" smtClean="0">
                <a:cs typeface="Times New Roman" pitchFamily="18" charset="0"/>
              </a:rPr>
              <a:t>Association</a:t>
            </a:r>
            <a:endParaRPr lang="zh-TW" altLang="en-US" b="1" dirty="0" smtClean="0">
              <a:cs typeface="Times New Roman" pitchFamily="18" charset="0"/>
            </a:endParaRPr>
          </a:p>
        </p:txBody>
      </p:sp>
      <p:sp>
        <p:nvSpPr>
          <p:cNvPr id="89092" name="Rectangle 3"/>
          <p:cNvSpPr txBox="1">
            <a:spLocks noChangeArrowheads="1"/>
          </p:cNvSpPr>
          <p:nvPr/>
        </p:nvSpPr>
        <p:spPr bwMode="auto">
          <a:xfrm>
            <a:off x="457200" y="1371600"/>
            <a:ext cx="8435975" cy="4759325"/>
          </a:xfrm>
          <a:prstGeom prst="rect">
            <a:avLst/>
          </a:prstGeom>
          <a:noFill/>
          <a:ln w="9525">
            <a:noFill/>
            <a:miter lim="800000"/>
            <a:headEnd/>
            <a:tailEnd/>
          </a:ln>
        </p:spPr>
        <p:txBody>
          <a:bodyPr/>
          <a:lstStyle/>
          <a:p>
            <a:pPr marL="273050" indent="-273050" eaLnBrk="0" hangingPunct="0">
              <a:spcBef>
                <a:spcPts val="600"/>
              </a:spcBef>
              <a:buClr>
                <a:schemeClr val="accent1"/>
              </a:buClr>
              <a:buSzPct val="76000"/>
              <a:buFont typeface="Wingdings 3" pitchFamily="18" charset="2"/>
              <a:buChar char=""/>
            </a:pPr>
            <a:r>
              <a:rPr lang="en-US" altLang="zh-TW" sz="3200" dirty="0">
                <a:latin typeface="Times New Roman" pitchFamily="18" charset="0"/>
                <a:ea typeface="標楷體" pitchFamily="65" charset="-120"/>
              </a:rPr>
              <a:t>In IEEE 802.15.4, association results are announced in an </a:t>
            </a:r>
            <a:r>
              <a:rPr lang="en-US" altLang="zh-TW" sz="3200" dirty="0">
                <a:solidFill>
                  <a:srgbClr val="CC0000"/>
                </a:solidFill>
                <a:latin typeface="Times New Roman" pitchFamily="18" charset="0"/>
                <a:ea typeface="標楷體" pitchFamily="65" charset="-120"/>
              </a:rPr>
              <a:t>indirect fashion.</a:t>
            </a:r>
          </a:p>
          <a:p>
            <a:pPr marL="547688" lvl="1" indent="-273050" eaLnBrk="0" hangingPunct="0">
              <a:spcBef>
                <a:spcPts val="500"/>
              </a:spcBef>
              <a:buClr>
                <a:schemeClr val="accent2"/>
              </a:buClr>
              <a:buSzPct val="76000"/>
              <a:buFont typeface="Wingdings 3" pitchFamily="18" charset="2"/>
              <a:buChar char=""/>
            </a:pPr>
            <a:r>
              <a:rPr lang="en-US" altLang="zh-TW" sz="2800" dirty="0">
                <a:solidFill>
                  <a:schemeClr val="tx2"/>
                </a:solidFill>
                <a:latin typeface="Times New Roman" pitchFamily="18" charset="0"/>
                <a:ea typeface="標楷體" pitchFamily="65" charset="-120"/>
              </a:rPr>
              <a:t>A coordinator responds to association requests by appending devices’ long addresses in </a:t>
            </a:r>
            <a:r>
              <a:rPr lang="en-US" altLang="zh-TW" sz="2800" dirty="0">
                <a:solidFill>
                  <a:srgbClr val="FF0000"/>
                </a:solidFill>
                <a:latin typeface="Times New Roman" pitchFamily="18" charset="0"/>
                <a:ea typeface="標楷體" pitchFamily="65" charset="-120"/>
              </a:rPr>
              <a:t>beacon frames </a:t>
            </a:r>
          </a:p>
          <a:p>
            <a:pPr marL="273050" indent="-273050" eaLnBrk="0" hangingPunct="0">
              <a:spcBef>
                <a:spcPts val="600"/>
              </a:spcBef>
              <a:buClr>
                <a:schemeClr val="accent1"/>
              </a:buClr>
              <a:buSzPct val="76000"/>
              <a:buFont typeface="Wingdings 3" pitchFamily="18" charset="2"/>
              <a:buChar char=""/>
            </a:pPr>
            <a:r>
              <a:rPr lang="en-US" altLang="zh-TW" sz="3200" dirty="0" smtClean="0">
                <a:latin typeface="Times New Roman" pitchFamily="18" charset="0"/>
                <a:ea typeface="標楷體" pitchFamily="65" charset="-120"/>
              </a:rPr>
              <a:t>Devices </a:t>
            </a:r>
            <a:r>
              <a:rPr lang="en-US" altLang="zh-TW" sz="3200" dirty="0">
                <a:latin typeface="Times New Roman" pitchFamily="18" charset="0"/>
                <a:ea typeface="標楷體" pitchFamily="65" charset="-120"/>
              </a:rPr>
              <a:t>need to send a </a:t>
            </a:r>
            <a:r>
              <a:rPr lang="en-US" altLang="zh-TW" sz="3200" dirty="0">
                <a:solidFill>
                  <a:srgbClr val="CC0000"/>
                </a:solidFill>
                <a:latin typeface="Times New Roman" pitchFamily="18" charset="0"/>
                <a:ea typeface="標楷體" pitchFamily="65" charset="-120"/>
              </a:rPr>
              <a:t>data request</a:t>
            </a:r>
            <a:r>
              <a:rPr lang="en-US" altLang="zh-TW" sz="3200" dirty="0">
                <a:latin typeface="Times New Roman" pitchFamily="18" charset="0"/>
                <a:ea typeface="標楷體" pitchFamily="65" charset="-120"/>
              </a:rPr>
              <a:t> to the coordinator to acquire the association result </a:t>
            </a:r>
          </a:p>
          <a:p>
            <a:pPr marL="273050" indent="-273050" eaLnBrk="0" hangingPunct="0">
              <a:spcBef>
                <a:spcPts val="600"/>
              </a:spcBef>
              <a:buClr>
                <a:schemeClr val="accent1"/>
              </a:buClr>
              <a:buSzPct val="76000"/>
              <a:buFont typeface="Wingdings 3" pitchFamily="18" charset="2"/>
              <a:buChar char=""/>
            </a:pPr>
            <a:r>
              <a:rPr lang="en-US" altLang="zh-TW" sz="3200" dirty="0" smtClean="0">
                <a:latin typeface="Times New Roman" pitchFamily="18" charset="0"/>
                <a:ea typeface="標楷體" pitchFamily="65" charset="-120"/>
              </a:rPr>
              <a:t>After </a:t>
            </a:r>
            <a:r>
              <a:rPr lang="en-US" altLang="zh-TW" sz="3200" dirty="0">
                <a:latin typeface="Times New Roman" pitchFamily="18" charset="0"/>
                <a:ea typeface="標楷體" pitchFamily="65" charset="-120"/>
              </a:rPr>
              <a:t>associating to a coordinator, a device will be assigned a </a:t>
            </a:r>
            <a:r>
              <a:rPr lang="en-US" altLang="zh-TW" sz="3200" dirty="0">
                <a:solidFill>
                  <a:srgbClr val="CC0000"/>
                </a:solidFill>
                <a:latin typeface="Times New Roman" pitchFamily="18" charset="0"/>
                <a:ea typeface="標楷體" pitchFamily="65" charset="-120"/>
              </a:rPr>
              <a:t>16-bit </a:t>
            </a:r>
            <a:r>
              <a:rPr lang="en-US" altLang="zh-TW" sz="3200" i="1" dirty="0">
                <a:solidFill>
                  <a:srgbClr val="CC0000"/>
                </a:solidFill>
                <a:latin typeface="Times New Roman" pitchFamily="18" charset="0"/>
                <a:ea typeface="標楷體" pitchFamily="65" charset="-120"/>
              </a:rPr>
              <a:t>short address</a:t>
            </a:r>
            <a:r>
              <a:rPr lang="en-US" altLang="zh-TW" sz="3200" dirty="0">
                <a:latin typeface="Times New Roman" pitchFamily="18" charset="0"/>
                <a:ea typeface="標楷體" pitchFamily="65" charset="-120"/>
              </a:rPr>
              <a:t>. </a:t>
            </a:r>
            <a:endParaRPr lang="zh-TW" altLang="en-US" sz="3200" dirty="0">
              <a:latin typeface="Times New Roman" pitchFamily="18" charset="0"/>
              <a:ea typeface="標楷體" pitchFamily="65" charset="-120"/>
            </a:endParaRPr>
          </a:p>
        </p:txBody>
      </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66</a:t>
            </a:fld>
            <a:endParaRPr lang="zh-TW" altLang="en-US"/>
          </a:p>
        </p:txBody>
      </p:sp>
    </p:spTree>
    <p:extLst>
      <p:ext uri="{BB962C8B-B14F-4D97-AF65-F5344CB8AC3E}">
        <p14:creationId xmlns:p14="http://schemas.microsoft.com/office/powerpoint/2010/main" val="36661409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lvl="0">
              <a:buClr>
                <a:srgbClr val="19434F"/>
              </a:buClr>
              <a:buSzPct val="48000"/>
            </a:pPr>
            <a:r>
              <a:rPr lang="en-US" altLang="zh-TW" sz="3200" b="0" dirty="0" smtClean="0">
                <a:solidFill>
                  <a:prstClr val="black"/>
                </a:solidFill>
                <a:effectLst/>
                <a:cs typeface="+mn-cs"/>
              </a:rPr>
              <a:t/>
            </a:r>
            <a:br>
              <a:rPr lang="en-US" altLang="zh-TW" sz="3200" b="0" dirty="0" smtClean="0">
                <a:solidFill>
                  <a:prstClr val="black"/>
                </a:solidFill>
                <a:effectLst/>
                <a:cs typeface="+mn-cs"/>
              </a:rPr>
            </a:br>
            <a:r>
              <a:rPr lang="en-US" altLang="zh-TW" sz="4900" dirty="0"/>
              <a:t>ZigBee Architecture Objectives</a:t>
            </a:r>
            <a:r>
              <a:rPr lang="zh-TW" altLang="en-US" sz="4900" dirty="0"/>
              <a:t/>
            </a:r>
            <a:br>
              <a:rPr lang="zh-TW" altLang="en-US" sz="4900" dirty="0"/>
            </a:br>
            <a:endParaRPr lang="zh-TW" altLang="en-US" sz="4900" dirty="0"/>
          </a:p>
        </p:txBody>
      </p:sp>
      <p:sp>
        <p:nvSpPr>
          <p:cNvPr id="3" name="內容版面配置區 2"/>
          <p:cNvSpPr>
            <a:spLocks noGrp="1"/>
          </p:cNvSpPr>
          <p:nvPr>
            <p:ph idx="1"/>
          </p:nvPr>
        </p:nvSpPr>
        <p:spPr>
          <a:xfrm>
            <a:off x="457200" y="1598942"/>
            <a:ext cx="8229600" cy="4425355"/>
          </a:xfrm>
        </p:spPr>
        <p:txBody>
          <a:bodyPr>
            <a:noAutofit/>
          </a:bodyPr>
          <a:lstStyle/>
          <a:p>
            <a:r>
              <a:rPr lang="en-US" altLang="zh-TW" sz="2400" dirty="0" smtClean="0"/>
              <a:t>Support </a:t>
            </a:r>
            <a:r>
              <a:rPr lang="en-US" altLang="zh-TW" sz="2400" dirty="0"/>
              <a:t>all target environments and applications that </a:t>
            </a:r>
            <a:r>
              <a:rPr lang="en-US" altLang="zh-TW" sz="2400" dirty="0" smtClean="0"/>
              <a:t>are in </a:t>
            </a:r>
            <a:r>
              <a:rPr lang="en-US" altLang="zh-TW" sz="2400" dirty="0"/>
              <a:t>the scope of ZigBee</a:t>
            </a:r>
            <a:r>
              <a:rPr lang="en-US" altLang="zh-TW" sz="2400" dirty="0" smtClean="0"/>
              <a:t>:</a:t>
            </a:r>
          </a:p>
          <a:p>
            <a:pPr lvl="1"/>
            <a:r>
              <a:rPr lang="en-US" altLang="zh-TW" sz="2000" dirty="0" smtClean="0"/>
              <a:t>Ensure </a:t>
            </a:r>
            <a:r>
              <a:rPr lang="en-US" altLang="zh-TW" sz="2000" dirty="0"/>
              <a:t>that devices are efficient in their use of the available bandwidth</a:t>
            </a:r>
          </a:p>
          <a:p>
            <a:r>
              <a:rPr lang="en-US" altLang="zh-TW" sz="2400" dirty="0" smtClean="0"/>
              <a:t>Provide </a:t>
            </a:r>
            <a:r>
              <a:rPr lang="en-US" altLang="zh-TW" sz="2400" dirty="0"/>
              <a:t>a platform and implementation for wirelessly </a:t>
            </a:r>
            <a:r>
              <a:rPr lang="en-US" altLang="zh-TW" sz="2400" dirty="0" smtClean="0"/>
              <a:t>networked devices</a:t>
            </a:r>
            <a:r>
              <a:rPr lang="en-US" altLang="zh-TW" sz="2400" dirty="0"/>
              <a:t>:</a:t>
            </a:r>
          </a:p>
          <a:p>
            <a:pPr lvl="1"/>
            <a:r>
              <a:rPr lang="en-US" altLang="zh-TW" sz="2000" dirty="0" smtClean="0"/>
              <a:t>Make </a:t>
            </a:r>
            <a:r>
              <a:rPr lang="en-US" altLang="zh-TW" sz="2000" dirty="0"/>
              <a:t>it </a:t>
            </a:r>
            <a:r>
              <a:rPr lang="en-US" altLang="zh-TW" sz="2000" dirty="0">
                <a:solidFill>
                  <a:srgbClr val="FF0000"/>
                </a:solidFill>
              </a:rPr>
              <a:t>easy to design and develop </a:t>
            </a:r>
            <a:r>
              <a:rPr lang="en-US" altLang="zh-TW" sz="2000" dirty="0"/>
              <a:t>ZigBee devices</a:t>
            </a:r>
          </a:p>
          <a:p>
            <a:pPr lvl="1"/>
            <a:r>
              <a:rPr lang="en-US" altLang="zh-TW" sz="2000" dirty="0" smtClean="0">
                <a:solidFill>
                  <a:srgbClr val="FF0000"/>
                </a:solidFill>
              </a:rPr>
              <a:t>Reduce</a:t>
            </a:r>
            <a:r>
              <a:rPr lang="en-US" altLang="zh-TW" sz="2000" dirty="0" smtClean="0"/>
              <a:t> </a:t>
            </a:r>
            <a:r>
              <a:rPr lang="en-US" altLang="zh-TW" sz="2000" dirty="0"/>
              <a:t>today’s </a:t>
            </a:r>
            <a:r>
              <a:rPr lang="en-US" altLang="zh-TW" sz="2000" dirty="0">
                <a:solidFill>
                  <a:srgbClr val="FF0000"/>
                </a:solidFill>
              </a:rPr>
              <a:t>cost</a:t>
            </a:r>
            <a:r>
              <a:rPr lang="en-US" altLang="zh-TW" sz="2000" dirty="0"/>
              <a:t> of building wireless solutions</a:t>
            </a:r>
          </a:p>
          <a:p>
            <a:r>
              <a:rPr lang="en-US" altLang="zh-TW" sz="2400" dirty="0" smtClean="0"/>
              <a:t>Ensure </a:t>
            </a:r>
            <a:r>
              <a:rPr lang="en-US" altLang="zh-TW" sz="2400" dirty="0">
                <a:solidFill>
                  <a:srgbClr val="FF0000"/>
                </a:solidFill>
              </a:rPr>
              <a:t>interoperability</a:t>
            </a:r>
            <a:r>
              <a:rPr lang="en-US" altLang="zh-TW" sz="2400" dirty="0"/>
              <a:t> through the definition of application </a:t>
            </a:r>
            <a:r>
              <a:rPr lang="en-US" altLang="zh-TW" sz="2400" dirty="0" smtClean="0"/>
              <a:t>profiles</a:t>
            </a:r>
            <a:endParaRPr lang="en-US" altLang="zh-TW" sz="2400" dirty="0"/>
          </a:p>
          <a:p>
            <a:pPr lvl="1"/>
            <a:r>
              <a:rPr lang="en-US" altLang="zh-TW" sz="2000" dirty="0" smtClean="0"/>
              <a:t>Enable </a:t>
            </a:r>
            <a:r>
              <a:rPr lang="en-US" altLang="zh-TW" sz="2000" dirty="0"/>
              <a:t>out-of-the-box interoperable devices where desired by </a:t>
            </a:r>
            <a:r>
              <a:rPr lang="en-US" altLang="zh-TW" sz="2000" dirty="0" smtClean="0"/>
              <a:t>manufacturers</a:t>
            </a:r>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67</a:t>
            </a:fld>
            <a:endParaRPr lang="zh-TW" altLang="en-US"/>
          </a:p>
        </p:txBody>
      </p:sp>
      <p:sp>
        <p:nvSpPr>
          <p:cNvPr id="5" name="文字方塊 4"/>
          <p:cNvSpPr txBox="1"/>
          <p:nvPr/>
        </p:nvSpPr>
        <p:spPr>
          <a:xfrm>
            <a:off x="457200" y="6172569"/>
            <a:ext cx="8204297" cy="369332"/>
          </a:xfrm>
          <a:prstGeom prst="rect">
            <a:avLst/>
          </a:prstGeom>
          <a:noFill/>
        </p:spPr>
        <p:txBody>
          <a:bodyPr wrap="none" rtlCol="0">
            <a:spAutoFit/>
          </a:bodyPr>
          <a:lstStyle/>
          <a:p>
            <a:r>
              <a:rPr lang="en-US" altLang="zh-TW" dirty="0"/>
              <a:t>Source: https://www.nxp.com/files/training_pdf/28081_ZIGBEE_OVERVIEW_WBT.pdf</a:t>
            </a:r>
            <a:endParaRPr lang="zh-TW" altLang="en-US" dirty="0"/>
          </a:p>
        </p:txBody>
      </p:sp>
    </p:spTree>
    <p:extLst>
      <p:ext uri="{BB962C8B-B14F-4D97-AF65-F5344CB8AC3E}">
        <p14:creationId xmlns:p14="http://schemas.microsoft.com/office/powerpoint/2010/main" val="27122929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lvl="0">
              <a:buClr>
                <a:srgbClr val="19434F"/>
              </a:buClr>
              <a:buSzPct val="48000"/>
            </a:pPr>
            <a:r>
              <a:rPr lang="en-US" altLang="zh-TW" sz="3200" b="0" dirty="0" smtClean="0">
                <a:solidFill>
                  <a:prstClr val="black"/>
                </a:solidFill>
                <a:effectLst/>
                <a:cs typeface="+mn-cs"/>
              </a:rPr>
              <a:t/>
            </a:r>
            <a:br>
              <a:rPr lang="en-US" altLang="zh-TW" sz="3200" b="0" dirty="0" smtClean="0">
                <a:solidFill>
                  <a:prstClr val="black"/>
                </a:solidFill>
                <a:effectLst/>
                <a:cs typeface="+mn-cs"/>
              </a:rPr>
            </a:br>
            <a:r>
              <a:rPr lang="en-US" altLang="zh-TW" sz="4900" dirty="0"/>
              <a:t>ZigBee Architecture Objectives</a:t>
            </a:r>
            <a:r>
              <a:rPr lang="zh-TW" altLang="en-US" sz="4900" dirty="0"/>
              <a:t/>
            </a:r>
            <a:br>
              <a:rPr lang="zh-TW" altLang="en-US" sz="4900" dirty="0"/>
            </a:br>
            <a:endParaRPr lang="zh-TW" altLang="en-US" sz="4900" dirty="0"/>
          </a:p>
        </p:txBody>
      </p:sp>
      <p:sp>
        <p:nvSpPr>
          <p:cNvPr id="3" name="內容版面配置區 2"/>
          <p:cNvSpPr>
            <a:spLocks noGrp="1"/>
          </p:cNvSpPr>
          <p:nvPr>
            <p:ph idx="1"/>
          </p:nvPr>
        </p:nvSpPr>
        <p:spPr>
          <a:xfrm>
            <a:off x="457200" y="1598942"/>
            <a:ext cx="8589640" cy="4425355"/>
          </a:xfrm>
        </p:spPr>
        <p:txBody>
          <a:bodyPr>
            <a:noAutofit/>
          </a:bodyPr>
          <a:lstStyle/>
          <a:p>
            <a:r>
              <a:rPr lang="en-US" altLang="zh-TW" sz="2800" dirty="0" smtClean="0">
                <a:solidFill>
                  <a:srgbClr val="FF0000"/>
                </a:solidFill>
              </a:rPr>
              <a:t>Define the ZigBee network and stack models</a:t>
            </a:r>
          </a:p>
          <a:p>
            <a:pPr lvl="1">
              <a:spcBef>
                <a:spcPts val="0"/>
              </a:spcBef>
            </a:pPr>
            <a:r>
              <a:rPr lang="en-US" altLang="zh-TW" sz="2400" dirty="0" smtClean="0"/>
              <a:t>Define ZigBee device types and core functions</a:t>
            </a:r>
          </a:p>
          <a:p>
            <a:pPr lvl="1">
              <a:spcBef>
                <a:spcPts val="0"/>
              </a:spcBef>
            </a:pPr>
            <a:r>
              <a:rPr lang="en-US" altLang="zh-TW" sz="2400" dirty="0" smtClean="0"/>
              <a:t>Define layers and modules with their interfaces, and services</a:t>
            </a:r>
          </a:p>
          <a:p>
            <a:r>
              <a:rPr lang="en-US" altLang="zh-TW" sz="2800" dirty="0" smtClean="0"/>
              <a:t>Provide the framework to allow a separation of concerns for the specification, design, and implementation of ZigBee devices</a:t>
            </a:r>
          </a:p>
          <a:p>
            <a:pPr lvl="1">
              <a:spcBef>
                <a:spcPts val="0"/>
              </a:spcBef>
            </a:pPr>
            <a:r>
              <a:rPr lang="en-US" altLang="zh-TW" sz="2400" dirty="0" smtClean="0"/>
              <a:t>Help to create and coordinate consistent use of terms in ZigBee</a:t>
            </a:r>
          </a:p>
          <a:p>
            <a:r>
              <a:rPr lang="en-US" altLang="zh-TW" sz="2800" dirty="0" smtClean="0"/>
              <a:t>Allow future extension of ZigBee</a:t>
            </a:r>
          </a:p>
          <a:p>
            <a:pPr lvl="1">
              <a:spcBef>
                <a:spcPts val="0"/>
              </a:spcBef>
            </a:pPr>
            <a:r>
              <a:rPr lang="en-US" altLang="zh-TW" sz="2400" dirty="0" smtClean="0"/>
              <a:t>Enable both extension of the basic ZigBee platform as well as ZigBee application profiles</a:t>
            </a:r>
            <a:endParaRPr lang="zh-TW" altLang="en-US" sz="2400"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68</a:t>
            </a:fld>
            <a:endParaRPr lang="zh-TW" altLang="en-US"/>
          </a:p>
        </p:txBody>
      </p:sp>
      <p:sp>
        <p:nvSpPr>
          <p:cNvPr id="5" name="文字方塊 4"/>
          <p:cNvSpPr txBox="1"/>
          <p:nvPr/>
        </p:nvSpPr>
        <p:spPr>
          <a:xfrm>
            <a:off x="457200" y="6172569"/>
            <a:ext cx="8204297" cy="369332"/>
          </a:xfrm>
          <a:prstGeom prst="rect">
            <a:avLst/>
          </a:prstGeom>
          <a:noFill/>
        </p:spPr>
        <p:txBody>
          <a:bodyPr wrap="none" rtlCol="0">
            <a:spAutoFit/>
          </a:bodyPr>
          <a:lstStyle/>
          <a:p>
            <a:r>
              <a:rPr lang="en-US" altLang="zh-TW" dirty="0"/>
              <a:t>Source: https://www.nxp.com/files/training_pdf/28081_ZIGBEE_OVERVIEW_WBT.pdf</a:t>
            </a:r>
            <a:endParaRPr lang="zh-TW" altLang="en-US" dirty="0"/>
          </a:p>
        </p:txBody>
      </p:sp>
    </p:spTree>
    <p:extLst>
      <p:ext uri="{BB962C8B-B14F-4D97-AF65-F5344CB8AC3E}">
        <p14:creationId xmlns:p14="http://schemas.microsoft.com/office/powerpoint/2010/main" val="10855345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7778" y="332656"/>
            <a:ext cx="8229600" cy="1008112"/>
          </a:xfrm>
        </p:spPr>
        <p:txBody>
          <a:bodyPr/>
          <a:lstStyle/>
          <a:p>
            <a:r>
              <a:rPr lang="en-US" altLang="zh-TW" dirty="0" smtClean="0"/>
              <a:t>Wireless Networking </a:t>
            </a:r>
            <a:r>
              <a:rPr lang="en-US" altLang="zh-TW" dirty="0"/>
              <a:t>Basics</a:t>
            </a:r>
            <a:endParaRPr lang="zh-TW" altLang="en-US" dirty="0"/>
          </a:p>
        </p:txBody>
      </p:sp>
      <p:sp>
        <p:nvSpPr>
          <p:cNvPr id="3" name="內容版面配置區 2"/>
          <p:cNvSpPr>
            <a:spLocks noGrp="1"/>
          </p:cNvSpPr>
          <p:nvPr>
            <p:ph idx="1"/>
          </p:nvPr>
        </p:nvSpPr>
        <p:spPr>
          <a:xfrm>
            <a:off x="459135" y="1340768"/>
            <a:ext cx="8229600" cy="4857403"/>
          </a:xfrm>
        </p:spPr>
        <p:txBody>
          <a:bodyPr>
            <a:normAutofit fontScale="77500" lnSpcReduction="20000"/>
          </a:bodyPr>
          <a:lstStyle/>
          <a:p>
            <a:r>
              <a:rPr lang="en-US" altLang="zh-TW" b="1" dirty="0"/>
              <a:t>Network scan</a:t>
            </a:r>
            <a:r>
              <a:rPr lang="en-US" altLang="zh-TW" dirty="0"/>
              <a:t>:  the ability of a device to detect active channels within </a:t>
            </a:r>
            <a:r>
              <a:rPr lang="en-US" altLang="zh-TW" dirty="0" smtClean="0"/>
              <a:t>its communications </a:t>
            </a:r>
            <a:r>
              <a:rPr lang="en-US" altLang="zh-TW" dirty="0"/>
              <a:t>range. This range is often called, in personal area networking, </a:t>
            </a:r>
            <a:r>
              <a:rPr lang="en-US" altLang="zh-TW" dirty="0" smtClean="0"/>
              <a:t>the Personal </a:t>
            </a:r>
            <a:r>
              <a:rPr lang="en-US" altLang="zh-TW" dirty="0"/>
              <a:t>Operating Space (POS</a:t>
            </a:r>
            <a:r>
              <a:rPr lang="en-US" altLang="zh-TW" dirty="0" smtClean="0"/>
              <a:t>).</a:t>
            </a:r>
          </a:p>
          <a:p>
            <a:r>
              <a:rPr lang="en-US" altLang="zh-TW" b="1" dirty="0" smtClean="0"/>
              <a:t>Creating/Joining </a:t>
            </a:r>
            <a:r>
              <a:rPr lang="en-US" altLang="zh-TW" b="1" dirty="0"/>
              <a:t>a PAN</a:t>
            </a:r>
            <a:r>
              <a:rPr lang="en-US" altLang="zh-TW" dirty="0"/>
              <a:t>:  the ability to form a network on unused channels within the POS. In </a:t>
            </a:r>
            <a:r>
              <a:rPr lang="en-US" altLang="zh-TW" dirty="0" smtClean="0"/>
              <a:t>the case </a:t>
            </a:r>
            <a:r>
              <a:rPr lang="en-US" altLang="zh-TW" dirty="0"/>
              <a:t>of ZigBee, the network is a PAN. Joining is the ability to join a network </a:t>
            </a:r>
            <a:r>
              <a:rPr lang="en-US" altLang="zh-TW" dirty="0" smtClean="0"/>
              <a:t>within the </a:t>
            </a:r>
            <a:r>
              <a:rPr lang="en-US" altLang="zh-TW" dirty="0"/>
              <a:t>POS</a:t>
            </a:r>
            <a:r>
              <a:rPr lang="en-US" altLang="zh-TW" dirty="0" smtClean="0"/>
              <a:t>.</a:t>
            </a:r>
          </a:p>
          <a:p>
            <a:r>
              <a:rPr lang="en-US" altLang="zh-TW" b="1" dirty="0" smtClean="0"/>
              <a:t>Device </a:t>
            </a:r>
            <a:r>
              <a:rPr lang="en-US" altLang="zh-TW" b="1" dirty="0"/>
              <a:t>discovery</a:t>
            </a:r>
            <a:r>
              <a:rPr lang="en-US" altLang="zh-TW" dirty="0"/>
              <a:t>:  the ability to identify the devices on active channels in the PAN</a:t>
            </a:r>
            <a:r>
              <a:rPr lang="en-US" altLang="zh-TW" dirty="0" smtClean="0"/>
              <a:t>.</a:t>
            </a:r>
          </a:p>
          <a:p>
            <a:r>
              <a:rPr lang="en-US" altLang="zh-TW" b="1" dirty="0" smtClean="0"/>
              <a:t>Service </a:t>
            </a:r>
            <a:r>
              <a:rPr lang="en-US" altLang="zh-TW" b="1" dirty="0"/>
              <a:t>discovery</a:t>
            </a:r>
            <a:r>
              <a:rPr lang="en-US" altLang="zh-TW" dirty="0"/>
              <a:t>: the ability to determine what features or services are </a:t>
            </a:r>
            <a:r>
              <a:rPr lang="en-US" altLang="zh-TW" dirty="0" smtClean="0"/>
              <a:t>supported on </a:t>
            </a:r>
            <a:r>
              <a:rPr lang="en-US" altLang="zh-TW" dirty="0"/>
              <a:t>devices within a network.</a:t>
            </a:r>
          </a:p>
          <a:p>
            <a:r>
              <a:rPr lang="en-US" altLang="zh-TW" b="1" dirty="0" smtClean="0"/>
              <a:t>Binding</a:t>
            </a:r>
            <a:r>
              <a:rPr lang="en-US" altLang="zh-TW" dirty="0"/>
              <a:t>: the ability to communicate at the application level with other devices </a:t>
            </a:r>
            <a:r>
              <a:rPr lang="en-US" altLang="zh-TW" dirty="0" smtClean="0"/>
              <a:t>in the </a:t>
            </a:r>
            <a:r>
              <a:rPr lang="en-US" altLang="zh-TW" dirty="0"/>
              <a:t>network.</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69</a:t>
            </a:fld>
            <a:endParaRPr lang="zh-TW" altLang="en-US"/>
          </a:p>
        </p:txBody>
      </p:sp>
      <p:sp>
        <p:nvSpPr>
          <p:cNvPr id="5" name="文字方塊 4"/>
          <p:cNvSpPr txBox="1"/>
          <p:nvPr/>
        </p:nvSpPr>
        <p:spPr>
          <a:xfrm>
            <a:off x="457200" y="6172569"/>
            <a:ext cx="8204297" cy="369332"/>
          </a:xfrm>
          <a:prstGeom prst="rect">
            <a:avLst/>
          </a:prstGeom>
          <a:noFill/>
        </p:spPr>
        <p:txBody>
          <a:bodyPr wrap="none" rtlCol="0">
            <a:spAutoFit/>
          </a:bodyPr>
          <a:lstStyle/>
          <a:p>
            <a:r>
              <a:rPr lang="en-US" altLang="zh-TW" dirty="0"/>
              <a:t>Source: https://www.nxp.com/files/training_pdf/28081_ZIGBEE_OVERVIEW_WBT.pdf</a:t>
            </a:r>
            <a:endParaRPr lang="zh-TW" altLang="en-US" dirty="0"/>
          </a:p>
        </p:txBody>
      </p:sp>
    </p:spTree>
    <p:extLst>
      <p:ext uri="{BB962C8B-B14F-4D97-AF65-F5344CB8AC3E}">
        <p14:creationId xmlns:p14="http://schemas.microsoft.com/office/powerpoint/2010/main" val="3381029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txBox="1">
            <a:spLocks/>
          </p:cNvSpPr>
          <p:nvPr/>
        </p:nvSpPr>
        <p:spPr>
          <a:xfrm>
            <a:off x="629014" y="269776"/>
            <a:ext cx="8077200" cy="1143000"/>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dirty="0">
                <a:solidFill>
                  <a:prstClr val="black"/>
                </a:solidFill>
              </a:rPr>
              <a:t>Catalog of </a:t>
            </a:r>
            <a:r>
              <a:rPr dirty="0" err="1">
                <a:solidFill>
                  <a:prstClr val="black"/>
                </a:solidFill>
              </a:rPr>
              <a:t>IoT</a:t>
            </a:r>
            <a:r>
              <a:rPr dirty="0">
                <a:solidFill>
                  <a:prstClr val="black"/>
                </a:solidFill>
              </a:rPr>
              <a:t>/M2M Sensors </a:t>
            </a:r>
            <a:r>
              <a:rPr dirty="0" smtClean="0">
                <a:solidFill>
                  <a:prstClr val="black"/>
                </a:solidFill>
              </a:rPr>
              <a:t>(2)</a:t>
            </a:r>
            <a:endParaRPr dirty="0">
              <a:solidFill>
                <a:prstClr val="black"/>
              </a:solidFill>
            </a:endParaRPr>
          </a:p>
        </p:txBody>
      </p:sp>
      <p:pic>
        <p:nvPicPr>
          <p:cNvPr id="36" name="圖片 35"/>
          <p:cNvPicPr>
            <a:picLocks noChangeAspect="1"/>
          </p:cNvPicPr>
          <p:nvPr/>
        </p:nvPicPr>
        <p:blipFill>
          <a:blip r:embed="rId3"/>
          <a:stretch>
            <a:fillRect/>
          </a:stretch>
        </p:blipFill>
        <p:spPr>
          <a:xfrm>
            <a:off x="682825" y="1412776"/>
            <a:ext cx="1914286" cy="1000000"/>
          </a:xfrm>
          <a:prstGeom prst="rect">
            <a:avLst/>
          </a:prstGeom>
        </p:spPr>
      </p:pic>
      <p:sp>
        <p:nvSpPr>
          <p:cNvPr id="38" name="文字方塊 37"/>
          <p:cNvSpPr txBox="1"/>
          <p:nvPr/>
        </p:nvSpPr>
        <p:spPr>
          <a:xfrm>
            <a:off x="660670" y="2412776"/>
            <a:ext cx="2018501" cy="584775"/>
          </a:xfrm>
          <a:prstGeom prst="rect">
            <a:avLst/>
          </a:prstGeom>
          <a:noFill/>
        </p:spPr>
        <p:txBody>
          <a:bodyPr wrap="none" rtlCol="0">
            <a:spAutoFit/>
          </a:bodyPr>
          <a:lstStyle/>
          <a:p>
            <a:r>
              <a:rPr lang="en-US" altLang="zh-TW" dirty="0" smtClean="0">
                <a:solidFill>
                  <a:prstClr val="black"/>
                </a:solidFill>
              </a:rPr>
              <a:t>Analogy-hall sensor</a:t>
            </a:r>
          </a:p>
          <a:p>
            <a:r>
              <a:rPr lang="zh-TW" altLang="en-US" sz="1400" dirty="0" smtClean="0"/>
              <a:t>          磁力</a:t>
            </a:r>
            <a:r>
              <a:rPr lang="zh-TW" altLang="en-US" sz="1400" dirty="0"/>
              <a:t>感測</a:t>
            </a:r>
            <a:endParaRPr lang="zh-TW" altLang="en-US" sz="1400" dirty="0">
              <a:solidFill>
                <a:prstClr val="black"/>
              </a:solidFill>
            </a:endParaRPr>
          </a:p>
        </p:txBody>
      </p:sp>
      <p:pic>
        <p:nvPicPr>
          <p:cNvPr id="39" name="圖片 38"/>
          <p:cNvPicPr>
            <a:picLocks noChangeAspect="1"/>
          </p:cNvPicPr>
          <p:nvPr/>
        </p:nvPicPr>
        <p:blipFill>
          <a:blip r:embed="rId4"/>
          <a:stretch>
            <a:fillRect/>
          </a:stretch>
        </p:blipFill>
        <p:spPr>
          <a:xfrm>
            <a:off x="660670" y="2969228"/>
            <a:ext cx="1971429" cy="1066667"/>
          </a:xfrm>
          <a:prstGeom prst="rect">
            <a:avLst/>
          </a:prstGeom>
        </p:spPr>
      </p:pic>
      <p:sp>
        <p:nvSpPr>
          <p:cNvPr id="40" name="文字方塊 39"/>
          <p:cNvSpPr txBox="1"/>
          <p:nvPr/>
        </p:nvSpPr>
        <p:spPr>
          <a:xfrm>
            <a:off x="937087" y="4038349"/>
            <a:ext cx="1418593" cy="369332"/>
          </a:xfrm>
          <a:prstGeom prst="rect">
            <a:avLst/>
          </a:prstGeom>
          <a:noFill/>
        </p:spPr>
        <p:txBody>
          <a:bodyPr wrap="none" rtlCol="0">
            <a:spAutoFit/>
          </a:bodyPr>
          <a:lstStyle/>
          <a:p>
            <a:r>
              <a:rPr lang="en-US" altLang="zh-TW" dirty="0" smtClean="0">
                <a:solidFill>
                  <a:prstClr val="black"/>
                </a:solidFill>
              </a:rPr>
              <a:t>Knock sensor</a:t>
            </a:r>
            <a:endParaRPr lang="zh-TW" altLang="en-US" dirty="0">
              <a:solidFill>
                <a:prstClr val="black"/>
              </a:solidFill>
            </a:endParaRPr>
          </a:p>
        </p:txBody>
      </p:sp>
      <p:pic>
        <p:nvPicPr>
          <p:cNvPr id="41" name="圖片 40"/>
          <p:cNvPicPr>
            <a:picLocks noChangeAspect="1"/>
          </p:cNvPicPr>
          <p:nvPr/>
        </p:nvPicPr>
        <p:blipFill>
          <a:blip r:embed="rId5"/>
          <a:stretch>
            <a:fillRect/>
          </a:stretch>
        </p:blipFill>
        <p:spPr>
          <a:xfrm>
            <a:off x="654969" y="4481042"/>
            <a:ext cx="1885714" cy="1076190"/>
          </a:xfrm>
          <a:prstGeom prst="rect">
            <a:avLst/>
          </a:prstGeom>
        </p:spPr>
      </p:pic>
      <p:sp>
        <p:nvSpPr>
          <p:cNvPr id="42" name="文字方塊 41"/>
          <p:cNvSpPr txBox="1"/>
          <p:nvPr/>
        </p:nvSpPr>
        <p:spPr>
          <a:xfrm>
            <a:off x="955296" y="5617686"/>
            <a:ext cx="1537665" cy="369332"/>
          </a:xfrm>
          <a:prstGeom prst="rect">
            <a:avLst/>
          </a:prstGeom>
          <a:noFill/>
        </p:spPr>
        <p:txBody>
          <a:bodyPr wrap="none" rtlCol="0">
            <a:spAutoFit/>
          </a:bodyPr>
          <a:lstStyle/>
          <a:p>
            <a:r>
              <a:rPr lang="en-US" altLang="zh-TW" dirty="0" smtClean="0">
                <a:solidFill>
                  <a:prstClr val="black"/>
                </a:solidFill>
              </a:rPr>
              <a:t>Laser-transmit</a:t>
            </a:r>
            <a:endParaRPr lang="zh-TW" altLang="en-US" dirty="0">
              <a:solidFill>
                <a:prstClr val="black"/>
              </a:solidFill>
            </a:endParaRPr>
          </a:p>
        </p:txBody>
      </p:sp>
      <p:pic>
        <p:nvPicPr>
          <p:cNvPr id="43" name="圖片 42"/>
          <p:cNvPicPr>
            <a:picLocks noChangeAspect="1"/>
          </p:cNvPicPr>
          <p:nvPr/>
        </p:nvPicPr>
        <p:blipFill>
          <a:blip r:embed="rId6"/>
          <a:stretch>
            <a:fillRect/>
          </a:stretch>
        </p:blipFill>
        <p:spPr>
          <a:xfrm>
            <a:off x="2895600" y="1338125"/>
            <a:ext cx="1685714" cy="1047619"/>
          </a:xfrm>
          <a:prstGeom prst="rect">
            <a:avLst/>
          </a:prstGeom>
        </p:spPr>
      </p:pic>
      <p:sp>
        <p:nvSpPr>
          <p:cNvPr id="44" name="文字方塊 43"/>
          <p:cNvSpPr txBox="1"/>
          <p:nvPr/>
        </p:nvSpPr>
        <p:spPr>
          <a:xfrm>
            <a:off x="2784848" y="2385744"/>
            <a:ext cx="1760482" cy="369332"/>
          </a:xfrm>
          <a:prstGeom prst="rect">
            <a:avLst/>
          </a:prstGeom>
          <a:noFill/>
        </p:spPr>
        <p:txBody>
          <a:bodyPr wrap="none" rtlCol="0">
            <a:spAutoFit/>
          </a:bodyPr>
          <a:lstStyle/>
          <a:p>
            <a:r>
              <a:rPr lang="en-US" altLang="zh-TW" dirty="0" smtClean="0">
                <a:solidFill>
                  <a:prstClr val="black"/>
                </a:solidFill>
              </a:rPr>
              <a:t>Infrared-receiver</a:t>
            </a:r>
            <a:endParaRPr lang="zh-TW" altLang="en-US" dirty="0">
              <a:solidFill>
                <a:prstClr val="black"/>
              </a:solidFill>
            </a:endParaRPr>
          </a:p>
        </p:txBody>
      </p:sp>
      <p:pic>
        <p:nvPicPr>
          <p:cNvPr id="45" name="圖片 44"/>
          <p:cNvPicPr>
            <a:picLocks noChangeAspect="1"/>
          </p:cNvPicPr>
          <p:nvPr/>
        </p:nvPicPr>
        <p:blipFill>
          <a:blip r:embed="rId7"/>
          <a:stretch>
            <a:fillRect/>
          </a:stretch>
        </p:blipFill>
        <p:spPr>
          <a:xfrm>
            <a:off x="2912368" y="2966589"/>
            <a:ext cx="1542857" cy="933333"/>
          </a:xfrm>
          <a:prstGeom prst="rect">
            <a:avLst/>
          </a:prstGeom>
        </p:spPr>
      </p:pic>
      <p:sp>
        <p:nvSpPr>
          <p:cNvPr id="46" name="文字方塊 45"/>
          <p:cNvSpPr txBox="1"/>
          <p:nvPr/>
        </p:nvSpPr>
        <p:spPr>
          <a:xfrm>
            <a:off x="2820832" y="4001715"/>
            <a:ext cx="1528432" cy="369332"/>
          </a:xfrm>
          <a:prstGeom prst="rect">
            <a:avLst/>
          </a:prstGeom>
          <a:noFill/>
        </p:spPr>
        <p:txBody>
          <a:bodyPr wrap="none" rtlCol="0">
            <a:spAutoFit/>
          </a:bodyPr>
          <a:lstStyle/>
          <a:p>
            <a:r>
              <a:rPr lang="en-US" altLang="zh-TW" dirty="0" smtClean="0">
                <a:solidFill>
                  <a:prstClr val="black"/>
                </a:solidFill>
              </a:rPr>
              <a:t>Passive buzzer</a:t>
            </a:r>
            <a:endParaRPr lang="zh-TW" altLang="en-US" dirty="0">
              <a:solidFill>
                <a:prstClr val="black"/>
              </a:solidFill>
            </a:endParaRPr>
          </a:p>
        </p:txBody>
      </p:sp>
      <p:pic>
        <p:nvPicPr>
          <p:cNvPr id="47" name="圖片 46"/>
          <p:cNvPicPr>
            <a:picLocks noChangeAspect="1"/>
          </p:cNvPicPr>
          <p:nvPr/>
        </p:nvPicPr>
        <p:blipFill>
          <a:blip r:embed="rId8"/>
          <a:stretch>
            <a:fillRect/>
          </a:stretch>
        </p:blipFill>
        <p:spPr>
          <a:xfrm>
            <a:off x="2898081" y="4499648"/>
            <a:ext cx="1571429" cy="971429"/>
          </a:xfrm>
          <a:prstGeom prst="rect">
            <a:avLst/>
          </a:prstGeom>
        </p:spPr>
      </p:pic>
      <p:sp>
        <p:nvSpPr>
          <p:cNvPr id="48" name="文字方塊 47"/>
          <p:cNvSpPr txBox="1"/>
          <p:nvPr/>
        </p:nvSpPr>
        <p:spPr>
          <a:xfrm>
            <a:off x="2912368" y="5599678"/>
            <a:ext cx="1325299" cy="369332"/>
          </a:xfrm>
          <a:prstGeom prst="rect">
            <a:avLst/>
          </a:prstGeom>
          <a:noFill/>
        </p:spPr>
        <p:txBody>
          <a:bodyPr wrap="none" rtlCol="0">
            <a:spAutoFit/>
          </a:bodyPr>
          <a:lstStyle/>
          <a:p>
            <a:r>
              <a:rPr lang="en-US" altLang="zh-TW" dirty="0" smtClean="0">
                <a:solidFill>
                  <a:prstClr val="black"/>
                </a:solidFill>
              </a:rPr>
              <a:t>Push button</a:t>
            </a:r>
            <a:endParaRPr lang="zh-TW" altLang="en-US" dirty="0">
              <a:solidFill>
                <a:prstClr val="black"/>
              </a:solidFill>
            </a:endParaRPr>
          </a:p>
        </p:txBody>
      </p:sp>
      <p:pic>
        <p:nvPicPr>
          <p:cNvPr id="49" name="圖片 48"/>
          <p:cNvPicPr>
            <a:picLocks noChangeAspect="1"/>
          </p:cNvPicPr>
          <p:nvPr/>
        </p:nvPicPr>
        <p:blipFill>
          <a:blip r:embed="rId9"/>
          <a:stretch>
            <a:fillRect/>
          </a:stretch>
        </p:blipFill>
        <p:spPr>
          <a:xfrm>
            <a:off x="4821555" y="1415337"/>
            <a:ext cx="1571429" cy="1009524"/>
          </a:xfrm>
          <a:prstGeom prst="rect">
            <a:avLst/>
          </a:prstGeom>
        </p:spPr>
      </p:pic>
      <p:sp>
        <p:nvSpPr>
          <p:cNvPr id="50" name="文字方塊 49"/>
          <p:cNvSpPr txBox="1"/>
          <p:nvPr/>
        </p:nvSpPr>
        <p:spPr>
          <a:xfrm>
            <a:off x="4651007" y="2424861"/>
            <a:ext cx="1894749" cy="369332"/>
          </a:xfrm>
          <a:prstGeom prst="rect">
            <a:avLst/>
          </a:prstGeom>
          <a:noFill/>
        </p:spPr>
        <p:txBody>
          <a:bodyPr wrap="none" rtlCol="0">
            <a:spAutoFit/>
          </a:bodyPr>
          <a:lstStyle/>
          <a:p>
            <a:r>
              <a:rPr lang="en-US" altLang="zh-TW" dirty="0" smtClean="0">
                <a:solidFill>
                  <a:prstClr val="black"/>
                </a:solidFill>
              </a:rPr>
              <a:t>Light break sensor</a:t>
            </a:r>
            <a:endParaRPr lang="zh-TW" altLang="en-US" dirty="0">
              <a:solidFill>
                <a:prstClr val="black"/>
              </a:solidFill>
            </a:endParaRPr>
          </a:p>
        </p:txBody>
      </p:sp>
      <p:pic>
        <p:nvPicPr>
          <p:cNvPr id="51" name="圖片 50"/>
          <p:cNvPicPr>
            <a:picLocks noChangeAspect="1"/>
          </p:cNvPicPr>
          <p:nvPr/>
        </p:nvPicPr>
        <p:blipFill>
          <a:blip r:embed="rId10"/>
          <a:stretch>
            <a:fillRect/>
          </a:stretch>
        </p:blipFill>
        <p:spPr>
          <a:xfrm>
            <a:off x="4735494" y="2957065"/>
            <a:ext cx="1600000" cy="942857"/>
          </a:xfrm>
          <a:prstGeom prst="rect">
            <a:avLst/>
          </a:prstGeom>
        </p:spPr>
      </p:pic>
      <p:sp>
        <p:nvSpPr>
          <p:cNvPr id="52" name="文字方塊 51"/>
          <p:cNvSpPr txBox="1"/>
          <p:nvPr/>
        </p:nvSpPr>
        <p:spPr>
          <a:xfrm>
            <a:off x="4429414" y="4026169"/>
            <a:ext cx="2722284" cy="369332"/>
          </a:xfrm>
          <a:prstGeom prst="rect">
            <a:avLst/>
          </a:prstGeom>
          <a:noFill/>
        </p:spPr>
        <p:txBody>
          <a:bodyPr wrap="none" rtlCol="0">
            <a:spAutoFit/>
          </a:bodyPr>
          <a:lstStyle/>
          <a:p>
            <a:r>
              <a:rPr lang="en-US" altLang="zh-TW" dirty="0" smtClean="0">
                <a:solidFill>
                  <a:prstClr val="black"/>
                </a:solidFill>
              </a:rPr>
              <a:t>18B20 Temperature Sensor</a:t>
            </a:r>
            <a:endParaRPr lang="zh-TW" altLang="en-US" dirty="0">
              <a:solidFill>
                <a:prstClr val="black"/>
              </a:solidFill>
            </a:endParaRPr>
          </a:p>
        </p:txBody>
      </p:sp>
      <p:pic>
        <p:nvPicPr>
          <p:cNvPr id="53" name="圖片 52"/>
          <p:cNvPicPr>
            <a:picLocks noChangeAspect="1"/>
          </p:cNvPicPr>
          <p:nvPr/>
        </p:nvPicPr>
        <p:blipFill>
          <a:blip r:embed="rId11"/>
          <a:stretch>
            <a:fillRect/>
          </a:stretch>
        </p:blipFill>
        <p:spPr>
          <a:xfrm>
            <a:off x="4821555" y="4452029"/>
            <a:ext cx="1523810" cy="1019048"/>
          </a:xfrm>
          <a:prstGeom prst="rect">
            <a:avLst/>
          </a:prstGeom>
        </p:spPr>
      </p:pic>
      <p:sp>
        <p:nvSpPr>
          <p:cNvPr id="54" name="文字方塊 53"/>
          <p:cNvSpPr txBox="1"/>
          <p:nvPr/>
        </p:nvSpPr>
        <p:spPr>
          <a:xfrm>
            <a:off x="4819304" y="5562890"/>
            <a:ext cx="1432380" cy="369332"/>
          </a:xfrm>
          <a:prstGeom prst="rect">
            <a:avLst/>
          </a:prstGeom>
          <a:noFill/>
        </p:spPr>
        <p:txBody>
          <a:bodyPr wrap="none" rtlCol="0">
            <a:spAutoFit/>
          </a:bodyPr>
          <a:lstStyle/>
          <a:p>
            <a:r>
              <a:rPr lang="en-US" altLang="zh-TW" dirty="0" smtClean="0">
                <a:solidFill>
                  <a:prstClr val="black"/>
                </a:solidFill>
              </a:rPr>
              <a:t>Active buzzer</a:t>
            </a:r>
            <a:endParaRPr lang="zh-TW" altLang="en-US" dirty="0">
              <a:solidFill>
                <a:prstClr val="black"/>
              </a:solidFill>
            </a:endParaRPr>
          </a:p>
        </p:txBody>
      </p:sp>
      <p:pic>
        <p:nvPicPr>
          <p:cNvPr id="2" name="圖片 1"/>
          <p:cNvPicPr>
            <a:picLocks noChangeAspect="1"/>
          </p:cNvPicPr>
          <p:nvPr/>
        </p:nvPicPr>
        <p:blipFill>
          <a:blip r:embed="rId12"/>
          <a:stretch>
            <a:fillRect/>
          </a:stretch>
        </p:blipFill>
        <p:spPr>
          <a:xfrm>
            <a:off x="6573820" y="1391626"/>
            <a:ext cx="2152381" cy="1057143"/>
          </a:xfrm>
          <a:prstGeom prst="rect">
            <a:avLst/>
          </a:prstGeom>
        </p:spPr>
      </p:pic>
      <p:sp>
        <p:nvSpPr>
          <p:cNvPr id="24" name="文字方塊 23"/>
          <p:cNvSpPr txBox="1"/>
          <p:nvPr/>
        </p:nvSpPr>
        <p:spPr>
          <a:xfrm>
            <a:off x="6705600" y="2453600"/>
            <a:ext cx="1950534" cy="369332"/>
          </a:xfrm>
          <a:prstGeom prst="rect">
            <a:avLst/>
          </a:prstGeom>
          <a:noFill/>
        </p:spPr>
        <p:txBody>
          <a:bodyPr wrap="none" rtlCol="0">
            <a:spAutoFit/>
          </a:bodyPr>
          <a:lstStyle/>
          <a:p>
            <a:r>
              <a:rPr lang="en-US" altLang="zh-TW" dirty="0" smtClean="0">
                <a:solidFill>
                  <a:prstClr val="black"/>
                </a:solidFill>
              </a:rPr>
              <a:t>Colorful Auto-flash</a:t>
            </a:r>
            <a:endParaRPr lang="zh-TW" altLang="en-US" dirty="0">
              <a:solidFill>
                <a:prstClr val="black"/>
              </a:solidFill>
            </a:endParaRPr>
          </a:p>
        </p:txBody>
      </p:sp>
      <p:pic>
        <p:nvPicPr>
          <p:cNvPr id="5" name="圖片 4"/>
          <p:cNvPicPr>
            <a:picLocks noChangeAspect="1"/>
          </p:cNvPicPr>
          <p:nvPr/>
        </p:nvPicPr>
        <p:blipFill>
          <a:blip r:embed="rId13"/>
          <a:stretch>
            <a:fillRect/>
          </a:stretch>
        </p:blipFill>
        <p:spPr>
          <a:xfrm>
            <a:off x="6784872" y="4517503"/>
            <a:ext cx="2152381" cy="895238"/>
          </a:xfrm>
          <a:prstGeom prst="rect">
            <a:avLst/>
          </a:prstGeom>
        </p:spPr>
      </p:pic>
      <p:sp>
        <p:nvSpPr>
          <p:cNvPr id="28" name="文字方塊 27"/>
          <p:cNvSpPr txBox="1"/>
          <p:nvPr/>
        </p:nvSpPr>
        <p:spPr>
          <a:xfrm>
            <a:off x="6913159" y="5574635"/>
            <a:ext cx="2059795" cy="369332"/>
          </a:xfrm>
          <a:prstGeom prst="rect">
            <a:avLst/>
          </a:prstGeom>
          <a:noFill/>
        </p:spPr>
        <p:txBody>
          <a:bodyPr wrap="none" rtlCol="0">
            <a:spAutoFit/>
          </a:bodyPr>
          <a:lstStyle/>
          <a:p>
            <a:r>
              <a:rPr lang="en-US" altLang="zh-TW" dirty="0" smtClean="0">
                <a:solidFill>
                  <a:prstClr val="black"/>
                </a:solidFill>
              </a:rPr>
              <a:t>Infrared-transmitter</a:t>
            </a:r>
            <a:endParaRPr lang="zh-TW" altLang="en-US" dirty="0">
              <a:solidFill>
                <a:prstClr val="black"/>
              </a:solidFill>
            </a:endParaRPr>
          </a:p>
        </p:txBody>
      </p:sp>
      <p:pic>
        <p:nvPicPr>
          <p:cNvPr id="6" name="圖片 5"/>
          <p:cNvPicPr>
            <a:picLocks noChangeAspect="1"/>
          </p:cNvPicPr>
          <p:nvPr/>
        </p:nvPicPr>
        <p:blipFill>
          <a:blip r:embed="rId14"/>
          <a:stretch>
            <a:fillRect/>
          </a:stretch>
        </p:blipFill>
        <p:spPr>
          <a:xfrm>
            <a:off x="6705600" y="2890432"/>
            <a:ext cx="1904762" cy="1038095"/>
          </a:xfrm>
          <a:prstGeom prst="rect">
            <a:avLst/>
          </a:prstGeom>
        </p:spPr>
      </p:pic>
      <p:sp>
        <p:nvSpPr>
          <p:cNvPr id="30" name="文字方塊 29"/>
          <p:cNvSpPr txBox="1"/>
          <p:nvPr/>
        </p:nvSpPr>
        <p:spPr>
          <a:xfrm>
            <a:off x="7057189" y="4038349"/>
            <a:ext cx="2267340" cy="369332"/>
          </a:xfrm>
          <a:prstGeom prst="rect">
            <a:avLst/>
          </a:prstGeom>
          <a:noFill/>
        </p:spPr>
        <p:txBody>
          <a:bodyPr wrap="square" rtlCol="0">
            <a:spAutoFit/>
          </a:bodyPr>
          <a:lstStyle/>
          <a:p>
            <a:r>
              <a:rPr lang="en-US" altLang="zh-TW" dirty="0" smtClean="0">
                <a:solidFill>
                  <a:prstClr val="black"/>
                </a:solidFill>
              </a:rPr>
              <a:t>Tilt-Switch(</a:t>
            </a:r>
            <a:r>
              <a:rPr lang="zh-TW" altLang="en-US" dirty="0"/>
              <a:t>傾斜</a:t>
            </a:r>
            <a:r>
              <a:rPr lang="zh-TW" altLang="en-US" dirty="0" smtClean="0"/>
              <a:t>開關</a:t>
            </a:r>
            <a:r>
              <a:rPr lang="en-US" altLang="zh-TW" dirty="0" smtClean="0">
                <a:solidFill>
                  <a:prstClr val="black"/>
                </a:solidFill>
              </a:rPr>
              <a:t>)</a:t>
            </a:r>
            <a:endParaRPr lang="zh-TW" altLang="en-US" dirty="0">
              <a:solidFill>
                <a:prstClr val="black"/>
              </a:solidFill>
            </a:endParaRPr>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7</a:t>
            </a:fld>
            <a:endParaRPr lang="zh-TW" altLang="en-US"/>
          </a:p>
        </p:txBody>
      </p:sp>
    </p:spTree>
    <p:extLst>
      <p:ext uri="{BB962C8B-B14F-4D97-AF65-F5344CB8AC3E}">
        <p14:creationId xmlns:p14="http://schemas.microsoft.com/office/powerpoint/2010/main" val="312872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Device </a:t>
            </a:r>
            <a:r>
              <a:rPr lang="en-US" altLang="zh-TW" dirty="0" smtClean="0"/>
              <a:t>Discovery</a:t>
            </a:r>
            <a:endParaRPr lang="zh-TW" altLang="en-US" dirty="0"/>
          </a:p>
        </p:txBody>
      </p:sp>
      <p:sp>
        <p:nvSpPr>
          <p:cNvPr id="3" name="內容版面配置區 2"/>
          <p:cNvSpPr>
            <a:spLocks noGrp="1"/>
          </p:cNvSpPr>
          <p:nvPr>
            <p:ph idx="1"/>
          </p:nvPr>
        </p:nvSpPr>
        <p:spPr/>
        <p:txBody>
          <a:bodyPr/>
          <a:lstStyle/>
          <a:p>
            <a:r>
              <a:rPr lang="en-US" altLang="zh-TW" dirty="0"/>
              <a:t>Association</a:t>
            </a:r>
          </a:p>
          <a:p>
            <a:r>
              <a:rPr lang="en-US" altLang="zh-TW" dirty="0"/>
              <a:t>Disassociation</a:t>
            </a:r>
          </a:p>
          <a:p>
            <a:r>
              <a:rPr lang="en-US" altLang="zh-TW" dirty="0"/>
              <a:t>Synchronizing</a:t>
            </a:r>
          </a:p>
          <a:p>
            <a:r>
              <a:rPr lang="en-US" altLang="zh-TW" dirty="0"/>
              <a:t>Channel Scan</a:t>
            </a:r>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70</a:t>
            </a:fld>
            <a:endParaRPr lang="zh-TW" altLang="en-US"/>
          </a:p>
        </p:txBody>
      </p:sp>
    </p:spTree>
    <p:extLst>
      <p:ext uri="{BB962C8B-B14F-4D97-AF65-F5344CB8AC3E}">
        <p14:creationId xmlns:p14="http://schemas.microsoft.com/office/powerpoint/2010/main" val="5707088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5004048" y="3464669"/>
            <a:ext cx="187325" cy="23812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sp>
        <p:nvSpPr>
          <p:cNvPr id="88066" name="標題 1"/>
          <p:cNvSpPr>
            <a:spLocks noGrp="1"/>
          </p:cNvSpPr>
          <p:nvPr>
            <p:ph type="title"/>
          </p:nvPr>
        </p:nvSpPr>
        <p:spPr>
          <a:xfrm>
            <a:off x="428625" y="0"/>
            <a:ext cx="8229600" cy="1143000"/>
          </a:xfrm>
        </p:spPr>
        <p:txBody>
          <a:bodyPr/>
          <a:lstStyle/>
          <a:p>
            <a:pPr eaLnBrk="1" hangingPunct="1"/>
            <a:r>
              <a:rPr lang="en-US" altLang="zh-TW" b="1" dirty="0" smtClean="0">
                <a:cs typeface="Times New Roman" pitchFamily="18" charset="0"/>
              </a:rPr>
              <a:t>Association</a:t>
            </a:r>
            <a:endParaRPr lang="zh-TW" altLang="en-US" b="1" dirty="0" smtClean="0">
              <a:cs typeface="Times New Roman" pitchFamily="18" charset="0"/>
            </a:endParaRPr>
          </a:p>
        </p:txBody>
      </p:sp>
      <p:sp>
        <p:nvSpPr>
          <p:cNvPr id="88067" name="內容版面配置區 2"/>
          <p:cNvSpPr>
            <a:spLocks noGrp="1"/>
          </p:cNvSpPr>
          <p:nvPr>
            <p:ph sz="quarter" idx="1"/>
          </p:nvPr>
        </p:nvSpPr>
        <p:spPr>
          <a:xfrm>
            <a:off x="428625" y="1143000"/>
            <a:ext cx="7715250" cy="1206500"/>
          </a:xfrm>
        </p:spPr>
        <p:txBody>
          <a:bodyPr>
            <a:normAutofit fontScale="92500" lnSpcReduction="20000"/>
          </a:bodyPr>
          <a:lstStyle/>
          <a:p>
            <a:pPr eaLnBrk="1" hangingPunct="1">
              <a:buFont typeface="Wingdings" pitchFamily="2" charset="2"/>
              <a:buChar char="Ø"/>
            </a:pPr>
            <a:r>
              <a:rPr kumimoji="1" lang="en-US" altLang="zh-TW" smtClean="0">
                <a:cs typeface="Times New Roman" pitchFamily="18" charset="0"/>
              </a:rPr>
              <a:t>If device wait a </a:t>
            </a:r>
            <a:r>
              <a:rPr lang="en-US" altLang="zh-TW" b="1" i="1" smtClean="0">
                <a:solidFill>
                  <a:srgbClr val="0000FF"/>
                </a:solidFill>
                <a:cs typeface="Times New Roman" pitchFamily="18" charset="0"/>
              </a:rPr>
              <a:t>aResponseWaitTime </a:t>
            </a:r>
            <a:r>
              <a:rPr kumimoji="1" lang="en-US" altLang="zh-TW" smtClean="0">
                <a:cs typeface="Times New Roman" pitchFamily="18" charset="0"/>
              </a:rPr>
              <a:t>and no any </a:t>
            </a:r>
            <a:r>
              <a:rPr lang="en-US" altLang="zh-TW" b="1" i="1" smtClean="0">
                <a:solidFill>
                  <a:srgbClr val="FF0000"/>
                </a:solidFill>
                <a:cs typeface="Times New Roman" pitchFamily="18" charset="0"/>
              </a:rPr>
              <a:t>Association response</a:t>
            </a:r>
            <a:r>
              <a:rPr kumimoji="1" lang="en-US" altLang="zh-TW" smtClean="0">
                <a:cs typeface="Times New Roman" pitchFamily="18" charset="0"/>
              </a:rPr>
              <a:t>, then Association failure</a:t>
            </a:r>
          </a:p>
          <a:p>
            <a:pPr eaLnBrk="1" hangingPunct="1">
              <a:buFont typeface="Wingdings" pitchFamily="2" charset="2"/>
              <a:buChar char="Ø"/>
            </a:pPr>
            <a:endParaRPr lang="zh-TW" altLang="en-US" smtClean="0"/>
          </a:p>
        </p:txBody>
      </p:sp>
      <p:cxnSp>
        <p:nvCxnSpPr>
          <p:cNvPr id="93" name="直線接點 92"/>
          <p:cNvCxnSpPr/>
          <p:nvPr/>
        </p:nvCxnSpPr>
        <p:spPr>
          <a:xfrm>
            <a:off x="1039813" y="3714750"/>
            <a:ext cx="7747000" cy="0"/>
          </a:xfrm>
          <a:prstGeom prst="line">
            <a:avLst/>
          </a:prstGeom>
        </p:spPr>
        <p:style>
          <a:lnRef idx="1">
            <a:schemeClr val="dk1"/>
          </a:lnRef>
          <a:fillRef idx="0">
            <a:schemeClr val="dk1"/>
          </a:fillRef>
          <a:effectRef idx="0">
            <a:schemeClr val="dk1"/>
          </a:effectRef>
          <a:fontRef idx="minor">
            <a:schemeClr val="tx1"/>
          </a:fontRef>
        </p:style>
      </p:cxnSp>
      <p:cxnSp>
        <p:nvCxnSpPr>
          <p:cNvPr id="94" name="直線接點 93"/>
          <p:cNvCxnSpPr/>
          <p:nvPr/>
        </p:nvCxnSpPr>
        <p:spPr>
          <a:xfrm>
            <a:off x="1039813" y="4478338"/>
            <a:ext cx="7747000" cy="0"/>
          </a:xfrm>
          <a:prstGeom prst="line">
            <a:avLst/>
          </a:prstGeom>
        </p:spPr>
        <p:style>
          <a:lnRef idx="1">
            <a:schemeClr val="dk1"/>
          </a:lnRef>
          <a:fillRef idx="0">
            <a:schemeClr val="dk1"/>
          </a:fillRef>
          <a:effectRef idx="0">
            <a:schemeClr val="dk1"/>
          </a:effectRef>
          <a:fontRef idx="minor">
            <a:schemeClr val="tx1"/>
          </a:fontRef>
        </p:style>
      </p:cxnSp>
      <p:sp>
        <p:nvSpPr>
          <p:cNvPr id="95" name="矩形 94"/>
          <p:cNvSpPr/>
          <p:nvPr/>
        </p:nvSpPr>
        <p:spPr>
          <a:xfrm>
            <a:off x="1908175" y="3473450"/>
            <a:ext cx="176213" cy="254000"/>
          </a:xfrm>
          <a:prstGeom prst="rect">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sp>
        <p:nvSpPr>
          <p:cNvPr id="88072" name="矩形 7"/>
          <p:cNvSpPr>
            <a:spLocks noChangeArrowheads="1"/>
          </p:cNvSpPr>
          <p:nvPr/>
        </p:nvSpPr>
        <p:spPr bwMode="auto">
          <a:xfrm>
            <a:off x="-107950" y="4468813"/>
            <a:ext cx="1935163" cy="830262"/>
          </a:xfrm>
          <a:prstGeom prst="rect">
            <a:avLst/>
          </a:prstGeom>
          <a:noFill/>
          <a:ln w="9525">
            <a:noFill/>
            <a:miter lim="800000"/>
            <a:headEnd/>
            <a:tailEnd/>
          </a:ln>
        </p:spPr>
        <p:txBody>
          <a:bodyPr>
            <a:spAutoFit/>
          </a:bodyPr>
          <a:lstStyle/>
          <a:p>
            <a:pPr algn="ctr"/>
            <a:r>
              <a:rPr lang="en-US" altLang="zh-TW" sz="2400" b="1" i="1">
                <a:solidFill>
                  <a:srgbClr val="FF0000"/>
                </a:solidFill>
                <a:latin typeface="Aharoni" pitchFamily="2" charset="-79"/>
                <a:cs typeface="Aharoni" pitchFamily="2" charset="-79"/>
              </a:rPr>
              <a:t>Coordinator MAC</a:t>
            </a:r>
            <a:endParaRPr lang="zh-TW" altLang="zh-TW" sz="4800" b="1" i="1">
              <a:solidFill>
                <a:srgbClr val="FF0000"/>
              </a:solidFill>
              <a:latin typeface="Aharoni" pitchFamily="2" charset="-79"/>
              <a:cs typeface="Aharoni" pitchFamily="2" charset="-79"/>
            </a:endParaRPr>
          </a:p>
        </p:txBody>
      </p:sp>
      <p:sp>
        <p:nvSpPr>
          <p:cNvPr id="88073" name="矩形 8"/>
          <p:cNvSpPr>
            <a:spLocks noChangeArrowheads="1"/>
          </p:cNvSpPr>
          <p:nvPr/>
        </p:nvSpPr>
        <p:spPr bwMode="auto">
          <a:xfrm>
            <a:off x="93663" y="2827338"/>
            <a:ext cx="1144587" cy="830262"/>
          </a:xfrm>
          <a:prstGeom prst="rect">
            <a:avLst/>
          </a:prstGeom>
          <a:noFill/>
          <a:ln w="9525">
            <a:noFill/>
            <a:miter lim="800000"/>
            <a:headEnd/>
            <a:tailEnd/>
          </a:ln>
        </p:spPr>
        <p:txBody>
          <a:bodyPr wrap="none">
            <a:spAutoFit/>
          </a:bodyPr>
          <a:lstStyle/>
          <a:p>
            <a:pPr algn="ctr"/>
            <a:r>
              <a:rPr lang="en-US" altLang="zh-TW" sz="2400" b="1" i="1">
                <a:solidFill>
                  <a:srgbClr val="0000FF"/>
                </a:solidFill>
                <a:latin typeface="Aharoni" pitchFamily="2" charset="-79"/>
                <a:cs typeface="Aharoni" pitchFamily="2" charset="-79"/>
              </a:rPr>
              <a:t>Device</a:t>
            </a:r>
          </a:p>
          <a:p>
            <a:pPr algn="ctr"/>
            <a:r>
              <a:rPr lang="en-US" altLang="zh-TW" sz="2400" b="1" i="1">
                <a:solidFill>
                  <a:srgbClr val="0000FF"/>
                </a:solidFill>
                <a:latin typeface="Aharoni" pitchFamily="2" charset="-79"/>
                <a:cs typeface="Aharoni" pitchFamily="2" charset="-79"/>
              </a:rPr>
              <a:t>MAC</a:t>
            </a:r>
            <a:endParaRPr lang="zh-TW" altLang="zh-TW" sz="3600" b="1" i="1">
              <a:solidFill>
                <a:srgbClr val="0000FF"/>
              </a:solidFill>
              <a:latin typeface="Aharoni" pitchFamily="2" charset="-79"/>
              <a:cs typeface="Aharoni" pitchFamily="2" charset="-79"/>
            </a:endParaRPr>
          </a:p>
        </p:txBody>
      </p:sp>
      <p:sp>
        <p:nvSpPr>
          <p:cNvPr id="98" name="矩形 97"/>
          <p:cNvSpPr/>
          <p:nvPr/>
        </p:nvSpPr>
        <p:spPr>
          <a:xfrm>
            <a:off x="1897063" y="4240213"/>
            <a:ext cx="187325" cy="23812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sp>
        <p:nvSpPr>
          <p:cNvPr id="99" name="矩形 98"/>
          <p:cNvSpPr>
            <a:spLocks noChangeArrowheads="1"/>
          </p:cNvSpPr>
          <p:nvPr/>
        </p:nvSpPr>
        <p:spPr bwMode="auto">
          <a:xfrm>
            <a:off x="1062038" y="2540000"/>
            <a:ext cx="1857375" cy="830263"/>
          </a:xfrm>
          <a:prstGeom prst="rect">
            <a:avLst/>
          </a:prstGeom>
          <a:noFill/>
          <a:ln w="9525">
            <a:noFill/>
            <a:miter lim="800000"/>
            <a:headEnd/>
            <a:tailEnd/>
          </a:ln>
        </p:spPr>
        <p:txBody>
          <a:bodyPr>
            <a:spAutoFit/>
          </a:bodyPr>
          <a:lstStyle/>
          <a:p>
            <a:pPr algn="r"/>
            <a:r>
              <a:rPr kumimoji="0" lang="en-US" altLang="zh-TW" sz="2400" b="1" i="1">
                <a:solidFill>
                  <a:srgbClr val="0000FF"/>
                </a:solidFill>
                <a:latin typeface="Corbel" pitchFamily="34" charset="0"/>
                <a:cs typeface="Times New Roman" pitchFamily="18" charset="0"/>
              </a:rPr>
              <a:t>Association request</a:t>
            </a:r>
            <a:endParaRPr lang="en-US" altLang="zh-TW" sz="2400" b="1" i="1">
              <a:solidFill>
                <a:srgbClr val="0000FF"/>
              </a:solidFill>
              <a:latin typeface="Corbel" pitchFamily="34" charset="0"/>
              <a:cs typeface="Times New Roman" pitchFamily="18" charset="0"/>
            </a:endParaRPr>
          </a:p>
        </p:txBody>
      </p:sp>
      <p:cxnSp>
        <p:nvCxnSpPr>
          <p:cNvPr id="100" name="直線單箭頭接點 99"/>
          <p:cNvCxnSpPr>
            <a:stCxn id="95" idx="2"/>
            <a:endCxn id="98" idx="0"/>
          </p:cNvCxnSpPr>
          <p:nvPr/>
        </p:nvCxnSpPr>
        <p:spPr>
          <a:xfrm flipH="1">
            <a:off x="1990725" y="3727450"/>
            <a:ext cx="4763" cy="512763"/>
          </a:xfrm>
          <a:prstGeom prst="straightConnector1">
            <a:avLst/>
          </a:prstGeom>
          <a:ln>
            <a:headEnd type="none"/>
            <a:tailEnd type="triangle" w="sm" len="sm"/>
          </a:ln>
        </p:spPr>
        <p:style>
          <a:lnRef idx="1">
            <a:schemeClr val="dk1"/>
          </a:lnRef>
          <a:fillRef idx="0">
            <a:schemeClr val="dk1"/>
          </a:fillRef>
          <a:effectRef idx="0">
            <a:schemeClr val="dk1"/>
          </a:effectRef>
          <a:fontRef idx="minor">
            <a:schemeClr val="tx1"/>
          </a:fontRef>
        </p:style>
      </p:cxnSp>
      <p:sp>
        <p:nvSpPr>
          <p:cNvPr id="101" name="矩形 100"/>
          <p:cNvSpPr/>
          <p:nvPr/>
        </p:nvSpPr>
        <p:spPr>
          <a:xfrm>
            <a:off x="2581275" y="4464050"/>
            <a:ext cx="176213" cy="255588"/>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sp>
        <p:nvSpPr>
          <p:cNvPr id="102" name="矩形 101"/>
          <p:cNvSpPr/>
          <p:nvPr/>
        </p:nvSpPr>
        <p:spPr>
          <a:xfrm>
            <a:off x="2593975" y="3481388"/>
            <a:ext cx="187325" cy="23812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cxnSp>
        <p:nvCxnSpPr>
          <p:cNvPr id="103" name="直線單箭頭接點 102"/>
          <p:cNvCxnSpPr>
            <a:stCxn id="101" idx="0"/>
            <a:endCxn id="102" idx="2"/>
          </p:cNvCxnSpPr>
          <p:nvPr/>
        </p:nvCxnSpPr>
        <p:spPr>
          <a:xfrm flipV="1">
            <a:off x="2668588" y="3719513"/>
            <a:ext cx="19050" cy="744537"/>
          </a:xfrm>
          <a:prstGeom prst="straightConnector1">
            <a:avLst/>
          </a:prstGeom>
          <a:ln>
            <a:headEnd type="none"/>
            <a:tailEnd type="triangle" w="sm" len="sm"/>
          </a:ln>
        </p:spPr>
        <p:style>
          <a:lnRef idx="1">
            <a:schemeClr val="dk1"/>
          </a:lnRef>
          <a:fillRef idx="0">
            <a:schemeClr val="dk1"/>
          </a:fillRef>
          <a:effectRef idx="0">
            <a:schemeClr val="dk1"/>
          </a:effectRef>
          <a:fontRef idx="minor">
            <a:schemeClr val="tx1"/>
          </a:fontRef>
        </p:style>
      </p:cxnSp>
      <p:sp>
        <p:nvSpPr>
          <p:cNvPr id="104" name="矩形 103"/>
          <p:cNvSpPr>
            <a:spLocks noChangeArrowheads="1"/>
          </p:cNvSpPr>
          <p:nvPr/>
        </p:nvSpPr>
        <p:spPr bwMode="auto">
          <a:xfrm>
            <a:off x="2239963" y="4813300"/>
            <a:ext cx="857250" cy="461963"/>
          </a:xfrm>
          <a:prstGeom prst="rect">
            <a:avLst/>
          </a:prstGeom>
          <a:noFill/>
          <a:ln w="9525">
            <a:noFill/>
            <a:miter lim="800000"/>
            <a:headEnd/>
            <a:tailEnd/>
          </a:ln>
        </p:spPr>
        <p:txBody>
          <a:bodyPr>
            <a:spAutoFit/>
          </a:bodyPr>
          <a:lstStyle/>
          <a:p>
            <a:pPr algn="r"/>
            <a:r>
              <a:rPr lang="en-US" altLang="zh-TW" sz="2400" b="1" i="1">
                <a:solidFill>
                  <a:srgbClr val="FF0000"/>
                </a:solidFill>
                <a:latin typeface="Corbel" pitchFamily="34" charset="0"/>
                <a:cs typeface="Times New Roman" pitchFamily="18" charset="0"/>
              </a:rPr>
              <a:t>ACK</a:t>
            </a:r>
          </a:p>
        </p:txBody>
      </p:sp>
      <p:grpSp>
        <p:nvGrpSpPr>
          <p:cNvPr id="2" name="Group 2"/>
          <p:cNvGrpSpPr>
            <a:grpSpLocks/>
          </p:cNvGrpSpPr>
          <p:nvPr/>
        </p:nvGrpSpPr>
        <p:grpSpPr bwMode="auto">
          <a:xfrm rot="16200000" flipH="1">
            <a:off x="3782630" y="2430846"/>
            <a:ext cx="444500" cy="2142357"/>
            <a:chOff x="10764" y="10512"/>
            <a:chExt cx="576" cy="2160"/>
          </a:xfrm>
        </p:grpSpPr>
        <p:sp>
          <p:nvSpPr>
            <p:cNvPr id="88099" name="Line 3"/>
            <p:cNvSpPr>
              <a:spLocks noChangeShapeType="1"/>
            </p:cNvSpPr>
            <p:nvPr/>
          </p:nvSpPr>
          <p:spPr bwMode="auto">
            <a:xfrm flipH="1">
              <a:off x="10908" y="10512"/>
              <a:ext cx="432" cy="0"/>
            </a:xfrm>
            <a:prstGeom prst="line">
              <a:avLst/>
            </a:prstGeom>
            <a:noFill/>
            <a:ln w="9525">
              <a:solidFill>
                <a:srgbClr val="000000"/>
              </a:solidFill>
              <a:round/>
              <a:headEnd/>
              <a:tailEnd/>
            </a:ln>
          </p:spPr>
          <p:txBody>
            <a:bodyPr/>
            <a:lstStyle/>
            <a:p>
              <a:endParaRPr lang="zh-TW" altLang="en-US"/>
            </a:p>
          </p:txBody>
        </p:sp>
        <p:sp>
          <p:nvSpPr>
            <p:cNvPr id="88100" name="Line 4"/>
            <p:cNvSpPr>
              <a:spLocks noChangeShapeType="1"/>
            </p:cNvSpPr>
            <p:nvPr/>
          </p:nvSpPr>
          <p:spPr bwMode="auto">
            <a:xfrm>
              <a:off x="10908" y="10512"/>
              <a:ext cx="0" cy="720"/>
            </a:xfrm>
            <a:prstGeom prst="line">
              <a:avLst/>
            </a:prstGeom>
            <a:noFill/>
            <a:ln w="9525">
              <a:solidFill>
                <a:srgbClr val="000000"/>
              </a:solidFill>
              <a:round/>
              <a:headEnd/>
              <a:tailEnd/>
            </a:ln>
          </p:spPr>
          <p:txBody>
            <a:bodyPr/>
            <a:lstStyle/>
            <a:p>
              <a:endParaRPr lang="zh-TW" altLang="en-US"/>
            </a:p>
          </p:txBody>
        </p:sp>
        <p:sp>
          <p:nvSpPr>
            <p:cNvPr id="88101" name="AutoShape 5"/>
            <p:cNvSpPr>
              <a:spLocks noChangeArrowheads="1"/>
            </p:cNvSpPr>
            <p:nvPr/>
          </p:nvSpPr>
          <p:spPr bwMode="auto">
            <a:xfrm>
              <a:off x="10764" y="11232"/>
              <a:ext cx="288" cy="432"/>
            </a:xfrm>
            <a:prstGeom prst="flowChartCollate">
              <a:avLst/>
            </a:prstGeom>
            <a:solidFill>
              <a:srgbClr val="FFFFFF"/>
            </a:solidFill>
            <a:ln w="9525">
              <a:solidFill>
                <a:srgbClr val="000000"/>
              </a:solidFill>
              <a:miter lim="800000"/>
              <a:headEnd/>
              <a:tailEnd/>
            </a:ln>
          </p:spPr>
          <p:txBody>
            <a:bodyPr/>
            <a:lstStyle/>
            <a:p>
              <a:endParaRPr kumimoji="0" lang="zh-TW" altLang="en-US">
                <a:latin typeface="Calibri" pitchFamily="34" charset="0"/>
              </a:endParaRPr>
            </a:p>
          </p:txBody>
        </p:sp>
        <p:sp>
          <p:nvSpPr>
            <p:cNvPr id="88102" name="Line 6"/>
            <p:cNvSpPr>
              <a:spLocks noChangeShapeType="1"/>
            </p:cNvSpPr>
            <p:nvPr/>
          </p:nvSpPr>
          <p:spPr bwMode="auto">
            <a:xfrm>
              <a:off x="10908" y="11664"/>
              <a:ext cx="0" cy="1008"/>
            </a:xfrm>
            <a:prstGeom prst="line">
              <a:avLst/>
            </a:prstGeom>
            <a:noFill/>
            <a:ln w="9525">
              <a:solidFill>
                <a:srgbClr val="000000"/>
              </a:solidFill>
              <a:round/>
              <a:headEnd/>
              <a:tailEnd/>
            </a:ln>
          </p:spPr>
          <p:txBody>
            <a:bodyPr/>
            <a:lstStyle/>
            <a:p>
              <a:endParaRPr lang="zh-TW" altLang="en-US"/>
            </a:p>
          </p:txBody>
        </p:sp>
        <p:sp>
          <p:nvSpPr>
            <p:cNvPr id="88103" name="Line 7"/>
            <p:cNvSpPr>
              <a:spLocks noChangeShapeType="1"/>
            </p:cNvSpPr>
            <p:nvPr/>
          </p:nvSpPr>
          <p:spPr bwMode="auto">
            <a:xfrm>
              <a:off x="10908" y="12672"/>
              <a:ext cx="432" cy="0"/>
            </a:xfrm>
            <a:prstGeom prst="line">
              <a:avLst/>
            </a:prstGeom>
            <a:noFill/>
            <a:ln w="9525">
              <a:solidFill>
                <a:srgbClr val="000000"/>
              </a:solidFill>
              <a:round/>
              <a:headEnd/>
              <a:tailEnd type="triangle" w="med" len="med"/>
            </a:ln>
          </p:spPr>
          <p:txBody>
            <a:bodyPr/>
            <a:lstStyle/>
            <a:p>
              <a:endParaRPr lang="zh-TW" altLang="en-US"/>
            </a:p>
          </p:txBody>
        </p:sp>
      </p:grpSp>
      <p:sp>
        <p:nvSpPr>
          <p:cNvPr id="111" name="矩形 110"/>
          <p:cNvSpPr>
            <a:spLocks noChangeArrowheads="1"/>
          </p:cNvSpPr>
          <p:nvPr/>
        </p:nvSpPr>
        <p:spPr bwMode="auto">
          <a:xfrm>
            <a:off x="3078163" y="2970213"/>
            <a:ext cx="2928937" cy="369887"/>
          </a:xfrm>
          <a:prstGeom prst="rect">
            <a:avLst/>
          </a:prstGeom>
          <a:noFill/>
          <a:ln w="9525">
            <a:noFill/>
            <a:miter lim="800000"/>
            <a:headEnd/>
            <a:tailEnd/>
          </a:ln>
        </p:spPr>
        <p:txBody>
          <a:bodyPr>
            <a:spAutoFit/>
          </a:bodyPr>
          <a:lstStyle/>
          <a:p>
            <a:r>
              <a:rPr kumimoji="0" lang="en-US" altLang="zh-TW" b="1" i="1" dirty="0" err="1">
                <a:solidFill>
                  <a:srgbClr val="0000FF"/>
                </a:solidFill>
                <a:latin typeface="Corbel" pitchFamily="34" charset="0"/>
                <a:cs typeface="Times New Roman" pitchFamily="18" charset="0"/>
              </a:rPr>
              <a:t>aResponseWaitTime</a:t>
            </a:r>
            <a:endParaRPr kumimoji="0" lang="zh-TW" altLang="zh-TW" b="1" i="1" dirty="0">
              <a:solidFill>
                <a:srgbClr val="0000FF"/>
              </a:solidFill>
              <a:latin typeface="Corbel" pitchFamily="34" charset="0"/>
              <a:cs typeface="Times New Roman" pitchFamily="18" charset="0"/>
            </a:endParaRPr>
          </a:p>
        </p:txBody>
      </p:sp>
      <p:sp>
        <p:nvSpPr>
          <p:cNvPr id="112" name="矩形 111"/>
          <p:cNvSpPr/>
          <p:nvPr/>
        </p:nvSpPr>
        <p:spPr>
          <a:xfrm>
            <a:off x="5694363" y="3460750"/>
            <a:ext cx="174625" cy="254000"/>
          </a:xfrm>
          <a:prstGeom prst="rect">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sp>
        <p:nvSpPr>
          <p:cNvPr id="113" name="矩形 112"/>
          <p:cNvSpPr/>
          <p:nvPr/>
        </p:nvSpPr>
        <p:spPr>
          <a:xfrm>
            <a:off x="5694363" y="4498975"/>
            <a:ext cx="187325" cy="23812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cxnSp>
        <p:nvCxnSpPr>
          <p:cNvPr id="114" name="直線單箭頭接點 113"/>
          <p:cNvCxnSpPr>
            <a:stCxn id="112" idx="2"/>
            <a:endCxn id="113" idx="0"/>
          </p:cNvCxnSpPr>
          <p:nvPr/>
        </p:nvCxnSpPr>
        <p:spPr>
          <a:xfrm>
            <a:off x="5781675" y="3714750"/>
            <a:ext cx="6350" cy="784225"/>
          </a:xfrm>
          <a:prstGeom prst="straightConnector1">
            <a:avLst/>
          </a:prstGeom>
          <a:ln>
            <a:headEnd type="none"/>
            <a:tailEnd type="triangle" w="sm" len="sm"/>
          </a:ln>
        </p:spPr>
        <p:style>
          <a:lnRef idx="1">
            <a:schemeClr val="dk1"/>
          </a:lnRef>
          <a:fillRef idx="0">
            <a:schemeClr val="dk1"/>
          </a:fillRef>
          <a:effectRef idx="0">
            <a:schemeClr val="dk1"/>
          </a:effectRef>
          <a:fontRef idx="minor">
            <a:schemeClr val="tx1"/>
          </a:fontRef>
        </p:style>
      </p:cxnSp>
      <p:sp>
        <p:nvSpPr>
          <p:cNvPr id="115" name="矩形 114"/>
          <p:cNvSpPr>
            <a:spLocks noChangeArrowheads="1"/>
          </p:cNvSpPr>
          <p:nvPr/>
        </p:nvSpPr>
        <p:spPr bwMode="auto">
          <a:xfrm>
            <a:off x="5210175" y="2671763"/>
            <a:ext cx="1314450" cy="830262"/>
          </a:xfrm>
          <a:prstGeom prst="rect">
            <a:avLst/>
          </a:prstGeom>
          <a:noFill/>
          <a:ln w="9525">
            <a:noFill/>
            <a:miter lim="800000"/>
            <a:headEnd/>
            <a:tailEnd/>
          </a:ln>
        </p:spPr>
        <p:txBody>
          <a:bodyPr>
            <a:spAutoFit/>
          </a:bodyPr>
          <a:lstStyle/>
          <a:p>
            <a:r>
              <a:rPr kumimoji="0" lang="en-US" altLang="zh-TW" sz="2400" b="1" i="1">
                <a:solidFill>
                  <a:srgbClr val="0000FF"/>
                </a:solidFill>
                <a:latin typeface="Corbel" pitchFamily="34" charset="0"/>
                <a:cs typeface="Times New Roman" pitchFamily="18" charset="0"/>
              </a:rPr>
              <a:t>Data</a:t>
            </a:r>
          </a:p>
          <a:p>
            <a:r>
              <a:rPr kumimoji="0" lang="en-US" altLang="zh-TW" sz="2400" b="1" i="1">
                <a:solidFill>
                  <a:srgbClr val="0000FF"/>
                </a:solidFill>
                <a:latin typeface="Corbel" pitchFamily="34" charset="0"/>
                <a:cs typeface="Times New Roman" pitchFamily="18" charset="0"/>
              </a:rPr>
              <a:t>request</a:t>
            </a:r>
            <a:endParaRPr kumimoji="0" lang="zh-TW" altLang="zh-TW" sz="2400" b="1" i="1">
              <a:solidFill>
                <a:srgbClr val="0000FF"/>
              </a:solidFill>
              <a:latin typeface="Corbel" pitchFamily="34" charset="0"/>
              <a:cs typeface="Times New Roman" pitchFamily="18" charset="0"/>
            </a:endParaRPr>
          </a:p>
        </p:txBody>
      </p:sp>
      <p:sp>
        <p:nvSpPr>
          <p:cNvPr id="116" name="矩形 115"/>
          <p:cNvSpPr/>
          <p:nvPr/>
        </p:nvSpPr>
        <p:spPr>
          <a:xfrm>
            <a:off x="6259513" y="4478338"/>
            <a:ext cx="176212" cy="255587"/>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sp>
        <p:nvSpPr>
          <p:cNvPr id="117" name="矩形 116"/>
          <p:cNvSpPr/>
          <p:nvPr/>
        </p:nvSpPr>
        <p:spPr>
          <a:xfrm>
            <a:off x="6254750" y="3473450"/>
            <a:ext cx="187325" cy="23812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cxnSp>
        <p:nvCxnSpPr>
          <p:cNvPr id="118" name="直線單箭頭接點 117"/>
          <p:cNvCxnSpPr>
            <a:stCxn id="116" idx="0"/>
            <a:endCxn id="117" idx="2"/>
          </p:cNvCxnSpPr>
          <p:nvPr/>
        </p:nvCxnSpPr>
        <p:spPr>
          <a:xfrm flipV="1">
            <a:off x="6348413" y="3711575"/>
            <a:ext cx="0" cy="766763"/>
          </a:xfrm>
          <a:prstGeom prst="straightConnector1">
            <a:avLst/>
          </a:prstGeom>
          <a:ln>
            <a:headEnd type="none"/>
            <a:tailEnd type="triangle" w="sm" len="sm"/>
          </a:ln>
        </p:spPr>
        <p:style>
          <a:lnRef idx="1">
            <a:schemeClr val="dk1"/>
          </a:lnRef>
          <a:fillRef idx="0">
            <a:schemeClr val="dk1"/>
          </a:fillRef>
          <a:effectRef idx="0">
            <a:schemeClr val="dk1"/>
          </a:effectRef>
          <a:fontRef idx="minor">
            <a:schemeClr val="tx1"/>
          </a:fontRef>
        </p:style>
      </p:cxnSp>
      <p:sp>
        <p:nvSpPr>
          <p:cNvPr id="119" name="矩形 118"/>
          <p:cNvSpPr>
            <a:spLocks noChangeArrowheads="1"/>
          </p:cNvSpPr>
          <p:nvPr/>
        </p:nvSpPr>
        <p:spPr bwMode="auto">
          <a:xfrm>
            <a:off x="5737225" y="4811713"/>
            <a:ext cx="857250" cy="461962"/>
          </a:xfrm>
          <a:prstGeom prst="rect">
            <a:avLst/>
          </a:prstGeom>
          <a:noFill/>
          <a:ln w="9525">
            <a:noFill/>
            <a:miter lim="800000"/>
            <a:headEnd/>
            <a:tailEnd/>
          </a:ln>
        </p:spPr>
        <p:txBody>
          <a:bodyPr>
            <a:spAutoFit/>
          </a:bodyPr>
          <a:lstStyle/>
          <a:p>
            <a:pPr algn="r"/>
            <a:r>
              <a:rPr lang="en-US" altLang="zh-TW" sz="2400" b="1" i="1" dirty="0">
                <a:solidFill>
                  <a:srgbClr val="FF0000"/>
                </a:solidFill>
                <a:latin typeface="Corbel" pitchFamily="34" charset="0"/>
                <a:cs typeface="Times New Roman" pitchFamily="18" charset="0"/>
              </a:rPr>
              <a:t>ACK</a:t>
            </a:r>
          </a:p>
        </p:txBody>
      </p:sp>
      <p:sp>
        <p:nvSpPr>
          <p:cNvPr id="120" name="矩形 119"/>
          <p:cNvSpPr/>
          <p:nvPr/>
        </p:nvSpPr>
        <p:spPr>
          <a:xfrm>
            <a:off x="7197724" y="4470115"/>
            <a:ext cx="176213" cy="255588"/>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sp>
        <p:nvSpPr>
          <p:cNvPr id="121" name="矩形 120"/>
          <p:cNvSpPr/>
          <p:nvPr/>
        </p:nvSpPr>
        <p:spPr>
          <a:xfrm>
            <a:off x="7192962" y="3435065"/>
            <a:ext cx="187325" cy="23812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cxnSp>
        <p:nvCxnSpPr>
          <p:cNvPr id="122" name="直線單箭頭接點 121"/>
          <p:cNvCxnSpPr>
            <a:stCxn id="120" idx="0"/>
            <a:endCxn id="121" idx="2"/>
          </p:cNvCxnSpPr>
          <p:nvPr/>
        </p:nvCxnSpPr>
        <p:spPr>
          <a:xfrm flipV="1">
            <a:off x="7286624" y="3673190"/>
            <a:ext cx="0" cy="796925"/>
          </a:xfrm>
          <a:prstGeom prst="straightConnector1">
            <a:avLst/>
          </a:prstGeom>
          <a:ln>
            <a:headEnd type="none"/>
            <a:tailEnd type="triangle" w="sm" len="sm"/>
          </a:ln>
        </p:spPr>
        <p:style>
          <a:lnRef idx="1">
            <a:schemeClr val="dk1"/>
          </a:lnRef>
          <a:fillRef idx="0">
            <a:schemeClr val="dk1"/>
          </a:fillRef>
          <a:effectRef idx="0">
            <a:schemeClr val="dk1"/>
          </a:effectRef>
          <a:fontRef idx="minor">
            <a:schemeClr val="tx1"/>
          </a:fontRef>
        </p:style>
      </p:cxnSp>
      <p:sp>
        <p:nvSpPr>
          <p:cNvPr id="123" name="矩形 122"/>
          <p:cNvSpPr>
            <a:spLocks noChangeArrowheads="1"/>
          </p:cNvSpPr>
          <p:nvPr/>
        </p:nvSpPr>
        <p:spPr bwMode="auto">
          <a:xfrm>
            <a:off x="6524625" y="4805363"/>
            <a:ext cx="1714500" cy="830262"/>
          </a:xfrm>
          <a:prstGeom prst="rect">
            <a:avLst/>
          </a:prstGeom>
          <a:noFill/>
          <a:ln w="9525">
            <a:noFill/>
            <a:miter lim="800000"/>
            <a:headEnd/>
            <a:tailEnd/>
          </a:ln>
        </p:spPr>
        <p:txBody>
          <a:bodyPr>
            <a:spAutoFit/>
          </a:bodyPr>
          <a:lstStyle/>
          <a:p>
            <a:pPr algn="r"/>
            <a:r>
              <a:rPr kumimoji="0" lang="en-US" altLang="zh-TW" sz="2400" b="1" i="1" dirty="0">
                <a:solidFill>
                  <a:srgbClr val="FF0000"/>
                </a:solidFill>
                <a:latin typeface="Corbel" pitchFamily="34" charset="0"/>
                <a:cs typeface="Times New Roman" pitchFamily="18" charset="0"/>
              </a:rPr>
              <a:t>Association response</a:t>
            </a:r>
            <a:endParaRPr lang="en-US" altLang="zh-TW" sz="2400" b="1" i="1" dirty="0">
              <a:solidFill>
                <a:srgbClr val="FF0000"/>
              </a:solidFill>
              <a:latin typeface="Corbel" pitchFamily="34" charset="0"/>
              <a:cs typeface="Times New Roman" pitchFamily="18" charset="0"/>
            </a:endParaRPr>
          </a:p>
        </p:txBody>
      </p:sp>
      <p:sp>
        <p:nvSpPr>
          <p:cNvPr id="124" name="矩形 123"/>
          <p:cNvSpPr/>
          <p:nvPr/>
        </p:nvSpPr>
        <p:spPr>
          <a:xfrm>
            <a:off x="8140699" y="3439828"/>
            <a:ext cx="176213" cy="254000"/>
          </a:xfrm>
          <a:prstGeom prst="rect">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sp>
        <p:nvSpPr>
          <p:cNvPr id="125" name="矩形 124"/>
          <p:cNvSpPr/>
          <p:nvPr/>
        </p:nvSpPr>
        <p:spPr>
          <a:xfrm>
            <a:off x="8145462" y="4476465"/>
            <a:ext cx="187325" cy="23812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sp>
        <p:nvSpPr>
          <p:cNvPr id="126" name="矩形 125"/>
          <p:cNvSpPr>
            <a:spLocks noChangeArrowheads="1"/>
          </p:cNvSpPr>
          <p:nvPr/>
        </p:nvSpPr>
        <p:spPr bwMode="auto">
          <a:xfrm>
            <a:off x="7848600" y="2967038"/>
            <a:ext cx="857250" cy="461962"/>
          </a:xfrm>
          <a:prstGeom prst="rect">
            <a:avLst/>
          </a:prstGeom>
          <a:noFill/>
          <a:ln w="9525">
            <a:noFill/>
            <a:miter lim="800000"/>
            <a:headEnd/>
            <a:tailEnd/>
          </a:ln>
        </p:spPr>
        <p:txBody>
          <a:bodyPr>
            <a:spAutoFit/>
          </a:bodyPr>
          <a:lstStyle/>
          <a:p>
            <a:pPr algn="r"/>
            <a:r>
              <a:rPr kumimoji="0" lang="en-US" altLang="zh-TW" sz="2400" b="1" i="1" dirty="0">
                <a:solidFill>
                  <a:srgbClr val="0000FF"/>
                </a:solidFill>
                <a:latin typeface="Corbel" pitchFamily="34" charset="0"/>
                <a:cs typeface="Times New Roman" pitchFamily="18" charset="0"/>
              </a:rPr>
              <a:t>ACK</a:t>
            </a:r>
            <a:endParaRPr lang="en-US" altLang="zh-TW" sz="2400" b="1" i="1" dirty="0">
              <a:solidFill>
                <a:srgbClr val="0000FF"/>
              </a:solidFill>
              <a:latin typeface="Corbel" pitchFamily="34" charset="0"/>
              <a:cs typeface="Times New Roman" pitchFamily="18" charset="0"/>
            </a:endParaRPr>
          </a:p>
        </p:txBody>
      </p:sp>
      <p:cxnSp>
        <p:nvCxnSpPr>
          <p:cNvPr id="127" name="直線單箭頭接點 126"/>
          <p:cNvCxnSpPr>
            <a:stCxn id="124" idx="2"/>
            <a:endCxn id="125" idx="0"/>
          </p:cNvCxnSpPr>
          <p:nvPr/>
        </p:nvCxnSpPr>
        <p:spPr>
          <a:xfrm>
            <a:off x="8228012" y="3693828"/>
            <a:ext cx="11112" cy="782637"/>
          </a:xfrm>
          <a:prstGeom prst="straightConnector1">
            <a:avLst/>
          </a:prstGeom>
          <a:ln>
            <a:headEnd type="none"/>
            <a:tailEnd type="triangle" w="sm" len="sm"/>
          </a:ln>
        </p:spPr>
        <p:style>
          <a:lnRef idx="1">
            <a:schemeClr val="dk1"/>
          </a:lnRef>
          <a:fillRef idx="0">
            <a:schemeClr val="dk1"/>
          </a:fillRef>
          <a:effectRef idx="0">
            <a:schemeClr val="dk1"/>
          </a:effectRef>
          <a:fontRef idx="minor">
            <a:schemeClr val="tx1"/>
          </a:fontRef>
        </p:style>
      </p:cxnSp>
      <p:sp>
        <p:nvSpPr>
          <p:cNvPr id="40" name="矩形 39"/>
          <p:cNvSpPr/>
          <p:nvPr/>
        </p:nvSpPr>
        <p:spPr>
          <a:xfrm>
            <a:off x="5008811" y="4469557"/>
            <a:ext cx="176212" cy="255587"/>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800"/>
          </a:p>
        </p:txBody>
      </p:sp>
      <p:cxnSp>
        <p:nvCxnSpPr>
          <p:cNvPr id="42" name="直線單箭頭接點 41"/>
          <p:cNvCxnSpPr>
            <a:stCxn id="40" idx="0"/>
            <a:endCxn id="41" idx="2"/>
          </p:cNvCxnSpPr>
          <p:nvPr/>
        </p:nvCxnSpPr>
        <p:spPr>
          <a:xfrm flipV="1">
            <a:off x="5097711" y="3702794"/>
            <a:ext cx="0" cy="766763"/>
          </a:xfrm>
          <a:prstGeom prst="straightConnector1">
            <a:avLst/>
          </a:prstGeom>
          <a:ln>
            <a:headEnd type="none"/>
            <a:tailEnd type="triangle" w="sm" len="sm"/>
          </a:ln>
        </p:spPr>
        <p:style>
          <a:lnRef idx="1">
            <a:schemeClr val="dk1"/>
          </a:lnRef>
          <a:fillRef idx="0">
            <a:schemeClr val="dk1"/>
          </a:fillRef>
          <a:effectRef idx="0">
            <a:schemeClr val="dk1"/>
          </a:effectRef>
          <a:fontRef idx="minor">
            <a:schemeClr val="tx1"/>
          </a:fontRef>
        </p:style>
      </p:cxnSp>
      <p:sp>
        <p:nvSpPr>
          <p:cNvPr id="43" name="矩形 42"/>
          <p:cNvSpPr>
            <a:spLocks noChangeArrowheads="1"/>
          </p:cNvSpPr>
          <p:nvPr/>
        </p:nvSpPr>
        <p:spPr bwMode="auto">
          <a:xfrm>
            <a:off x="4283968" y="4797152"/>
            <a:ext cx="1289298" cy="461665"/>
          </a:xfrm>
          <a:prstGeom prst="rect">
            <a:avLst/>
          </a:prstGeom>
          <a:noFill/>
          <a:ln w="9525">
            <a:noFill/>
            <a:miter lim="800000"/>
            <a:headEnd/>
            <a:tailEnd/>
          </a:ln>
        </p:spPr>
        <p:txBody>
          <a:bodyPr wrap="square">
            <a:spAutoFit/>
          </a:bodyPr>
          <a:lstStyle/>
          <a:p>
            <a:pPr algn="r"/>
            <a:r>
              <a:rPr lang="en-US" altLang="zh-TW" sz="2400" b="1" i="1" dirty="0" smtClean="0">
                <a:solidFill>
                  <a:srgbClr val="FF0000"/>
                </a:solidFill>
                <a:latin typeface="Corbel" pitchFamily="34" charset="0"/>
                <a:cs typeface="Times New Roman" pitchFamily="18" charset="0"/>
              </a:rPr>
              <a:t>Beacon</a:t>
            </a:r>
            <a:endParaRPr lang="en-US" altLang="zh-TW" sz="2400" b="1" i="1" dirty="0">
              <a:solidFill>
                <a:srgbClr val="FF0000"/>
              </a:solidFill>
              <a:latin typeface="Corbel" pitchFamily="34" charset="0"/>
              <a:cs typeface="Times New Roman" pitchFamily="18" charset="0"/>
            </a:endParaRPr>
          </a:p>
        </p:txBody>
      </p:sp>
      <p:sp>
        <p:nvSpPr>
          <p:cNvPr id="3" name="文字方塊 2"/>
          <p:cNvSpPr txBox="1"/>
          <p:nvPr/>
        </p:nvSpPr>
        <p:spPr>
          <a:xfrm>
            <a:off x="3862056" y="5275982"/>
            <a:ext cx="2569934" cy="646331"/>
          </a:xfrm>
          <a:prstGeom prst="rect">
            <a:avLst/>
          </a:prstGeom>
          <a:noFill/>
        </p:spPr>
        <p:txBody>
          <a:bodyPr wrap="none" rtlCol="0">
            <a:spAutoFit/>
          </a:bodyPr>
          <a:lstStyle/>
          <a:p>
            <a:r>
              <a:rPr lang="en-US" altLang="zh-TW" dirty="0" smtClean="0"/>
              <a:t>Append device’s</a:t>
            </a:r>
          </a:p>
          <a:p>
            <a:r>
              <a:rPr lang="en-US" altLang="zh-TW" dirty="0"/>
              <a:t>l</a:t>
            </a:r>
            <a:r>
              <a:rPr lang="en-US" altLang="zh-TW" dirty="0" smtClean="0"/>
              <a:t>ong address in beacon</a:t>
            </a:r>
            <a:endParaRPr lang="zh-TW" altLang="en-US" dirty="0"/>
          </a:p>
        </p:txBody>
      </p:sp>
      <p:sp>
        <p:nvSpPr>
          <p:cNvPr id="4" name="投影片編號版面配置區 3"/>
          <p:cNvSpPr>
            <a:spLocks noGrp="1"/>
          </p:cNvSpPr>
          <p:nvPr>
            <p:ph type="sldNum" sz="quarter" idx="4294967295"/>
          </p:nvPr>
        </p:nvSpPr>
        <p:spPr/>
        <p:txBody>
          <a:bodyPr/>
          <a:lstStyle/>
          <a:p>
            <a:pPr>
              <a:defRPr/>
            </a:pPr>
            <a:fld id="{C1BC216C-F62B-4211-A123-4127233B987E}" type="slidenum">
              <a:rPr lang="zh-TW" altLang="en-US" smtClean="0"/>
              <a:pPr>
                <a:defRPr/>
              </a:pPr>
              <a:t>71</a:t>
            </a:fld>
            <a:endParaRPr lang="zh-TW" altLang="en-US"/>
          </a:p>
        </p:txBody>
      </p:sp>
    </p:spTree>
    <p:extLst>
      <p:ext uri="{BB962C8B-B14F-4D97-AF65-F5344CB8AC3E}">
        <p14:creationId xmlns:p14="http://schemas.microsoft.com/office/powerpoint/2010/main" val="3732134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ox(in)">
                                      <p:cBhvr>
                                        <p:cTn id="7" dur="500"/>
                                        <p:tgtEl>
                                          <p:spTgt spid="9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ox(in)">
                                      <p:cBhvr>
                                        <p:cTn id="10" dur="500"/>
                                        <p:tgtEl>
                                          <p:spTgt spid="95"/>
                                        </p:tgtEl>
                                      </p:cBhvr>
                                    </p:animEffect>
                                  </p:childTnLst>
                                </p:cTn>
                              </p:par>
                            </p:childTnLst>
                          </p:cTn>
                        </p:par>
                        <p:par>
                          <p:cTn id="11" fill="hold" nodeType="afterGroup">
                            <p:stCondLst>
                              <p:cond delay="500"/>
                            </p:stCondLst>
                            <p:childTnLst>
                              <p:par>
                                <p:cTn id="12" presetID="4" presetClass="entr" presetSubtype="16" fill="hold" nodeType="after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box(in)">
                                      <p:cBhvr>
                                        <p:cTn id="14" dur="500"/>
                                        <p:tgtEl>
                                          <p:spTgt spid="100"/>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box(in)">
                                      <p:cBhvr>
                                        <p:cTn id="17" dur="500"/>
                                        <p:tgtEl>
                                          <p:spTgt spid="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box(in)">
                                      <p:cBhvr>
                                        <p:cTn id="22" dur="500"/>
                                        <p:tgtEl>
                                          <p:spTgt spid="10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box(in)">
                                      <p:cBhvr>
                                        <p:cTn id="25" dur="500"/>
                                        <p:tgtEl>
                                          <p:spTgt spid="104"/>
                                        </p:tgtEl>
                                      </p:cBhvr>
                                    </p:animEffect>
                                  </p:childTnLst>
                                </p:cTn>
                              </p:par>
                            </p:childTnLst>
                          </p:cTn>
                        </p:par>
                        <p:par>
                          <p:cTn id="26" fill="hold" nodeType="afterGroup">
                            <p:stCondLst>
                              <p:cond delay="500"/>
                            </p:stCondLst>
                            <p:childTnLst>
                              <p:par>
                                <p:cTn id="27" presetID="4" presetClass="entr" presetSubtype="16" fill="hold" nodeType="after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box(in)">
                                      <p:cBhvr>
                                        <p:cTn id="29" dur="500"/>
                                        <p:tgtEl>
                                          <p:spTgt spid="103"/>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box(in)">
                                      <p:cBhvr>
                                        <p:cTn id="32" dur="500"/>
                                        <p:tgtEl>
                                          <p:spTgt spid="10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box(in)">
                                      <p:cBhvr>
                                        <p:cTn id="37" dur="500"/>
                                        <p:tgtEl>
                                          <p:spTgt spid="111"/>
                                        </p:tgtEl>
                                      </p:cBhvr>
                                    </p:animEffect>
                                  </p:childTnLst>
                                </p:cTn>
                              </p:par>
                              <p:par>
                                <p:cTn id="38" presetID="4" presetClass="entr" presetSubtype="16"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ox(in)">
                                      <p:cBhvr>
                                        <p:cTn id="40" dur="500"/>
                                        <p:tgtEl>
                                          <p:spTgt spid="2"/>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ox(in)">
                                      <p:cBhvr>
                                        <p:cTn id="43" dur="500"/>
                                        <p:tgtEl>
                                          <p:spTgt spid="40"/>
                                        </p:tgtEl>
                                      </p:cBhvr>
                                    </p:animEffect>
                                  </p:childTnLst>
                                </p:cTn>
                              </p:par>
                            </p:childTnLst>
                          </p:cTn>
                        </p:par>
                        <p:par>
                          <p:cTn id="44" fill="hold">
                            <p:stCondLst>
                              <p:cond delay="500"/>
                            </p:stCondLst>
                            <p:childTnLst>
                              <p:par>
                                <p:cTn id="45" presetID="4" presetClass="entr" presetSubtype="16"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ox(in)">
                                      <p:cBhvr>
                                        <p:cTn id="47" dur="500"/>
                                        <p:tgtEl>
                                          <p:spTgt spid="42"/>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box(in)">
                                      <p:cBhvr>
                                        <p:cTn id="50" dur="500"/>
                                        <p:tgtEl>
                                          <p:spTgt spid="41"/>
                                        </p:tgtEl>
                                      </p:cBhvr>
                                    </p:animEffect>
                                  </p:childTnLst>
                                </p:cTn>
                              </p:par>
                            </p:childTnLst>
                          </p:cTn>
                        </p:par>
                        <p:par>
                          <p:cTn id="51" fill="hold">
                            <p:stCondLst>
                              <p:cond delay="1000"/>
                            </p:stCondLst>
                            <p:childTnLst>
                              <p:par>
                                <p:cTn id="52" presetID="4" presetClass="entr" presetSubtype="16"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box(in)">
                                      <p:cBhvr>
                                        <p:cTn id="54" dur="500"/>
                                        <p:tgtEl>
                                          <p:spTgt spid="4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box(in)">
                                      <p:cBhvr>
                                        <p:cTn id="59" dur="500"/>
                                        <p:tgtEl>
                                          <p:spTgt spid="115"/>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box(in)">
                                      <p:cBhvr>
                                        <p:cTn id="62" dur="500"/>
                                        <p:tgtEl>
                                          <p:spTgt spid="112"/>
                                        </p:tgtEl>
                                      </p:cBhvr>
                                    </p:animEffect>
                                  </p:childTnLst>
                                </p:cTn>
                              </p:par>
                            </p:childTnLst>
                          </p:cTn>
                        </p:par>
                        <p:par>
                          <p:cTn id="63" fill="hold" nodeType="afterGroup">
                            <p:stCondLst>
                              <p:cond delay="500"/>
                            </p:stCondLst>
                            <p:childTnLst>
                              <p:par>
                                <p:cTn id="64" presetID="4" presetClass="entr" presetSubtype="16"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box(in)">
                                      <p:cBhvr>
                                        <p:cTn id="66" dur="500"/>
                                        <p:tgtEl>
                                          <p:spTgt spid="114"/>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box(in)">
                                      <p:cBhvr>
                                        <p:cTn id="69" dur="500"/>
                                        <p:tgtEl>
                                          <p:spTgt spid="11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119"/>
                                        </p:tgtEl>
                                        <p:attrNameLst>
                                          <p:attrName>style.visibility</p:attrName>
                                        </p:attrNameLst>
                                      </p:cBhvr>
                                      <p:to>
                                        <p:strVal val="visible"/>
                                      </p:to>
                                    </p:set>
                                    <p:animEffect transition="in" filter="box(in)">
                                      <p:cBhvr>
                                        <p:cTn id="74" dur="500"/>
                                        <p:tgtEl>
                                          <p:spTgt spid="119"/>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116"/>
                                        </p:tgtEl>
                                        <p:attrNameLst>
                                          <p:attrName>style.visibility</p:attrName>
                                        </p:attrNameLst>
                                      </p:cBhvr>
                                      <p:to>
                                        <p:strVal val="visible"/>
                                      </p:to>
                                    </p:set>
                                    <p:animEffect transition="in" filter="box(in)">
                                      <p:cBhvr>
                                        <p:cTn id="77" dur="500"/>
                                        <p:tgtEl>
                                          <p:spTgt spid="116"/>
                                        </p:tgtEl>
                                      </p:cBhvr>
                                    </p:animEffect>
                                  </p:childTnLst>
                                </p:cTn>
                              </p:par>
                            </p:childTnLst>
                          </p:cTn>
                        </p:par>
                        <p:par>
                          <p:cTn id="78" fill="hold" nodeType="afterGroup">
                            <p:stCondLst>
                              <p:cond delay="500"/>
                            </p:stCondLst>
                            <p:childTnLst>
                              <p:par>
                                <p:cTn id="79" presetID="4" presetClass="entr" presetSubtype="16" fill="hold" nodeType="after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box(in)">
                                      <p:cBhvr>
                                        <p:cTn id="81" dur="500"/>
                                        <p:tgtEl>
                                          <p:spTgt spid="118"/>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117"/>
                                        </p:tgtEl>
                                        <p:attrNameLst>
                                          <p:attrName>style.visibility</p:attrName>
                                        </p:attrNameLst>
                                      </p:cBhvr>
                                      <p:to>
                                        <p:strVal val="visible"/>
                                      </p:to>
                                    </p:set>
                                    <p:animEffect transition="in" filter="box(in)">
                                      <p:cBhvr>
                                        <p:cTn id="84" dur="500"/>
                                        <p:tgtEl>
                                          <p:spTgt spid="11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120"/>
                                        </p:tgtEl>
                                        <p:attrNameLst>
                                          <p:attrName>style.visibility</p:attrName>
                                        </p:attrNameLst>
                                      </p:cBhvr>
                                      <p:to>
                                        <p:strVal val="visible"/>
                                      </p:to>
                                    </p:set>
                                    <p:animEffect transition="in" filter="box(in)">
                                      <p:cBhvr>
                                        <p:cTn id="89" dur="500"/>
                                        <p:tgtEl>
                                          <p:spTgt spid="120"/>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123"/>
                                        </p:tgtEl>
                                        <p:attrNameLst>
                                          <p:attrName>style.visibility</p:attrName>
                                        </p:attrNameLst>
                                      </p:cBhvr>
                                      <p:to>
                                        <p:strVal val="visible"/>
                                      </p:to>
                                    </p:set>
                                    <p:animEffect transition="in" filter="box(in)">
                                      <p:cBhvr>
                                        <p:cTn id="92" dur="500"/>
                                        <p:tgtEl>
                                          <p:spTgt spid="123"/>
                                        </p:tgtEl>
                                      </p:cBhvr>
                                    </p:animEffect>
                                  </p:childTnLst>
                                </p:cTn>
                              </p:par>
                            </p:childTnLst>
                          </p:cTn>
                        </p:par>
                        <p:par>
                          <p:cTn id="93" fill="hold" nodeType="afterGroup">
                            <p:stCondLst>
                              <p:cond delay="500"/>
                            </p:stCondLst>
                            <p:childTnLst>
                              <p:par>
                                <p:cTn id="94" presetID="4" presetClass="entr" presetSubtype="16" fill="hold" nodeType="afterEffect">
                                  <p:stCondLst>
                                    <p:cond delay="0"/>
                                  </p:stCondLst>
                                  <p:childTnLst>
                                    <p:set>
                                      <p:cBhvr>
                                        <p:cTn id="95" dur="1" fill="hold">
                                          <p:stCondLst>
                                            <p:cond delay="0"/>
                                          </p:stCondLst>
                                        </p:cTn>
                                        <p:tgtEl>
                                          <p:spTgt spid="122"/>
                                        </p:tgtEl>
                                        <p:attrNameLst>
                                          <p:attrName>style.visibility</p:attrName>
                                        </p:attrNameLst>
                                      </p:cBhvr>
                                      <p:to>
                                        <p:strVal val="visible"/>
                                      </p:to>
                                    </p:set>
                                    <p:animEffect transition="in" filter="box(in)">
                                      <p:cBhvr>
                                        <p:cTn id="96" dur="500"/>
                                        <p:tgtEl>
                                          <p:spTgt spid="122"/>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121"/>
                                        </p:tgtEl>
                                        <p:attrNameLst>
                                          <p:attrName>style.visibility</p:attrName>
                                        </p:attrNameLst>
                                      </p:cBhvr>
                                      <p:to>
                                        <p:strVal val="visible"/>
                                      </p:to>
                                    </p:set>
                                    <p:animEffect transition="in" filter="box(in)">
                                      <p:cBhvr>
                                        <p:cTn id="99" dur="500"/>
                                        <p:tgtEl>
                                          <p:spTgt spid="121"/>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 presetClass="entr" presetSubtype="16" fill="hold" grpId="0" nodeType="click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box(in)">
                                      <p:cBhvr>
                                        <p:cTn id="104" dur="500"/>
                                        <p:tgtEl>
                                          <p:spTgt spid="124"/>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126"/>
                                        </p:tgtEl>
                                        <p:attrNameLst>
                                          <p:attrName>style.visibility</p:attrName>
                                        </p:attrNameLst>
                                      </p:cBhvr>
                                      <p:to>
                                        <p:strVal val="visible"/>
                                      </p:to>
                                    </p:set>
                                    <p:animEffect transition="in" filter="box(in)">
                                      <p:cBhvr>
                                        <p:cTn id="107" dur="500"/>
                                        <p:tgtEl>
                                          <p:spTgt spid="126"/>
                                        </p:tgtEl>
                                      </p:cBhvr>
                                    </p:animEffect>
                                  </p:childTnLst>
                                </p:cTn>
                              </p:par>
                            </p:childTnLst>
                          </p:cTn>
                        </p:par>
                        <p:par>
                          <p:cTn id="108" fill="hold" nodeType="afterGroup">
                            <p:stCondLst>
                              <p:cond delay="500"/>
                            </p:stCondLst>
                            <p:childTnLst>
                              <p:par>
                                <p:cTn id="109" presetID="4" presetClass="entr" presetSubtype="16" fill="hold" nodeType="afterEffect">
                                  <p:stCondLst>
                                    <p:cond delay="0"/>
                                  </p:stCondLst>
                                  <p:childTnLst>
                                    <p:set>
                                      <p:cBhvr>
                                        <p:cTn id="110" dur="1" fill="hold">
                                          <p:stCondLst>
                                            <p:cond delay="0"/>
                                          </p:stCondLst>
                                        </p:cTn>
                                        <p:tgtEl>
                                          <p:spTgt spid="127"/>
                                        </p:tgtEl>
                                        <p:attrNameLst>
                                          <p:attrName>style.visibility</p:attrName>
                                        </p:attrNameLst>
                                      </p:cBhvr>
                                      <p:to>
                                        <p:strVal val="visible"/>
                                      </p:to>
                                    </p:set>
                                    <p:animEffect transition="in" filter="box(in)">
                                      <p:cBhvr>
                                        <p:cTn id="111" dur="500"/>
                                        <p:tgtEl>
                                          <p:spTgt spid="127"/>
                                        </p:tgtEl>
                                      </p:cBhvr>
                                    </p:animEffect>
                                  </p:childTnLst>
                                </p:cTn>
                              </p:par>
                              <p:par>
                                <p:cTn id="112" presetID="4" presetClass="entr" presetSubtype="16" fill="hold" grpId="0" nodeType="withEffect">
                                  <p:stCondLst>
                                    <p:cond delay="0"/>
                                  </p:stCondLst>
                                  <p:childTnLst>
                                    <p:set>
                                      <p:cBhvr>
                                        <p:cTn id="113" dur="1" fill="hold">
                                          <p:stCondLst>
                                            <p:cond delay="0"/>
                                          </p:stCondLst>
                                        </p:cTn>
                                        <p:tgtEl>
                                          <p:spTgt spid="125"/>
                                        </p:tgtEl>
                                        <p:attrNameLst>
                                          <p:attrName>style.visibility</p:attrName>
                                        </p:attrNameLst>
                                      </p:cBhvr>
                                      <p:to>
                                        <p:strVal val="visible"/>
                                      </p:to>
                                    </p:set>
                                    <p:animEffect transition="in" filter="box(in)">
                                      <p:cBhvr>
                                        <p:cTn id="114"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95" grpId="0" animBg="1"/>
      <p:bldP spid="98" grpId="0" animBg="1"/>
      <p:bldP spid="99" grpId="0"/>
      <p:bldP spid="101" grpId="0" animBg="1"/>
      <p:bldP spid="102" grpId="0" animBg="1"/>
      <p:bldP spid="104" grpId="0"/>
      <p:bldP spid="111" grpId="0"/>
      <p:bldP spid="112" grpId="0" animBg="1"/>
      <p:bldP spid="113" grpId="0" animBg="1"/>
      <p:bldP spid="115" grpId="0"/>
      <p:bldP spid="116" grpId="0" animBg="1"/>
      <p:bldP spid="117" grpId="0" animBg="1"/>
      <p:bldP spid="119" grpId="0"/>
      <p:bldP spid="120" grpId="0" animBg="1"/>
      <p:bldP spid="121" grpId="0" animBg="1"/>
      <p:bldP spid="123" grpId="0"/>
      <p:bldP spid="124" grpId="0" animBg="1"/>
      <p:bldP spid="125" grpId="0" animBg="1"/>
      <p:bldP spid="126" grpId="0"/>
      <p:bldP spid="40" grpId="0" animBg="1"/>
      <p:bldP spid="4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標題 1"/>
          <p:cNvSpPr>
            <a:spLocks noGrp="1"/>
          </p:cNvSpPr>
          <p:nvPr>
            <p:ph type="title"/>
          </p:nvPr>
        </p:nvSpPr>
        <p:spPr>
          <a:xfrm>
            <a:off x="428625" y="0"/>
            <a:ext cx="8229600" cy="1143000"/>
          </a:xfrm>
        </p:spPr>
        <p:txBody>
          <a:bodyPr/>
          <a:lstStyle/>
          <a:p>
            <a:pPr eaLnBrk="1" hangingPunct="1"/>
            <a:r>
              <a:rPr lang="en-US" altLang="zh-TW" b="1" dirty="0" smtClean="0">
                <a:cs typeface="Times New Roman" pitchFamily="18" charset="0"/>
              </a:rPr>
              <a:t>Association</a:t>
            </a:r>
            <a:endParaRPr lang="zh-TW" altLang="en-US" b="1" dirty="0" smtClean="0">
              <a:cs typeface="Times New Roman" pitchFamily="18" charset="0"/>
            </a:endParaRPr>
          </a:p>
        </p:txBody>
      </p:sp>
      <p:sp>
        <p:nvSpPr>
          <p:cNvPr id="89092" name="Rectangle 3"/>
          <p:cNvSpPr txBox="1">
            <a:spLocks noChangeArrowheads="1"/>
          </p:cNvSpPr>
          <p:nvPr/>
        </p:nvSpPr>
        <p:spPr bwMode="auto">
          <a:xfrm>
            <a:off x="457200" y="1371600"/>
            <a:ext cx="8435975" cy="4759325"/>
          </a:xfrm>
          <a:prstGeom prst="rect">
            <a:avLst/>
          </a:prstGeom>
          <a:noFill/>
          <a:ln w="9525">
            <a:noFill/>
            <a:miter lim="800000"/>
            <a:headEnd/>
            <a:tailEnd/>
          </a:ln>
        </p:spPr>
        <p:txBody>
          <a:bodyPr/>
          <a:lstStyle/>
          <a:p>
            <a:pPr marL="273050" indent="-273050" eaLnBrk="0" hangingPunct="0">
              <a:spcBef>
                <a:spcPts val="600"/>
              </a:spcBef>
              <a:buClr>
                <a:schemeClr val="accent1"/>
              </a:buClr>
              <a:buSzPct val="76000"/>
              <a:buFont typeface="Wingdings 3" pitchFamily="18" charset="2"/>
              <a:buChar char=""/>
            </a:pPr>
            <a:r>
              <a:rPr lang="en-US" altLang="zh-TW" sz="3200" dirty="0">
                <a:latin typeface="Calibri" panose="020F0502020204030204" pitchFamily="34" charset="0"/>
                <a:ea typeface="標楷體" pitchFamily="65" charset="-120"/>
              </a:rPr>
              <a:t>In IEEE 802.15.4, association results are announced in an </a:t>
            </a:r>
            <a:r>
              <a:rPr lang="en-US" altLang="zh-TW" sz="3200" dirty="0">
                <a:solidFill>
                  <a:srgbClr val="CC0000"/>
                </a:solidFill>
                <a:latin typeface="Calibri" panose="020F0502020204030204" pitchFamily="34" charset="0"/>
                <a:ea typeface="標楷體" pitchFamily="65" charset="-120"/>
              </a:rPr>
              <a:t>indirect fashion.</a:t>
            </a:r>
          </a:p>
          <a:p>
            <a:pPr marL="547688" lvl="1" indent="-273050" eaLnBrk="0" hangingPunct="0">
              <a:spcBef>
                <a:spcPts val="500"/>
              </a:spcBef>
              <a:buClr>
                <a:schemeClr val="accent2"/>
              </a:buClr>
              <a:buSzPct val="76000"/>
              <a:buFont typeface="Wingdings 3" pitchFamily="18" charset="2"/>
              <a:buChar char=""/>
            </a:pPr>
            <a:r>
              <a:rPr lang="en-US" altLang="zh-TW" sz="2800" dirty="0">
                <a:solidFill>
                  <a:schemeClr val="tx2"/>
                </a:solidFill>
                <a:latin typeface="Calibri" panose="020F0502020204030204" pitchFamily="34" charset="0"/>
                <a:ea typeface="標楷體" pitchFamily="65" charset="-120"/>
              </a:rPr>
              <a:t>A coordinator responds to association requests by appending devices’ long addresses in </a:t>
            </a:r>
            <a:r>
              <a:rPr lang="en-US" altLang="zh-TW" sz="2800" dirty="0">
                <a:solidFill>
                  <a:srgbClr val="FF0000"/>
                </a:solidFill>
                <a:latin typeface="Calibri" panose="020F0502020204030204" pitchFamily="34" charset="0"/>
                <a:ea typeface="標楷體" pitchFamily="65" charset="-120"/>
              </a:rPr>
              <a:t>beacon frames </a:t>
            </a:r>
          </a:p>
          <a:p>
            <a:pPr marL="273050" indent="-273050" eaLnBrk="0" hangingPunct="0">
              <a:spcBef>
                <a:spcPts val="600"/>
              </a:spcBef>
              <a:buClr>
                <a:schemeClr val="accent1"/>
              </a:buClr>
              <a:buSzPct val="76000"/>
              <a:buFont typeface="Wingdings 3" pitchFamily="18" charset="2"/>
              <a:buChar char=""/>
            </a:pPr>
            <a:r>
              <a:rPr lang="en-US" altLang="zh-TW" sz="3200" dirty="0" smtClean="0">
                <a:latin typeface="Calibri" panose="020F0502020204030204" pitchFamily="34" charset="0"/>
                <a:ea typeface="標楷體" pitchFamily="65" charset="-120"/>
              </a:rPr>
              <a:t>Devices </a:t>
            </a:r>
            <a:r>
              <a:rPr lang="en-US" altLang="zh-TW" sz="3200" dirty="0">
                <a:latin typeface="Calibri" panose="020F0502020204030204" pitchFamily="34" charset="0"/>
                <a:ea typeface="標楷體" pitchFamily="65" charset="-120"/>
              </a:rPr>
              <a:t>need to send a </a:t>
            </a:r>
            <a:r>
              <a:rPr lang="en-US" altLang="zh-TW" sz="3200" dirty="0">
                <a:solidFill>
                  <a:srgbClr val="CC0000"/>
                </a:solidFill>
                <a:latin typeface="Calibri" panose="020F0502020204030204" pitchFamily="34" charset="0"/>
                <a:ea typeface="標楷體" pitchFamily="65" charset="-120"/>
              </a:rPr>
              <a:t>data request</a:t>
            </a:r>
            <a:r>
              <a:rPr lang="en-US" altLang="zh-TW" sz="3200" dirty="0">
                <a:latin typeface="Calibri" panose="020F0502020204030204" pitchFamily="34" charset="0"/>
                <a:ea typeface="標楷體" pitchFamily="65" charset="-120"/>
              </a:rPr>
              <a:t> to the coordinator to acquire the association result </a:t>
            </a:r>
          </a:p>
          <a:p>
            <a:pPr marL="273050" indent="-273050" eaLnBrk="0" hangingPunct="0">
              <a:spcBef>
                <a:spcPts val="600"/>
              </a:spcBef>
              <a:buClr>
                <a:schemeClr val="accent1"/>
              </a:buClr>
              <a:buSzPct val="76000"/>
              <a:buFont typeface="Wingdings 3" pitchFamily="18" charset="2"/>
              <a:buChar char=""/>
            </a:pPr>
            <a:r>
              <a:rPr lang="en-US" altLang="zh-TW" sz="3200" dirty="0" smtClean="0">
                <a:latin typeface="Calibri" panose="020F0502020204030204" pitchFamily="34" charset="0"/>
                <a:ea typeface="標楷體" pitchFamily="65" charset="-120"/>
              </a:rPr>
              <a:t>After </a:t>
            </a:r>
            <a:r>
              <a:rPr lang="en-US" altLang="zh-TW" sz="3200" dirty="0">
                <a:latin typeface="Calibri" panose="020F0502020204030204" pitchFamily="34" charset="0"/>
                <a:ea typeface="標楷體" pitchFamily="65" charset="-120"/>
              </a:rPr>
              <a:t>associating to a coordinator, a device will be assigned a </a:t>
            </a:r>
            <a:r>
              <a:rPr lang="en-US" altLang="zh-TW" sz="3200" dirty="0">
                <a:solidFill>
                  <a:srgbClr val="CC0000"/>
                </a:solidFill>
                <a:latin typeface="Calibri" panose="020F0502020204030204" pitchFamily="34" charset="0"/>
                <a:ea typeface="標楷體" pitchFamily="65" charset="-120"/>
              </a:rPr>
              <a:t>16-bit </a:t>
            </a:r>
            <a:r>
              <a:rPr lang="en-US" altLang="zh-TW" sz="3200" i="1" dirty="0">
                <a:solidFill>
                  <a:srgbClr val="CC0000"/>
                </a:solidFill>
                <a:latin typeface="Calibri" panose="020F0502020204030204" pitchFamily="34" charset="0"/>
                <a:ea typeface="標楷體" pitchFamily="65" charset="-120"/>
              </a:rPr>
              <a:t>short address</a:t>
            </a:r>
            <a:r>
              <a:rPr lang="en-US" altLang="zh-TW" sz="3200" dirty="0">
                <a:latin typeface="Calibri" panose="020F0502020204030204" pitchFamily="34" charset="0"/>
                <a:ea typeface="標楷體" pitchFamily="65" charset="-120"/>
              </a:rPr>
              <a:t>. </a:t>
            </a:r>
            <a:endParaRPr lang="zh-TW" altLang="en-US" sz="3200" dirty="0">
              <a:latin typeface="Calibri" panose="020F0502020204030204" pitchFamily="34" charset="0"/>
              <a:ea typeface="標楷體" pitchFamily="65" charset="-120"/>
            </a:endParaRPr>
          </a:p>
        </p:txBody>
      </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72</a:t>
            </a:fld>
            <a:endParaRPr lang="zh-TW" altLang="en-US"/>
          </a:p>
        </p:txBody>
      </p:sp>
    </p:spTree>
    <p:extLst>
      <p:ext uri="{BB962C8B-B14F-4D97-AF65-F5344CB8AC3E}">
        <p14:creationId xmlns:p14="http://schemas.microsoft.com/office/powerpoint/2010/main" val="35993093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zh-TW" dirty="0" smtClean="0"/>
              <a:t>Channel Scan</a:t>
            </a:r>
          </a:p>
        </p:txBody>
      </p:sp>
      <p:sp>
        <p:nvSpPr>
          <p:cNvPr id="63491" name="Rectangle 3"/>
          <p:cNvSpPr>
            <a:spLocks noGrp="1" noChangeArrowheads="1"/>
          </p:cNvSpPr>
          <p:nvPr>
            <p:ph type="body" idx="1"/>
          </p:nvPr>
        </p:nvSpPr>
        <p:spPr/>
        <p:txBody>
          <a:bodyPr>
            <a:normAutofit/>
          </a:bodyPr>
          <a:lstStyle/>
          <a:p>
            <a:pPr eaLnBrk="1" hangingPunct="1"/>
            <a:r>
              <a:rPr lang="en-US" altLang="zh-TW" sz="2400" dirty="0" smtClean="0"/>
              <a:t>Before starting or joining a PAN, channels are scanned in order from the lowest channel number to the highest</a:t>
            </a:r>
          </a:p>
          <a:p>
            <a:pPr eaLnBrk="1" hangingPunct="1"/>
            <a:r>
              <a:rPr lang="en-US" altLang="zh-TW" sz="2400" dirty="0" smtClean="0"/>
              <a:t>Four channel scans</a:t>
            </a:r>
            <a:endParaRPr lang="en-US" altLang="zh-TW" sz="2400" dirty="0" smtClean="0">
              <a:solidFill>
                <a:schemeClr val="hlink"/>
              </a:solidFill>
            </a:endParaRPr>
          </a:p>
          <a:p>
            <a:pPr lvl="1" eaLnBrk="1" hangingPunct="1"/>
            <a:r>
              <a:rPr lang="en-US" altLang="zh-TW" sz="2000" dirty="0" smtClean="0">
                <a:solidFill>
                  <a:srgbClr val="FF0000"/>
                </a:solidFill>
              </a:rPr>
              <a:t>Active scan (FFD)</a:t>
            </a:r>
          </a:p>
          <a:p>
            <a:pPr lvl="1" eaLnBrk="1" hangingPunct="1"/>
            <a:r>
              <a:rPr lang="en-US" altLang="zh-TW" sz="2000" dirty="0" smtClean="0">
                <a:solidFill>
                  <a:srgbClr val="FF0000"/>
                </a:solidFill>
              </a:rPr>
              <a:t>Passive scan (FFD &amp; RFD)</a:t>
            </a:r>
          </a:p>
          <a:p>
            <a:pPr lvl="1" eaLnBrk="1" hangingPunct="1"/>
            <a:r>
              <a:rPr lang="en-US" altLang="zh-TW" sz="2000" dirty="0" smtClean="0">
                <a:solidFill>
                  <a:srgbClr val="FF0000"/>
                </a:solidFill>
              </a:rPr>
              <a:t>Orphan scan (FFD &amp; RFD)</a:t>
            </a:r>
          </a:p>
          <a:p>
            <a:pPr lvl="1" eaLnBrk="1" hangingPunct="1"/>
            <a:r>
              <a:rPr lang="en-US" altLang="zh-TW" sz="2000" dirty="0" smtClean="0">
                <a:solidFill>
                  <a:srgbClr val="FF0000"/>
                </a:solidFill>
              </a:rPr>
              <a:t>Energy detection scan (FFD)</a:t>
            </a:r>
          </a:p>
          <a:p>
            <a:pPr eaLnBrk="1" hangingPunct="1"/>
            <a:r>
              <a:rPr lang="en-US" altLang="zh-TW" sz="2400" dirty="0" smtClean="0"/>
              <a:t>During the channel scan, devices </a:t>
            </a:r>
            <a:r>
              <a:rPr lang="en-US" altLang="zh-TW" sz="2400" dirty="0" smtClean="0">
                <a:solidFill>
                  <a:srgbClr val="0000FF"/>
                </a:solidFill>
              </a:rPr>
              <a:t>suspend</a:t>
            </a:r>
            <a:r>
              <a:rPr lang="en-US" altLang="zh-TW" sz="2400" dirty="0" smtClean="0"/>
              <a:t> beacon transmissions</a:t>
            </a:r>
          </a:p>
          <a:p>
            <a:pPr eaLnBrk="1" hangingPunct="1"/>
            <a:r>
              <a:rPr lang="en-US" altLang="zh-TW" sz="2400" dirty="0" smtClean="0"/>
              <a:t>All devices shall be capable of performing </a:t>
            </a:r>
            <a:r>
              <a:rPr lang="en-US" altLang="zh-TW" sz="2400" dirty="0" smtClean="0">
                <a:solidFill>
                  <a:srgbClr val="0000FF"/>
                </a:solidFill>
              </a:rPr>
              <a:t>passive</a:t>
            </a:r>
            <a:r>
              <a:rPr lang="en-US" altLang="zh-TW" sz="2400" dirty="0" smtClean="0"/>
              <a:t> and </a:t>
            </a:r>
            <a:r>
              <a:rPr lang="en-US" altLang="zh-TW" sz="2400" dirty="0" smtClean="0">
                <a:solidFill>
                  <a:srgbClr val="0000FF"/>
                </a:solidFill>
              </a:rPr>
              <a:t>orphan</a:t>
            </a:r>
            <a:r>
              <a:rPr lang="en-US" altLang="zh-TW" sz="2400" dirty="0" smtClean="0"/>
              <a:t> scans</a:t>
            </a:r>
          </a:p>
        </p:txBody>
      </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73</a:t>
            </a:fld>
            <a:endParaRPr lang="zh-TW" altLang="en-US"/>
          </a:p>
        </p:txBody>
      </p:sp>
    </p:spTree>
    <p:extLst>
      <p:ext uri="{BB962C8B-B14F-4D97-AF65-F5344CB8AC3E}">
        <p14:creationId xmlns:p14="http://schemas.microsoft.com/office/powerpoint/2010/main" val="35500652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zh-TW" dirty="0" smtClean="0"/>
              <a:t>Active &amp; Passive Channel Scan</a:t>
            </a:r>
          </a:p>
        </p:txBody>
      </p:sp>
      <p:sp>
        <p:nvSpPr>
          <p:cNvPr id="64515" name="Rectangle 3"/>
          <p:cNvSpPr>
            <a:spLocks noGrp="1" noChangeArrowheads="1"/>
          </p:cNvSpPr>
          <p:nvPr>
            <p:ph type="body" idx="1"/>
          </p:nvPr>
        </p:nvSpPr>
        <p:spPr/>
        <p:txBody>
          <a:bodyPr>
            <a:noAutofit/>
          </a:bodyPr>
          <a:lstStyle/>
          <a:p>
            <a:pPr eaLnBrk="1" hangingPunct="1"/>
            <a:r>
              <a:rPr lang="en-US" altLang="zh-TW" sz="2400" dirty="0" smtClean="0"/>
              <a:t>Active Channel Scan</a:t>
            </a:r>
          </a:p>
          <a:p>
            <a:pPr lvl="1" eaLnBrk="1" hangingPunct="1"/>
            <a:r>
              <a:rPr lang="en-US" altLang="zh-TW" sz="2400" dirty="0" smtClean="0"/>
              <a:t>An active scan allows an </a:t>
            </a:r>
            <a:r>
              <a:rPr lang="en-US" altLang="zh-TW" sz="2400" dirty="0" smtClean="0">
                <a:solidFill>
                  <a:srgbClr val="FF0000"/>
                </a:solidFill>
              </a:rPr>
              <a:t>FFD</a:t>
            </a:r>
            <a:r>
              <a:rPr lang="en-US" altLang="zh-TW" sz="2400" dirty="0" smtClean="0"/>
              <a:t> to </a:t>
            </a:r>
            <a:r>
              <a:rPr lang="en-US" altLang="zh-TW" sz="2400" dirty="0" smtClean="0">
                <a:solidFill>
                  <a:srgbClr val="FF0000"/>
                </a:solidFill>
              </a:rPr>
              <a:t>locate any existing coordinator</a:t>
            </a:r>
            <a:r>
              <a:rPr lang="en-US" altLang="zh-TW" sz="2400" dirty="0" smtClean="0"/>
              <a:t> transmitting </a:t>
            </a:r>
            <a:r>
              <a:rPr lang="en-US" altLang="zh-TW" sz="2400" dirty="0" smtClean="0">
                <a:solidFill>
                  <a:srgbClr val="FF0000"/>
                </a:solidFill>
              </a:rPr>
              <a:t>beacon frames</a:t>
            </a:r>
            <a:r>
              <a:rPr lang="en-US" altLang="zh-TW" sz="2400" dirty="0" smtClean="0"/>
              <a:t> within its </a:t>
            </a:r>
            <a:r>
              <a:rPr lang="en-US" altLang="zh-TW" sz="2400" dirty="0"/>
              <a:t>POS(Personal Operating Space)</a:t>
            </a:r>
          </a:p>
          <a:p>
            <a:pPr lvl="1" eaLnBrk="1" hangingPunct="1"/>
            <a:r>
              <a:rPr lang="en-US" altLang="zh-TW" sz="2400" dirty="0" smtClean="0"/>
              <a:t>This is used by </a:t>
            </a:r>
            <a:r>
              <a:rPr lang="en-US" altLang="zh-TW" sz="2400" dirty="0" smtClean="0">
                <a:solidFill>
                  <a:srgbClr val="0000FF"/>
                </a:solidFill>
              </a:rPr>
              <a:t>PAN coordinator</a:t>
            </a:r>
            <a:r>
              <a:rPr lang="en-US" altLang="zh-TW" sz="2400" dirty="0" smtClean="0"/>
              <a:t> to </a:t>
            </a:r>
            <a:r>
              <a:rPr lang="en-US" altLang="zh-TW" sz="2400" dirty="0" smtClean="0">
                <a:solidFill>
                  <a:srgbClr val="FF0000"/>
                </a:solidFill>
              </a:rPr>
              <a:t>select a PAN identifier</a:t>
            </a:r>
            <a:r>
              <a:rPr lang="en-US" altLang="zh-TW" sz="2400" dirty="0" smtClean="0"/>
              <a:t> prior to starting a new PAN, or it could be used by a </a:t>
            </a:r>
            <a:r>
              <a:rPr lang="en-US" altLang="zh-TW" sz="2400" dirty="0" smtClean="0">
                <a:solidFill>
                  <a:srgbClr val="0000FF"/>
                </a:solidFill>
              </a:rPr>
              <a:t>device</a:t>
            </a:r>
            <a:r>
              <a:rPr lang="en-US" altLang="zh-TW" sz="2400" dirty="0" smtClean="0"/>
              <a:t> prior to </a:t>
            </a:r>
            <a:r>
              <a:rPr lang="en-US" altLang="zh-TW" sz="2400" dirty="0" smtClean="0">
                <a:solidFill>
                  <a:srgbClr val="FF0000"/>
                </a:solidFill>
              </a:rPr>
              <a:t>association</a:t>
            </a:r>
          </a:p>
          <a:p>
            <a:pPr eaLnBrk="1" hangingPunct="1"/>
            <a:r>
              <a:rPr lang="en-US" altLang="zh-TW" sz="2400" dirty="0" smtClean="0"/>
              <a:t>Passive Channel Scan</a:t>
            </a:r>
          </a:p>
          <a:p>
            <a:pPr lvl="1" eaLnBrk="1" hangingPunct="1"/>
            <a:r>
              <a:rPr lang="en-US" altLang="zh-TW" sz="2400" dirty="0" smtClean="0"/>
              <a:t>A passive scan allows a </a:t>
            </a:r>
            <a:r>
              <a:rPr lang="en-US" altLang="zh-TW" sz="2400" dirty="0" smtClean="0">
                <a:solidFill>
                  <a:srgbClr val="FF0000"/>
                </a:solidFill>
              </a:rPr>
              <a:t>device</a:t>
            </a:r>
            <a:r>
              <a:rPr lang="en-US" altLang="zh-TW" sz="2400" dirty="0" smtClean="0">
                <a:solidFill>
                  <a:srgbClr val="FF3300"/>
                </a:solidFill>
              </a:rPr>
              <a:t> </a:t>
            </a:r>
            <a:r>
              <a:rPr lang="en-US" altLang="zh-TW" sz="2400" dirty="0" smtClean="0"/>
              <a:t>to </a:t>
            </a:r>
            <a:r>
              <a:rPr lang="en-US" altLang="zh-TW" sz="2400" dirty="0" smtClean="0">
                <a:solidFill>
                  <a:srgbClr val="FF0000"/>
                </a:solidFill>
              </a:rPr>
              <a:t>locate any coordinator</a:t>
            </a:r>
            <a:r>
              <a:rPr lang="en-US" altLang="zh-TW" sz="2400" dirty="0" smtClean="0"/>
              <a:t> transmitting </a:t>
            </a:r>
            <a:r>
              <a:rPr lang="en-US" altLang="zh-TW" sz="2400" dirty="0" smtClean="0">
                <a:solidFill>
                  <a:srgbClr val="FF0000"/>
                </a:solidFill>
              </a:rPr>
              <a:t>beacon frames</a:t>
            </a:r>
            <a:r>
              <a:rPr lang="en-US" altLang="zh-TW" sz="2400" dirty="0" smtClean="0"/>
              <a:t> within its POS</a:t>
            </a:r>
          </a:p>
          <a:p>
            <a:pPr lvl="1" eaLnBrk="1" hangingPunct="1"/>
            <a:r>
              <a:rPr lang="en-US" altLang="zh-TW" sz="2400" dirty="0" smtClean="0"/>
              <a:t>Passive channel scan could be used by a </a:t>
            </a:r>
            <a:r>
              <a:rPr lang="en-US" altLang="zh-TW" sz="2400" dirty="0" smtClean="0">
                <a:solidFill>
                  <a:srgbClr val="0000FF"/>
                </a:solidFill>
              </a:rPr>
              <a:t>device</a:t>
            </a:r>
            <a:r>
              <a:rPr lang="en-US" altLang="zh-TW" sz="2400" dirty="0" smtClean="0"/>
              <a:t> prior to </a:t>
            </a:r>
            <a:r>
              <a:rPr lang="en-US" altLang="zh-TW" sz="2400" dirty="0" smtClean="0">
                <a:solidFill>
                  <a:srgbClr val="FF0000"/>
                </a:solidFill>
              </a:rPr>
              <a:t>association</a:t>
            </a:r>
          </a:p>
          <a:p>
            <a:pPr eaLnBrk="1" hangingPunct="1"/>
            <a:endParaRPr lang="en-US" altLang="zh-TW" sz="2400" dirty="0" smtClean="0">
              <a:solidFill>
                <a:srgbClr val="FF0000"/>
              </a:solidFill>
            </a:endParaRPr>
          </a:p>
        </p:txBody>
      </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74</a:t>
            </a:fld>
            <a:endParaRPr lang="zh-TW" altLang="en-US"/>
          </a:p>
        </p:txBody>
      </p:sp>
    </p:spTree>
    <p:extLst>
      <p:ext uri="{BB962C8B-B14F-4D97-AF65-F5344CB8AC3E}">
        <p14:creationId xmlns:p14="http://schemas.microsoft.com/office/powerpoint/2010/main" val="2841765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zh-TW" smtClean="0"/>
              <a:t>ED and Orphan Channel Scan</a:t>
            </a:r>
          </a:p>
        </p:txBody>
      </p:sp>
      <p:sp>
        <p:nvSpPr>
          <p:cNvPr id="66563" name="Rectangle 3"/>
          <p:cNvSpPr>
            <a:spLocks noGrp="1" noChangeArrowheads="1"/>
          </p:cNvSpPr>
          <p:nvPr>
            <p:ph type="body" idx="1"/>
          </p:nvPr>
        </p:nvSpPr>
        <p:spPr/>
        <p:txBody>
          <a:bodyPr>
            <a:normAutofit/>
          </a:bodyPr>
          <a:lstStyle/>
          <a:p>
            <a:pPr eaLnBrk="1" hangingPunct="1"/>
            <a:r>
              <a:rPr lang="en-US" altLang="zh-TW" dirty="0" smtClean="0"/>
              <a:t>Energy Detection channel scan</a:t>
            </a:r>
          </a:p>
          <a:p>
            <a:pPr lvl="1" eaLnBrk="1" hangingPunct="1"/>
            <a:r>
              <a:rPr lang="en-US" altLang="zh-TW" dirty="0" smtClean="0"/>
              <a:t>FFD obtains the </a:t>
            </a:r>
            <a:r>
              <a:rPr lang="en-US" altLang="zh-TW" dirty="0" smtClean="0">
                <a:solidFill>
                  <a:srgbClr val="FF0000"/>
                </a:solidFill>
              </a:rPr>
              <a:t>peak energy</a:t>
            </a:r>
            <a:r>
              <a:rPr lang="en-US" altLang="zh-TW" dirty="0" smtClean="0"/>
              <a:t> in each requested channel</a:t>
            </a:r>
          </a:p>
          <a:p>
            <a:pPr lvl="1" eaLnBrk="1" hangingPunct="1"/>
            <a:r>
              <a:rPr lang="en-US" altLang="zh-TW" dirty="0" smtClean="0"/>
              <a:t>A prospective PAN coordinator </a:t>
            </a:r>
            <a:r>
              <a:rPr lang="en-US" altLang="zh-TW" dirty="0" smtClean="0">
                <a:solidFill>
                  <a:srgbClr val="FF0000"/>
                </a:solidFill>
              </a:rPr>
              <a:t>selects a channel</a:t>
            </a:r>
            <a:r>
              <a:rPr lang="en-US" altLang="zh-TW" dirty="0" smtClean="0"/>
              <a:t> for a new PAN</a:t>
            </a:r>
          </a:p>
          <a:p>
            <a:pPr eaLnBrk="1" hangingPunct="1"/>
            <a:r>
              <a:rPr lang="en-US" altLang="zh-TW" dirty="0" smtClean="0"/>
              <a:t>Orphan channel scan</a:t>
            </a:r>
          </a:p>
          <a:p>
            <a:pPr lvl="1" eaLnBrk="1" hangingPunct="1"/>
            <a:r>
              <a:rPr lang="en-US" altLang="zh-TW" dirty="0" smtClean="0"/>
              <a:t>Allow a </a:t>
            </a:r>
            <a:r>
              <a:rPr lang="en-US" altLang="zh-TW" dirty="0" smtClean="0">
                <a:solidFill>
                  <a:srgbClr val="0000FF"/>
                </a:solidFill>
              </a:rPr>
              <a:t>device</a:t>
            </a:r>
            <a:r>
              <a:rPr lang="en-US" altLang="zh-TW" dirty="0" smtClean="0"/>
              <a:t> to attempt to </a:t>
            </a:r>
            <a:r>
              <a:rPr lang="en-US" altLang="zh-TW" dirty="0" smtClean="0">
                <a:solidFill>
                  <a:srgbClr val="FF0000"/>
                </a:solidFill>
              </a:rPr>
              <a:t>relocate its coordinator</a:t>
            </a:r>
            <a:r>
              <a:rPr lang="en-US" altLang="zh-TW" dirty="0" smtClean="0"/>
              <a:t> following a loss of synchronization</a:t>
            </a:r>
          </a:p>
        </p:txBody>
      </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75</a:t>
            </a:fld>
            <a:endParaRPr lang="zh-TW" altLang="en-US"/>
          </a:p>
        </p:txBody>
      </p:sp>
    </p:spTree>
    <p:extLst>
      <p:ext uri="{BB962C8B-B14F-4D97-AF65-F5344CB8AC3E}">
        <p14:creationId xmlns:p14="http://schemas.microsoft.com/office/powerpoint/2010/main" val="36862706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zh-TW" dirty="0" err="1" smtClean="0"/>
              <a:t>Superframe</a:t>
            </a:r>
            <a:r>
              <a:rPr lang="en-US" altLang="zh-TW" dirty="0" smtClean="0"/>
              <a:t> Structure</a:t>
            </a:r>
          </a:p>
        </p:txBody>
      </p:sp>
      <p:sp>
        <p:nvSpPr>
          <p:cNvPr id="43011" name="Rectangle 3"/>
          <p:cNvSpPr>
            <a:spLocks noGrp="1" noChangeArrowheads="1"/>
          </p:cNvSpPr>
          <p:nvPr>
            <p:ph type="body" idx="1"/>
          </p:nvPr>
        </p:nvSpPr>
        <p:spPr/>
        <p:txBody>
          <a:bodyPr>
            <a:normAutofit/>
          </a:bodyPr>
          <a:lstStyle/>
          <a:p>
            <a:pPr eaLnBrk="1" hangingPunct="1"/>
            <a:r>
              <a:rPr lang="en-US" altLang="zh-TW" sz="2800" dirty="0" smtClean="0">
                <a:solidFill>
                  <a:srgbClr val="FF0000"/>
                </a:solidFill>
              </a:rPr>
              <a:t>Optional</a:t>
            </a:r>
            <a:r>
              <a:rPr lang="en-US" altLang="zh-TW" sz="2800" dirty="0" smtClean="0"/>
              <a:t> use</a:t>
            </a:r>
          </a:p>
          <a:p>
            <a:pPr eaLnBrk="1" hangingPunct="1"/>
            <a:r>
              <a:rPr lang="en-US" altLang="zh-TW" sz="2800" dirty="0" err="1" smtClean="0"/>
              <a:t>Superframe</a:t>
            </a:r>
            <a:r>
              <a:rPr lang="en-US" altLang="zh-TW" sz="2800" dirty="0" smtClean="0"/>
              <a:t> format </a:t>
            </a:r>
            <a:r>
              <a:rPr lang="en-US" altLang="zh-TW" sz="2800" dirty="0" smtClean="0">
                <a:solidFill>
                  <a:srgbClr val="FF0000"/>
                </a:solidFill>
              </a:rPr>
              <a:t>is defined by the PAN coordinator</a:t>
            </a:r>
            <a:r>
              <a:rPr lang="en-US" altLang="zh-TW" sz="2800" dirty="0" smtClean="0"/>
              <a:t> </a:t>
            </a:r>
          </a:p>
          <a:p>
            <a:pPr eaLnBrk="1" hangingPunct="1"/>
            <a:r>
              <a:rPr lang="en-US" altLang="zh-TW" sz="2800" dirty="0" smtClean="0"/>
              <a:t>The </a:t>
            </a:r>
            <a:r>
              <a:rPr lang="en-US" altLang="zh-TW" sz="2800" dirty="0" err="1" smtClean="0"/>
              <a:t>superframe</a:t>
            </a:r>
            <a:endParaRPr lang="en-US" altLang="zh-TW" sz="2800" dirty="0" smtClean="0"/>
          </a:p>
          <a:p>
            <a:pPr lvl="1" eaLnBrk="1" hangingPunct="1"/>
            <a:r>
              <a:rPr lang="en-US" altLang="zh-TW" sz="2400" dirty="0" smtClean="0"/>
              <a:t>Bounded by network </a:t>
            </a:r>
            <a:r>
              <a:rPr lang="en-US" altLang="zh-TW" sz="2400" dirty="0" smtClean="0">
                <a:solidFill>
                  <a:srgbClr val="FF0000"/>
                </a:solidFill>
              </a:rPr>
              <a:t>beacons</a:t>
            </a:r>
          </a:p>
          <a:p>
            <a:pPr lvl="1" eaLnBrk="1" hangingPunct="1"/>
            <a:r>
              <a:rPr lang="en-US" altLang="zh-TW" sz="2400" dirty="0" smtClean="0"/>
              <a:t>Sent by the coordinator</a:t>
            </a:r>
          </a:p>
          <a:p>
            <a:pPr lvl="1" eaLnBrk="1" hangingPunct="1"/>
            <a:r>
              <a:rPr lang="en-US" altLang="zh-TW" sz="2400" dirty="0" smtClean="0"/>
              <a:t>Divided into </a:t>
            </a:r>
            <a:r>
              <a:rPr lang="en-US" altLang="zh-TW" sz="2400" dirty="0" smtClean="0">
                <a:solidFill>
                  <a:srgbClr val="FF0000"/>
                </a:solidFill>
              </a:rPr>
              <a:t>16 equally sized slots</a:t>
            </a:r>
          </a:p>
          <a:p>
            <a:pPr eaLnBrk="1" hangingPunct="1"/>
            <a:r>
              <a:rPr lang="en-US" altLang="zh-TW" sz="2800" dirty="0" smtClean="0"/>
              <a:t>The beacon frame is transmitted in </a:t>
            </a:r>
            <a:r>
              <a:rPr lang="en-US" altLang="zh-TW" sz="2800" dirty="0" smtClean="0">
                <a:solidFill>
                  <a:srgbClr val="FF0000"/>
                </a:solidFill>
              </a:rPr>
              <a:t>the first slot</a:t>
            </a:r>
            <a:r>
              <a:rPr lang="en-US" altLang="zh-TW" sz="2800" dirty="0" smtClean="0"/>
              <a:t> of each </a:t>
            </a:r>
            <a:r>
              <a:rPr lang="en-US" altLang="zh-TW" sz="2800" dirty="0" err="1" smtClean="0"/>
              <a:t>superframe</a:t>
            </a:r>
            <a:endParaRPr lang="en-US" altLang="zh-TW" sz="2800" dirty="0" smtClean="0"/>
          </a:p>
        </p:txBody>
      </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76</a:t>
            </a:fld>
            <a:endParaRPr lang="zh-TW" altLang="en-US"/>
          </a:p>
        </p:txBody>
      </p:sp>
    </p:spTree>
    <p:extLst>
      <p:ext uri="{BB962C8B-B14F-4D97-AF65-F5344CB8AC3E}">
        <p14:creationId xmlns:p14="http://schemas.microsoft.com/office/powerpoint/2010/main" val="29693876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Superframe</a:t>
            </a:r>
            <a:r>
              <a:rPr lang="en-US" altLang="zh-TW" dirty="0"/>
              <a:t> Structure</a:t>
            </a:r>
            <a:endParaRPr lang="zh-TW" altLang="en-US" dirty="0"/>
          </a:p>
        </p:txBody>
      </p:sp>
      <p:pic>
        <p:nvPicPr>
          <p:cNvPr id="762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52301"/>
            <a:ext cx="7128792" cy="501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投影片編號版面配置區 2"/>
          <p:cNvSpPr>
            <a:spLocks noGrp="1"/>
          </p:cNvSpPr>
          <p:nvPr>
            <p:ph type="sldNum" sz="quarter" idx="4294967295"/>
          </p:nvPr>
        </p:nvSpPr>
        <p:spPr/>
        <p:txBody>
          <a:bodyPr/>
          <a:lstStyle/>
          <a:p>
            <a:pPr>
              <a:defRPr/>
            </a:pPr>
            <a:fld id="{C1BC216C-F62B-4211-A123-4127233B987E}" type="slidenum">
              <a:rPr lang="zh-TW" altLang="en-US" smtClean="0"/>
              <a:pPr>
                <a:defRPr/>
              </a:pPr>
              <a:t>77</a:t>
            </a:fld>
            <a:endParaRPr lang="zh-TW" altLang="en-US"/>
          </a:p>
        </p:txBody>
      </p:sp>
    </p:spTree>
    <p:extLst>
      <p:ext uri="{BB962C8B-B14F-4D97-AF65-F5344CB8AC3E}">
        <p14:creationId xmlns:p14="http://schemas.microsoft.com/office/powerpoint/2010/main" val="22337949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標題 1"/>
          <p:cNvSpPr>
            <a:spLocks noGrp="1"/>
          </p:cNvSpPr>
          <p:nvPr>
            <p:ph type="title"/>
          </p:nvPr>
        </p:nvSpPr>
        <p:spPr>
          <a:xfrm>
            <a:off x="428625" y="0"/>
            <a:ext cx="8569325" cy="1143000"/>
          </a:xfrm>
        </p:spPr>
        <p:txBody>
          <a:bodyPr/>
          <a:lstStyle/>
          <a:p>
            <a:pPr eaLnBrk="1" hangingPunct="1"/>
            <a:r>
              <a:rPr lang="en-GB" altLang="zh-TW" b="1" dirty="0" err="1" smtClean="0">
                <a:cs typeface="Times New Roman" pitchFamily="18" charset="0"/>
              </a:rPr>
              <a:t>Superframe</a:t>
            </a:r>
            <a:r>
              <a:rPr lang="en-GB" altLang="zh-TW" b="1" dirty="0" smtClean="0">
                <a:cs typeface="Times New Roman" pitchFamily="18" charset="0"/>
              </a:rPr>
              <a:t> structure</a:t>
            </a:r>
            <a:endParaRPr lang="zh-TW" altLang="en-US" b="1" dirty="0" smtClean="0">
              <a:cs typeface="Times New Roman" pitchFamily="18" charset="0"/>
            </a:endParaRPr>
          </a:p>
        </p:txBody>
      </p:sp>
      <p:sp>
        <p:nvSpPr>
          <p:cNvPr id="95235" name="Line 4"/>
          <p:cNvSpPr>
            <a:spLocks noChangeShapeType="1"/>
          </p:cNvSpPr>
          <p:nvPr/>
        </p:nvSpPr>
        <p:spPr bwMode="auto">
          <a:xfrm>
            <a:off x="423863" y="3089275"/>
            <a:ext cx="8358187" cy="0"/>
          </a:xfrm>
          <a:prstGeom prst="line">
            <a:avLst/>
          </a:prstGeom>
          <a:noFill/>
          <a:ln w="9525">
            <a:solidFill>
              <a:srgbClr val="000000"/>
            </a:solidFill>
            <a:round/>
            <a:headEnd/>
            <a:tailEnd type="triangle" w="med" len="med"/>
          </a:ln>
        </p:spPr>
        <p:txBody>
          <a:bodyPr/>
          <a:lstStyle/>
          <a:p>
            <a:endParaRPr lang="zh-TW" altLang="en-US"/>
          </a:p>
        </p:txBody>
      </p:sp>
      <p:sp>
        <p:nvSpPr>
          <p:cNvPr id="95236" name="Line 24"/>
          <p:cNvSpPr>
            <a:spLocks noChangeShapeType="1"/>
          </p:cNvSpPr>
          <p:nvPr/>
        </p:nvSpPr>
        <p:spPr bwMode="auto">
          <a:xfrm>
            <a:off x="684213" y="1617663"/>
            <a:ext cx="0" cy="2151062"/>
          </a:xfrm>
          <a:prstGeom prst="line">
            <a:avLst/>
          </a:prstGeom>
          <a:noFill/>
          <a:ln w="25400">
            <a:solidFill>
              <a:srgbClr val="000000"/>
            </a:solidFill>
            <a:round/>
            <a:headEnd/>
            <a:tailEnd/>
          </a:ln>
        </p:spPr>
        <p:txBody>
          <a:bodyPr/>
          <a:lstStyle/>
          <a:p>
            <a:endParaRPr lang="zh-TW" altLang="en-US"/>
          </a:p>
        </p:txBody>
      </p:sp>
      <p:sp>
        <p:nvSpPr>
          <p:cNvPr id="71" name="Rectangle 6"/>
          <p:cNvSpPr>
            <a:spLocks noChangeArrowheads="1"/>
          </p:cNvSpPr>
          <p:nvPr/>
        </p:nvSpPr>
        <p:spPr bwMode="auto">
          <a:xfrm>
            <a:off x="692150" y="1987550"/>
            <a:ext cx="115888" cy="1101725"/>
          </a:xfrm>
          <a:prstGeom prst="rect">
            <a:avLst/>
          </a:prstGeom>
          <a:solidFill>
            <a:schemeClr val="bg1">
              <a:lumMod val="65000"/>
            </a:schemeClr>
          </a:solidFill>
          <a:ln w="9525">
            <a:solidFill>
              <a:srgbClr val="000000"/>
            </a:solidFill>
            <a:miter lim="800000"/>
            <a:headEnd/>
            <a:tailEnd/>
          </a:ln>
        </p:spPr>
        <p:txBody>
          <a:bodyPr/>
          <a:lstStyle/>
          <a:p>
            <a:pPr fontAlgn="auto">
              <a:spcBef>
                <a:spcPts val="0"/>
              </a:spcBef>
              <a:spcAft>
                <a:spcPts val="0"/>
              </a:spcAft>
              <a:defRPr/>
            </a:pPr>
            <a:endParaRPr kumimoji="0" lang="zh-TW" altLang="en-US">
              <a:latin typeface="Times New Roman" pitchFamily="18" charset="0"/>
              <a:ea typeface="標楷體" pitchFamily="65" charset="-120"/>
              <a:cs typeface="Times New Roman" pitchFamily="18" charset="0"/>
            </a:endParaRPr>
          </a:p>
        </p:txBody>
      </p:sp>
      <p:sp>
        <p:nvSpPr>
          <p:cNvPr id="95238" name="Rectangle 7"/>
          <p:cNvSpPr>
            <a:spLocks noChangeArrowheads="1"/>
          </p:cNvSpPr>
          <p:nvPr/>
        </p:nvSpPr>
        <p:spPr bwMode="auto">
          <a:xfrm>
            <a:off x="808038" y="1987550"/>
            <a:ext cx="314325" cy="1101725"/>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95239" name="Rectangle 8"/>
          <p:cNvSpPr>
            <a:spLocks noChangeArrowheads="1"/>
          </p:cNvSpPr>
          <p:nvPr/>
        </p:nvSpPr>
        <p:spPr bwMode="auto">
          <a:xfrm>
            <a:off x="1122363" y="1987550"/>
            <a:ext cx="311150" cy="1101725"/>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95240" name="Rectangle 9"/>
          <p:cNvSpPr>
            <a:spLocks noChangeArrowheads="1"/>
          </p:cNvSpPr>
          <p:nvPr/>
        </p:nvSpPr>
        <p:spPr bwMode="auto">
          <a:xfrm>
            <a:off x="1433513" y="1987550"/>
            <a:ext cx="312737" cy="1101725"/>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95241" name="Rectangle 10"/>
          <p:cNvSpPr>
            <a:spLocks noChangeArrowheads="1"/>
          </p:cNvSpPr>
          <p:nvPr/>
        </p:nvSpPr>
        <p:spPr bwMode="auto">
          <a:xfrm>
            <a:off x="1746250" y="1987550"/>
            <a:ext cx="311150" cy="1101725"/>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95242" name="Rectangle 11"/>
          <p:cNvSpPr>
            <a:spLocks noChangeArrowheads="1"/>
          </p:cNvSpPr>
          <p:nvPr/>
        </p:nvSpPr>
        <p:spPr bwMode="auto">
          <a:xfrm>
            <a:off x="2057400" y="1987550"/>
            <a:ext cx="314325" cy="1101725"/>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95243" name="Rectangle 12"/>
          <p:cNvSpPr>
            <a:spLocks noChangeArrowheads="1"/>
          </p:cNvSpPr>
          <p:nvPr/>
        </p:nvSpPr>
        <p:spPr bwMode="auto">
          <a:xfrm>
            <a:off x="2371725" y="1987550"/>
            <a:ext cx="311150" cy="1101725"/>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95244" name="Rectangle 13"/>
          <p:cNvSpPr>
            <a:spLocks noChangeArrowheads="1"/>
          </p:cNvSpPr>
          <p:nvPr/>
        </p:nvSpPr>
        <p:spPr bwMode="auto">
          <a:xfrm>
            <a:off x="2682875" y="1987550"/>
            <a:ext cx="312738" cy="1101725"/>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95245" name="Rectangle 14"/>
          <p:cNvSpPr>
            <a:spLocks noChangeArrowheads="1"/>
          </p:cNvSpPr>
          <p:nvPr/>
        </p:nvSpPr>
        <p:spPr bwMode="auto">
          <a:xfrm>
            <a:off x="2995613" y="1987550"/>
            <a:ext cx="311150" cy="1101725"/>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95246" name="Rectangle 15"/>
          <p:cNvSpPr>
            <a:spLocks noChangeArrowheads="1"/>
          </p:cNvSpPr>
          <p:nvPr/>
        </p:nvSpPr>
        <p:spPr bwMode="auto">
          <a:xfrm>
            <a:off x="3306763" y="1987550"/>
            <a:ext cx="314325" cy="1101725"/>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95247" name="Rectangle 16"/>
          <p:cNvSpPr>
            <a:spLocks noChangeArrowheads="1"/>
          </p:cNvSpPr>
          <p:nvPr/>
        </p:nvSpPr>
        <p:spPr bwMode="auto">
          <a:xfrm>
            <a:off x="3621088" y="1987550"/>
            <a:ext cx="311150" cy="1101725"/>
          </a:xfrm>
          <a:prstGeom prst="rect">
            <a:avLst/>
          </a:prstGeom>
          <a:solidFill>
            <a:srgbClr val="FFFF00"/>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95248" name="Rectangle 17"/>
          <p:cNvSpPr>
            <a:spLocks noChangeArrowheads="1"/>
          </p:cNvSpPr>
          <p:nvPr/>
        </p:nvSpPr>
        <p:spPr bwMode="auto">
          <a:xfrm>
            <a:off x="3932238" y="1987550"/>
            <a:ext cx="312737" cy="1101725"/>
          </a:xfrm>
          <a:prstGeom prst="rect">
            <a:avLst/>
          </a:prstGeom>
          <a:solidFill>
            <a:srgbClr val="FFFF00"/>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95249" name="Rectangle 18"/>
          <p:cNvSpPr>
            <a:spLocks noChangeArrowheads="1"/>
          </p:cNvSpPr>
          <p:nvPr/>
        </p:nvSpPr>
        <p:spPr bwMode="auto">
          <a:xfrm>
            <a:off x="4244975" y="1987550"/>
            <a:ext cx="311150" cy="1101725"/>
          </a:xfrm>
          <a:prstGeom prst="rect">
            <a:avLst/>
          </a:prstGeom>
          <a:solidFill>
            <a:srgbClr val="FFFF00"/>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95250" name="Rectangle 19"/>
          <p:cNvSpPr>
            <a:spLocks noChangeArrowheads="1"/>
          </p:cNvSpPr>
          <p:nvPr/>
        </p:nvSpPr>
        <p:spPr bwMode="auto">
          <a:xfrm>
            <a:off x="4556125" y="1987550"/>
            <a:ext cx="314325" cy="1101725"/>
          </a:xfrm>
          <a:prstGeom prst="rect">
            <a:avLst/>
          </a:prstGeom>
          <a:solidFill>
            <a:srgbClr val="FFFF00"/>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95251" name="Rectangle 20"/>
          <p:cNvSpPr>
            <a:spLocks noChangeArrowheads="1"/>
          </p:cNvSpPr>
          <p:nvPr/>
        </p:nvSpPr>
        <p:spPr bwMode="auto">
          <a:xfrm>
            <a:off x="4870450" y="1987550"/>
            <a:ext cx="311150" cy="1101725"/>
          </a:xfrm>
          <a:prstGeom prst="rect">
            <a:avLst/>
          </a:prstGeom>
          <a:solidFill>
            <a:srgbClr val="FFFF00"/>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95252" name="Rectangle 21"/>
          <p:cNvSpPr>
            <a:spLocks noChangeArrowheads="1"/>
          </p:cNvSpPr>
          <p:nvPr/>
        </p:nvSpPr>
        <p:spPr bwMode="auto">
          <a:xfrm>
            <a:off x="5181600" y="1987550"/>
            <a:ext cx="312738" cy="1101725"/>
          </a:xfrm>
          <a:prstGeom prst="rect">
            <a:avLst/>
          </a:prstGeom>
          <a:solidFill>
            <a:srgbClr val="FFFF00"/>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95253" name="Rectangle 22"/>
          <p:cNvSpPr>
            <a:spLocks noChangeArrowheads="1"/>
          </p:cNvSpPr>
          <p:nvPr/>
        </p:nvSpPr>
        <p:spPr bwMode="auto">
          <a:xfrm>
            <a:off x="5494338" y="1987550"/>
            <a:ext cx="314325" cy="1101725"/>
          </a:xfrm>
          <a:prstGeom prst="rect">
            <a:avLst/>
          </a:prstGeom>
          <a:solidFill>
            <a:srgbClr val="FFFF00"/>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95254" name="Line 26"/>
          <p:cNvSpPr>
            <a:spLocks noChangeShapeType="1"/>
          </p:cNvSpPr>
          <p:nvPr/>
        </p:nvSpPr>
        <p:spPr bwMode="auto">
          <a:xfrm>
            <a:off x="1122363" y="2373313"/>
            <a:ext cx="0" cy="1233487"/>
          </a:xfrm>
          <a:prstGeom prst="line">
            <a:avLst/>
          </a:prstGeom>
          <a:noFill/>
          <a:ln w="9525">
            <a:solidFill>
              <a:srgbClr val="000000"/>
            </a:solidFill>
            <a:prstDash val="lgDashDot"/>
            <a:round/>
            <a:headEnd/>
            <a:tailEnd/>
          </a:ln>
        </p:spPr>
        <p:txBody>
          <a:bodyPr/>
          <a:lstStyle/>
          <a:p>
            <a:endParaRPr lang="zh-TW" altLang="en-US"/>
          </a:p>
        </p:txBody>
      </p:sp>
      <p:sp>
        <p:nvSpPr>
          <p:cNvPr id="95255" name="Line 26"/>
          <p:cNvSpPr>
            <a:spLocks noChangeShapeType="1"/>
          </p:cNvSpPr>
          <p:nvPr/>
        </p:nvSpPr>
        <p:spPr bwMode="auto">
          <a:xfrm>
            <a:off x="1433513" y="2373313"/>
            <a:ext cx="0" cy="1233487"/>
          </a:xfrm>
          <a:prstGeom prst="line">
            <a:avLst/>
          </a:prstGeom>
          <a:noFill/>
          <a:ln w="9525">
            <a:solidFill>
              <a:srgbClr val="000000"/>
            </a:solidFill>
            <a:prstDash val="lgDashDot"/>
            <a:round/>
            <a:headEnd/>
            <a:tailEnd/>
          </a:ln>
        </p:spPr>
        <p:txBody>
          <a:bodyPr/>
          <a:lstStyle/>
          <a:p>
            <a:endParaRPr lang="zh-TW" altLang="en-US"/>
          </a:p>
        </p:txBody>
      </p:sp>
      <p:sp>
        <p:nvSpPr>
          <p:cNvPr id="95256" name="Line 26"/>
          <p:cNvSpPr>
            <a:spLocks noChangeShapeType="1"/>
          </p:cNvSpPr>
          <p:nvPr/>
        </p:nvSpPr>
        <p:spPr bwMode="auto">
          <a:xfrm>
            <a:off x="1746250" y="2373313"/>
            <a:ext cx="0" cy="1233487"/>
          </a:xfrm>
          <a:prstGeom prst="line">
            <a:avLst/>
          </a:prstGeom>
          <a:noFill/>
          <a:ln w="9525">
            <a:solidFill>
              <a:srgbClr val="000000"/>
            </a:solidFill>
            <a:prstDash val="lgDashDot"/>
            <a:round/>
            <a:headEnd/>
            <a:tailEnd/>
          </a:ln>
        </p:spPr>
        <p:txBody>
          <a:bodyPr/>
          <a:lstStyle/>
          <a:p>
            <a:endParaRPr lang="zh-TW" altLang="en-US"/>
          </a:p>
        </p:txBody>
      </p:sp>
      <p:sp>
        <p:nvSpPr>
          <p:cNvPr id="95257" name="Line 26"/>
          <p:cNvSpPr>
            <a:spLocks noChangeShapeType="1"/>
          </p:cNvSpPr>
          <p:nvPr/>
        </p:nvSpPr>
        <p:spPr bwMode="auto">
          <a:xfrm>
            <a:off x="2057400" y="2398713"/>
            <a:ext cx="0" cy="1233487"/>
          </a:xfrm>
          <a:prstGeom prst="line">
            <a:avLst/>
          </a:prstGeom>
          <a:noFill/>
          <a:ln w="9525">
            <a:solidFill>
              <a:srgbClr val="000000"/>
            </a:solidFill>
            <a:prstDash val="lgDashDot"/>
            <a:round/>
            <a:headEnd/>
            <a:tailEnd/>
          </a:ln>
        </p:spPr>
        <p:txBody>
          <a:bodyPr/>
          <a:lstStyle/>
          <a:p>
            <a:endParaRPr lang="zh-TW" altLang="en-US"/>
          </a:p>
        </p:txBody>
      </p:sp>
      <p:sp>
        <p:nvSpPr>
          <p:cNvPr id="95258" name="Line 26"/>
          <p:cNvSpPr>
            <a:spLocks noChangeShapeType="1"/>
          </p:cNvSpPr>
          <p:nvPr/>
        </p:nvSpPr>
        <p:spPr bwMode="auto">
          <a:xfrm>
            <a:off x="2371725" y="2398713"/>
            <a:ext cx="0" cy="1233487"/>
          </a:xfrm>
          <a:prstGeom prst="line">
            <a:avLst/>
          </a:prstGeom>
          <a:noFill/>
          <a:ln w="9525">
            <a:solidFill>
              <a:srgbClr val="000000"/>
            </a:solidFill>
            <a:prstDash val="lgDashDot"/>
            <a:round/>
            <a:headEnd/>
            <a:tailEnd/>
          </a:ln>
        </p:spPr>
        <p:txBody>
          <a:bodyPr/>
          <a:lstStyle/>
          <a:p>
            <a:endParaRPr lang="zh-TW" altLang="en-US"/>
          </a:p>
        </p:txBody>
      </p:sp>
      <p:sp>
        <p:nvSpPr>
          <p:cNvPr id="95259" name="Line 26"/>
          <p:cNvSpPr>
            <a:spLocks noChangeShapeType="1"/>
          </p:cNvSpPr>
          <p:nvPr/>
        </p:nvSpPr>
        <p:spPr bwMode="auto">
          <a:xfrm>
            <a:off x="2682875" y="2417763"/>
            <a:ext cx="0" cy="1233487"/>
          </a:xfrm>
          <a:prstGeom prst="line">
            <a:avLst/>
          </a:prstGeom>
          <a:noFill/>
          <a:ln w="9525">
            <a:solidFill>
              <a:srgbClr val="000000"/>
            </a:solidFill>
            <a:prstDash val="lgDashDot"/>
            <a:round/>
            <a:headEnd/>
            <a:tailEnd/>
          </a:ln>
        </p:spPr>
        <p:txBody>
          <a:bodyPr/>
          <a:lstStyle/>
          <a:p>
            <a:endParaRPr lang="zh-TW" altLang="en-US"/>
          </a:p>
        </p:txBody>
      </p:sp>
      <p:sp>
        <p:nvSpPr>
          <p:cNvPr id="95260" name="Line 26"/>
          <p:cNvSpPr>
            <a:spLocks noChangeShapeType="1"/>
          </p:cNvSpPr>
          <p:nvPr/>
        </p:nvSpPr>
        <p:spPr bwMode="auto">
          <a:xfrm>
            <a:off x="2995613" y="2398713"/>
            <a:ext cx="0" cy="1233487"/>
          </a:xfrm>
          <a:prstGeom prst="line">
            <a:avLst/>
          </a:prstGeom>
          <a:noFill/>
          <a:ln w="9525">
            <a:solidFill>
              <a:srgbClr val="000000"/>
            </a:solidFill>
            <a:prstDash val="lgDashDot"/>
            <a:round/>
            <a:headEnd/>
            <a:tailEnd/>
          </a:ln>
        </p:spPr>
        <p:txBody>
          <a:bodyPr/>
          <a:lstStyle/>
          <a:p>
            <a:endParaRPr lang="zh-TW" altLang="en-US"/>
          </a:p>
        </p:txBody>
      </p:sp>
      <p:sp>
        <p:nvSpPr>
          <p:cNvPr id="95261" name="Line 26"/>
          <p:cNvSpPr>
            <a:spLocks noChangeShapeType="1"/>
          </p:cNvSpPr>
          <p:nvPr/>
        </p:nvSpPr>
        <p:spPr bwMode="auto">
          <a:xfrm>
            <a:off x="3306763" y="2398713"/>
            <a:ext cx="0" cy="1233487"/>
          </a:xfrm>
          <a:prstGeom prst="line">
            <a:avLst/>
          </a:prstGeom>
          <a:noFill/>
          <a:ln w="9525">
            <a:solidFill>
              <a:srgbClr val="000000"/>
            </a:solidFill>
            <a:prstDash val="lgDashDot"/>
            <a:round/>
            <a:headEnd/>
            <a:tailEnd/>
          </a:ln>
        </p:spPr>
        <p:txBody>
          <a:bodyPr/>
          <a:lstStyle/>
          <a:p>
            <a:endParaRPr lang="zh-TW" altLang="en-US"/>
          </a:p>
        </p:txBody>
      </p:sp>
      <p:sp>
        <p:nvSpPr>
          <p:cNvPr id="95262" name="Line 26"/>
          <p:cNvSpPr>
            <a:spLocks noChangeShapeType="1"/>
          </p:cNvSpPr>
          <p:nvPr/>
        </p:nvSpPr>
        <p:spPr bwMode="auto">
          <a:xfrm>
            <a:off x="3621088" y="1362075"/>
            <a:ext cx="0" cy="2478088"/>
          </a:xfrm>
          <a:prstGeom prst="line">
            <a:avLst/>
          </a:prstGeom>
          <a:noFill/>
          <a:ln w="9525">
            <a:solidFill>
              <a:srgbClr val="000000"/>
            </a:solidFill>
            <a:prstDash val="lgDashDot"/>
            <a:round/>
            <a:headEnd/>
            <a:tailEnd/>
          </a:ln>
        </p:spPr>
        <p:txBody>
          <a:bodyPr/>
          <a:lstStyle/>
          <a:p>
            <a:endParaRPr lang="zh-TW" altLang="en-US"/>
          </a:p>
        </p:txBody>
      </p:sp>
      <p:sp>
        <p:nvSpPr>
          <p:cNvPr id="95263" name="Line 26"/>
          <p:cNvSpPr>
            <a:spLocks noChangeShapeType="1"/>
          </p:cNvSpPr>
          <p:nvPr/>
        </p:nvSpPr>
        <p:spPr bwMode="auto">
          <a:xfrm>
            <a:off x="3932238" y="2398713"/>
            <a:ext cx="0" cy="1233487"/>
          </a:xfrm>
          <a:prstGeom prst="line">
            <a:avLst/>
          </a:prstGeom>
          <a:noFill/>
          <a:ln w="9525">
            <a:solidFill>
              <a:srgbClr val="000000"/>
            </a:solidFill>
            <a:prstDash val="lgDashDot"/>
            <a:round/>
            <a:headEnd/>
            <a:tailEnd/>
          </a:ln>
        </p:spPr>
        <p:txBody>
          <a:bodyPr/>
          <a:lstStyle/>
          <a:p>
            <a:endParaRPr lang="zh-TW" altLang="en-US"/>
          </a:p>
        </p:txBody>
      </p:sp>
      <p:sp>
        <p:nvSpPr>
          <p:cNvPr id="95264" name="Line 26"/>
          <p:cNvSpPr>
            <a:spLocks noChangeShapeType="1"/>
          </p:cNvSpPr>
          <p:nvPr/>
        </p:nvSpPr>
        <p:spPr bwMode="auto">
          <a:xfrm>
            <a:off x="4244975" y="2398713"/>
            <a:ext cx="0" cy="1233487"/>
          </a:xfrm>
          <a:prstGeom prst="line">
            <a:avLst/>
          </a:prstGeom>
          <a:noFill/>
          <a:ln w="9525">
            <a:solidFill>
              <a:srgbClr val="000000"/>
            </a:solidFill>
            <a:prstDash val="lgDashDot"/>
            <a:round/>
            <a:headEnd/>
            <a:tailEnd/>
          </a:ln>
        </p:spPr>
        <p:txBody>
          <a:bodyPr/>
          <a:lstStyle/>
          <a:p>
            <a:endParaRPr lang="zh-TW" altLang="en-US"/>
          </a:p>
        </p:txBody>
      </p:sp>
      <p:sp>
        <p:nvSpPr>
          <p:cNvPr id="95265" name="Line 26"/>
          <p:cNvSpPr>
            <a:spLocks noChangeShapeType="1"/>
          </p:cNvSpPr>
          <p:nvPr/>
        </p:nvSpPr>
        <p:spPr bwMode="auto">
          <a:xfrm>
            <a:off x="4556125" y="1362075"/>
            <a:ext cx="1588" cy="2270125"/>
          </a:xfrm>
          <a:prstGeom prst="line">
            <a:avLst/>
          </a:prstGeom>
          <a:noFill/>
          <a:ln w="9525">
            <a:solidFill>
              <a:srgbClr val="000000"/>
            </a:solidFill>
            <a:prstDash val="lgDashDot"/>
            <a:round/>
            <a:headEnd/>
            <a:tailEnd/>
          </a:ln>
        </p:spPr>
        <p:txBody>
          <a:bodyPr/>
          <a:lstStyle/>
          <a:p>
            <a:endParaRPr lang="zh-TW" altLang="en-US"/>
          </a:p>
        </p:txBody>
      </p:sp>
      <p:sp>
        <p:nvSpPr>
          <p:cNvPr id="95266" name="Line 26"/>
          <p:cNvSpPr>
            <a:spLocks noChangeShapeType="1"/>
          </p:cNvSpPr>
          <p:nvPr/>
        </p:nvSpPr>
        <p:spPr bwMode="auto">
          <a:xfrm flipH="1">
            <a:off x="4870450" y="2398713"/>
            <a:ext cx="0" cy="1233487"/>
          </a:xfrm>
          <a:prstGeom prst="line">
            <a:avLst/>
          </a:prstGeom>
          <a:noFill/>
          <a:ln w="9525">
            <a:solidFill>
              <a:srgbClr val="000000"/>
            </a:solidFill>
            <a:prstDash val="lgDashDot"/>
            <a:round/>
            <a:headEnd/>
            <a:tailEnd/>
          </a:ln>
        </p:spPr>
        <p:txBody>
          <a:bodyPr/>
          <a:lstStyle/>
          <a:p>
            <a:endParaRPr lang="zh-TW" altLang="en-US"/>
          </a:p>
        </p:txBody>
      </p:sp>
      <p:sp>
        <p:nvSpPr>
          <p:cNvPr id="95267" name="Line 26"/>
          <p:cNvSpPr>
            <a:spLocks noChangeShapeType="1"/>
          </p:cNvSpPr>
          <p:nvPr/>
        </p:nvSpPr>
        <p:spPr bwMode="auto">
          <a:xfrm>
            <a:off x="5181600" y="1362075"/>
            <a:ext cx="0" cy="2270125"/>
          </a:xfrm>
          <a:prstGeom prst="line">
            <a:avLst/>
          </a:prstGeom>
          <a:noFill/>
          <a:ln w="9525">
            <a:solidFill>
              <a:srgbClr val="000000"/>
            </a:solidFill>
            <a:prstDash val="lgDashDot"/>
            <a:round/>
            <a:headEnd/>
            <a:tailEnd/>
          </a:ln>
        </p:spPr>
        <p:txBody>
          <a:bodyPr/>
          <a:lstStyle/>
          <a:p>
            <a:endParaRPr lang="zh-TW" altLang="en-US"/>
          </a:p>
        </p:txBody>
      </p:sp>
      <p:sp>
        <p:nvSpPr>
          <p:cNvPr id="95268" name="Line 26"/>
          <p:cNvSpPr>
            <a:spLocks noChangeShapeType="1"/>
          </p:cNvSpPr>
          <p:nvPr/>
        </p:nvSpPr>
        <p:spPr bwMode="auto">
          <a:xfrm>
            <a:off x="5494338" y="2398713"/>
            <a:ext cx="0" cy="1192212"/>
          </a:xfrm>
          <a:prstGeom prst="line">
            <a:avLst/>
          </a:prstGeom>
          <a:noFill/>
          <a:ln w="9525">
            <a:solidFill>
              <a:srgbClr val="000000"/>
            </a:solidFill>
            <a:prstDash val="lgDashDot"/>
            <a:round/>
            <a:headEnd/>
            <a:tailEnd/>
          </a:ln>
        </p:spPr>
        <p:txBody>
          <a:bodyPr/>
          <a:lstStyle/>
          <a:p>
            <a:endParaRPr lang="zh-TW" altLang="en-US"/>
          </a:p>
        </p:txBody>
      </p:sp>
      <p:sp>
        <p:nvSpPr>
          <p:cNvPr id="95269" name="Line 26"/>
          <p:cNvSpPr>
            <a:spLocks noChangeShapeType="1"/>
          </p:cNvSpPr>
          <p:nvPr/>
        </p:nvSpPr>
        <p:spPr bwMode="auto">
          <a:xfrm>
            <a:off x="5808663" y="1362075"/>
            <a:ext cx="7937" cy="2478088"/>
          </a:xfrm>
          <a:prstGeom prst="line">
            <a:avLst/>
          </a:prstGeom>
          <a:noFill/>
          <a:ln w="9525">
            <a:solidFill>
              <a:srgbClr val="000000"/>
            </a:solidFill>
            <a:prstDash val="lgDashDot"/>
            <a:round/>
            <a:headEnd/>
            <a:tailEnd/>
          </a:ln>
        </p:spPr>
        <p:txBody>
          <a:bodyPr/>
          <a:lstStyle/>
          <a:p>
            <a:endParaRPr lang="zh-TW" altLang="en-US"/>
          </a:p>
        </p:txBody>
      </p:sp>
      <p:sp>
        <p:nvSpPr>
          <p:cNvPr id="126" name="Rectangle 22"/>
          <p:cNvSpPr>
            <a:spLocks noChangeArrowheads="1"/>
          </p:cNvSpPr>
          <p:nvPr/>
        </p:nvSpPr>
        <p:spPr bwMode="auto">
          <a:xfrm>
            <a:off x="5808663" y="1987550"/>
            <a:ext cx="2171700" cy="1101725"/>
          </a:xfrm>
          <a:prstGeom prst="rect">
            <a:avLst/>
          </a:prstGeom>
          <a:solidFill>
            <a:schemeClr val="bg2">
              <a:lumMod val="50000"/>
            </a:schemeClr>
          </a:solidFill>
          <a:ln w="9525">
            <a:solidFill>
              <a:srgbClr val="000000"/>
            </a:solidFill>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127" name="Rectangle 6"/>
          <p:cNvSpPr>
            <a:spLocks noChangeArrowheads="1"/>
          </p:cNvSpPr>
          <p:nvPr/>
        </p:nvSpPr>
        <p:spPr bwMode="auto">
          <a:xfrm>
            <a:off x="7980363" y="1987550"/>
            <a:ext cx="115887" cy="1101725"/>
          </a:xfrm>
          <a:prstGeom prst="rect">
            <a:avLst/>
          </a:prstGeom>
          <a:solidFill>
            <a:schemeClr val="bg1">
              <a:lumMod val="65000"/>
            </a:schemeClr>
          </a:solidFill>
          <a:ln w="9525">
            <a:solidFill>
              <a:srgbClr val="000000"/>
            </a:solidFill>
            <a:miter lim="800000"/>
            <a:headEnd/>
            <a:tailEnd/>
          </a:ln>
        </p:spPr>
        <p:txBody>
          <a:bodyPr/>
          <a:lstStyle/>
          <a:p>
            <a:pPr fontAlgn="auto">
              <a:spcBef>
                <a:spcPts val="0"/>
              </a:spcBef>
              <a:spcAft>
                <a:spcPts val="0"/>
              </a:spcAft>
              <a:defRPr/>
            </a:pPr>
            <a:endParaRPr kumimoji="0" lang="zh-TW" altLang="en-US">
              <a:latin typeface="Times New Roman" pitchFamily="18" charset="0"/>
              <a:ea typeface="標楷體" pitchFamily="65" charset="-120"/>
              <a:cs typeface="Times New Roman" pitchFamily="18" charset="0"/>
            </a:endParaRPr>
          </a:p>
        </p:txBody>
      </p:sp>
      <p:sp>
        <p:nvSpPr>
          <p:cNvPr id="128" name="Line 29"/>
          <p:cNvSpPr>
            <a:spLocks noChangeShapeType="1"/>
          </p:cNvSpPr>
          <p:nvPr/>
        </p:nvSpPr>
        <p:spPr bwMode="auto">
          <a:xfrm flipV="1">
            <a:off x="3629025" y="3632200"/>
            <a:ext cx="2187575" cy="0"/>
          </a:xfrm>
          <a:prstGeom prst="line">
            <a:avLst/>
          </a:prstGeom>
          <a:noFill/>
          <a:ln w="15875">
            <a:solidFill>
              <a:schemeClr val="accent4">
                <a:lumMod val="50000"/>
              </a:schemeClr>
            </a:solidFill>
            <a:round/>
            <a:headEnd type="triangle" w="sm" len="sm"/>
            <a:tailEnd type="triangle" w="sm" len="sm"/>
          </a:ln>
          <a:extLst/>
        </p:spPr>
        <p:txBody>
          <a:bodyPr/>
          <a:lstStyle/>
          <a:p>
            <a:pPr>
              <a:defRPr/>
            </a:pPr>
            <a:endParaRPr lang="zh-TW" altLang="en-US">
              <a:latin typeface="Arial" charset="0"/>
            </a:endParaRPr>
          </a:p>
        </p:txBody>
      </p:sp>
      <p:sp>
        <p:nvSpPr>
          <p:cNvPr id="129" name="Text Box 34"/>
          <p:cNvSpPr txBox="1">
            <a:spLocks noChangeArrowheads="1"/>
          </p:cNvSpPr>
          <p:nvPr/>
        </p:nvSpPr>
        <p:spPr bwMode="auto">
          <a:xfrm>
            <a:off x="3724275" y="3651250"/>
            <a:ext cx="2079625" cy="444500"/>
          </a:xfrm>
          <a:prstGeom prst="rect">
            <a:avLst/>
          </a:prstGeom>
          <a:noFill/>
          <a:ln>
            <a:noFill/>
          </a:ln>
          <a:extLst/>
        </p:spPr>
        <p:txBody>
          <a:bodyPr lIns="0" tIns="0" rIns="0" bIns="0"/>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zh-TW" sz="1200" b="1" i="1" dirty="0" smtClean="0">
                <a:solidFill>
                  <a:schemeClr val="accent4">
                    <a:lumMod val="50000"/>
                  </a:schemeClr>
                </a:solidFill>
                <a:latin typeface="Times New Roman" pitchFamily="18" charset="0"/>
                <a:ea typeface="標楷體" pitchFamily="65" charset="-120"/>
                <a:cs typeface="Times New Roman" pitchFamily="18" charset="0"/>
              </a:rPr>
              <a:t>CFP</a:t>
            </a:r>
          </a:p>
          <a:p>
            <a:pPr algn="ctr" eaLnBrk="1" hangingPunct="1">
              <a:defRPr/>
            </a:pPr>
            <a:r>
              <a:rPr lang="en-US" altLang="zh-TW" sz="1100" b="1" i="1" dirty="0" smtClean="0">
                <a:solidFill>
                  <a:schemeClr val="accent4">
                    <a:lumMod val="50000"/>
                  </a:schemeClr>
                </a:solidFill>
                <a:latin typeface="Times New Roman" pitchFamily="18" charset="0"/>
                <a:ea typeface="標楷體" pitchFamily="65" charset="-120"/>
                <a:cs typeface="Times New Roman" pitchFamily="18" charset="0"/>
              </a:rPr>
              <a:t>(Contention-Free Period)</a:t>
            </a:r>
            <a:endParaRPr lang="zh-TW" altLang="zh-TW" sz="1100" b="1" i="1" dirty="0" smtClean="0">
              <a:solidFill>
                <a:schemeClr val="accent4">
                  <a:lumMod val="50000"/>
                </a:schemeClr>
              </a:solidFill>
              <a:latin typeface="Times New Roman" pitchFamily="18" charset="0"/>
              <a:ea typeface="標楷體" pitchFamily="65" charset="-120"/>
              <a:cs typeface="Times New Roman" pitchFamily="18" charset="0"/>
            </a:endParaRPr>
          </a:p>
        </p:txBody>
      </p:sp>
      <p:sp>
        <p:nvSpPr>
          <p:cNvPr id="95274" name="文字方塊 3"/>
          <p:cNvSpPr txBox="1">
            <a:spLocks noChangeArrowheads="1"/>
          </p:cNvSpPr>
          <p:nvPr/>
        </p:nvSpPr>
        <p:spPr bwMode="auto">
          <a:xfrm>
            <a:off x="3727450" y="1463675"/>
            <a:ext cx="723900" cy="307975"/>
          </a:xfrm>
          <a:prstGeom prst="rect">
            <a:avLst/>
          </a:prstGeom>
          <a:noFill/>
          <a:ln w="9525">
            <a:noFill/>
            <a:miter lim="800000"/>
            <a:headEnd/>
            <a:tailEnd/>
          </a:ln>
        </p:spPr>
        <p:txBody>
          <a:bodyPr>
            <a:spAutoFit/>
          </a:bodyPr>
          <a:lstStyle/>
          <a:p>
            <a:r>
              <a:rPr lang="en-US" altLang="zh-TW" sz="1400"/>
              <a:t>GTS 3</a:t>
            </a:r>
            <a:endParaRPr lang="zh-TW" altLang="en-US" sz="1400"/>
          </a:p>
        </p:txBody>
      </p:sp>
      <p:sp>
        <p:nvSpPr>
          <p:cNvPr id="95275" name="矩形 4"/>
          <p:cNvSpPr>
            <a:spLocks noChangeArrowheads="1"/>
          </p:cNvSpPr>
          <p:nvPr/>
        </p:nvSpPr>
        <p:spPr bwMode="auto">
          <a:xfrm>
            <a:off x="4491038" y="1463675"/>
            <a:ext cx="703262" cy="307975"/>
          </a:xfrm>
          <a:prstGeom prst="rect">
            <a:avLst/>
          </a:prstGeom>
          <a:noFill/>
          <a:ln w="9525">
            <a:noFill/>
            <a:miter lim="800000"/>
            <a:headEnd/>
            <a:tailEnd/>
          </a:ln>
        </p:spPr>
        <p:txBody>
          <a:bodyPr wrap="none">
            <a:spAutoFit/>
          </a:bodyPr>
          <a:lstStyle/>
          <a:p>
            <a:r>
              <a:rPr lang="en-US" altLang="zh-TW" sz="1400"/>
              <a:t>GTS 2</a:t>
            </a:r>
            <a:endParaRPr lang="zh-TW" altLang="en-US" sz="1400"/>
          </a:p>
        </p:txBody>
      </p:sp>
      <p:sp>
        <p:nvSpPr>
          <p:cNvPr id="95276" name="矩形 5"/>
          <p:cNvSpPr>
            <a:spLocks noChangeArrowheads="1"/>
          </p:cNvSpPr>
          <p:nvPr/>
        </p:nvSpPr>
        <p:spPr bwMode="auto">
          <a:xfrm>
            <a:off x="5143500" y="1463675"/>
            <a:ext cx="701675" cy="307975"/>
          </a:xfrm>
          <a:prstGeom prst="rect">
            <a:avLst/>
          </a:prstGeom>
          <a:noFill/>
          <a:ln w="9525">
            <a:noFill/>
            <a:miter lim="800000"/>
            <a:headEnd/>
            <a:tailEnd/>
          </a:ln>
        </p:spPr>
        <p:txBody>
          <a:bodyPr wrap="none">
            <a:spAutoFit/>
          </a:bodyPr>
          <a:lstStyle/>
          <a:p>
            <a:r>
              <a:rPr lang="en-US" altLang="zh-TW" sz="1400"/>
              <a:t>GTS 1</a:t>
            </a:r>
            <a:endParaRPr lang="zh-TW" altLang="en-US" sz="1400"/>
          </a:p>
        </p:txBody>
      </p:sp>
      <p:sp>
        <p:nvSpPr>
          <p:cNvPr id="95277" name="Line 28"/>
          <p:cNvSpPr>
            <a:spLocks noChangeShapeType="1"/>
          </p:cNvSpPr>
          <p:nvPr/>
        </p:nvSpPr>
        <p:spPr bwMode="auto">
          <a:xfrm flipV="1">
            <a:off x="684213" y="3632200"/>
            <a:ext cx="2927350" cy="17463"/>
          </a:xfrm>
          <a:prstGeom prst="line">
            <a:avLst/>
          </a:prstGeom>
          <a:noFill/>
          <a:ln w="15875">
            <a:solidFill>
              <a:srgbClr val="66FF66"/>
            </a:solidFill>
            <a:round/>
            <a:headEnd type="triangle" w="sm" len="sm"/>
            <a:tailEnd type="triangle" w="sm" len="sm"/>
          </a:ln>
        </p:spPr>
        <p:txBody>
          <a:bodyPr/>
          <a:lstStyle/>
          <a:p>
            <a:endParaRPr lang="zh-TW" altLang="en-US"/>
          </a:p>
        </p:txBody>
      </p:sp>
      <p:sp>
        <p:nvSpPr>
          <p:cNvPr id="95278" name="矩形 7"/>
          <p:cNvSpPr>
            <a:spLocks noChangeArrowheads="1"/>
          </p:cNvSpPr>
          <p:nvPr/>
        </p:nvSpPr>
        <p:spPr bwMode="auto">
          <a:xfrm>
            <a:off x="1033463" y="3651250"/>
            <a:ext cx="2322512" cy="631825"/>
          </a:xfrm>
          <a:prstGeom prst="rect">
            <a:avLst/>
          </a:prstGeom>
          <a:noFill/>
          <a:ln w="9525">
            <a:noFill/>
            <a:miter lim="800000"/>
            <a:headEnd/>
            <a:tailEnd/>
          </a:ln>
        </p:spPr>
        <p:txBody>
          <a:bodyPr>
            <a:spAutoFit/>
          </a:bodyPr>
          <a:lstStyle/>
          <a:p>
            <a:pPr algn="ctr"/>
            <a:r>
              <a:rPr kumimoji="0" lang="en-US" altLang="zh-TW" sz="1200" b="1" i="1">
                <a:solidFill>
                  <a:srgbClr val="66FF66"/>
                </a:solidFill>
                <a:latin typeface="Times New Roman" pitchFamily="18" charset="0"/>
                <a:cs typeface="Times New Roman" pitchFamily="18" charset="0"/>
              </a:rPr>
              <a:t>CAP</a:t>
            </a:r>
          </a:p>
          <a:p>
            <a:pPr algn="ctr"/>
            <a:r>
              <a:rPr lang="en-US" altLang="zh-TW" sz="1100" b="1" i="1">
                <a:solidFill>
                  <a:srgbClr val="66FF66"/>
                </a:solidFill>
                <a:latin typeface="Times New Roman" pitchFamily="18" charset="0"/>
                <a:ea typeface="標楷體" pitchFamily="65" charset="-120"/>
                <a:cs typeface="Times New Roman" pitchFamily="18" charset="0"/>
              </a:rPr>
              <a:t>(Contention-Access Period)</a:t>
            </a:r>
          </a:p>
          <a:p>
            <a:pPr algn="ctr"/>
            <a:endParaRPr lang="zh-TW" altLang="zh-TW" sz="1200" b="1" i="1">
              <a:solidFill>
                <a:srgbClr val="66FF66"/>
              </a:solidFill>
              <a:latin typeface="Times New Roman" pitchFamily="18" charset="0"/>
              <a:ea typeface="標楷體" pitchFamily="65" charset="-120"/>
              <a:cs typeface="Times New Roman" pitchFamily="18" charset="0"/>
            </a:endParaRPr>
          </a:p>
        </p:txBody>
      </p:sp>
      <p:sp>
        <p:nvSpPr>
          <p:cNvPr id="132" name="Text Box 37"/>
          <p:cNvSpPr txBox="1">
            <a:spLocks noChangeArrowheads="1"/>
          </p:cNvSpPr>
          <p:nvPr/>
        </p:nvSpPr>
        <p:spPr bwMode="auto">
          <a:xfrm>
            <a:off x="315913" y="1328738"/>
            <a:ext cx="869950" cy="247650"/>
          </a:xfrm>
          <a:prstGeom prst="rect">
            <a:avLst/>
          </a:prstGeom>
          <a:noFill/>
          <a:ln>
            <a:noFill/>
          </a:ln>
          <a:extLst/>
        </p:spPr>
        <p:txBody>
          <a:bodyPr lIns="0" tIns="0" rIns="0" bIns="0"/>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zh-TW" sz="1050" b="1" i="1" dirty="0" smtClean="0">
                <a:latin typeface="微軟正黑體" pitchFamily="34" charset="-120"/>
                <a:ea typeface="微軟正黑體" pitchFamily="34" charset="-120"/>
                <a:cs typeface="Times New Roman" pitchFamily="18" charset="0"/>
              </a:rPr>
              <a:t>Beacon</a:t>
            </a:r>
            <a:r>
              <a:rPr lang="en-US" altLang="zh-TW" sz="1600" b="1" i="1" dirty="0" smtClean="0">
                <a:latin typeface="微軟正黑體" pitchFamily="34" charset="-120"/>
                <a:ea typeface="微軟正黑體" pitchFamily="34" charset="-120"/>
                <a:cs typeface="Times New Roman" pitchFamily="18" charset="0"/>
              </a:rPr>
              <a:t> </a:t>
            </a:r>
            <a:endParaRPr lang="zh-TW" altLang="zh-TW" sz="1600" b="1" i="1" dirty="0" smtClean="0">
              <a:latin typeface="微軟正黑體" pitchFamily="34" charset="-120"/>
              <a:ea typeface="微軟正黑體" pitchFamily="34" charset="-120"/>
              <a:cs typeface="Times New Roman" pitchFamily="18" charset="0"/>
            </a:endParaRPr>
          </a:p>
        </p:txBody>
      </p:sp>
      <p:sp>
        <p:nvSpPr>
          <p:cNvPr id="95280" name="Line 29"/>
          <p:cNvSpPr>
            <a:spLocks noChangeShapeType="1"/>
          </p:cNvSpPr>
          <p:nvPr/>
        </p:nvSpPr>
        <p:spPr bwMode="auto">
          <a:xfrm flipV="1">
            <a:off x="5808663" y="2338388"/>
            <a:ext cx="2185987" cy="0"/>
          </a:xfrm>
          <a:prstGeom prst="line">
            <a:avLst/>
          </a:prstGeom>
          <a:noFill/>
          <a:ln w="31750">
            <a:solidFill>
              <a:srgbClr val="FF0000"/>
            </a:solidFill>
            <a:round/>
            <a:headEnd type="triangle" w="sm" len="sm"/>
            <a:tailEnd type="triangle" w="sm" len="sm"/>
          </a:ln>
        </p:spPr>
        <p:txBody>
          <a:bodyPr/>
          <a:lstStyle/>
          <a:p>
            <a:endParaRPr lang="zh-TW" altLang="en-US"/>
          </a:p>
        </p:txBody>
      </p:sp>
      <p:sp>
        <p:nvSpPr>
          <p:cNvPr id="95281" name="Text Box 34"/>
          <p:cNvSpPr txBox="1">
            <a:spLocks noChangeArrowheads="1"/>
          </p:cNvSpPr>
          <p:nvPr/>
        </p:nvSpPr>
        <p:spPr bwMode="auto">
          <a:xfrm>
            <a:off x="6116638" y="2432050"/>
            <a:ext cx="1568450" cy="428625"/>
          </a:xfrm>
          <a:prstGeom prst="rect">
            <a:avLst/>
          </a:prstGeom>
          <a:noFill/>
          <a:ln w="9525">
            <a:noFill/>
            <a:miter lim="800000"/>
            <a:headEnd/>
            <a:tailEnd/>
          </a:ln>
        </p:spPr>
        <p:txBody>
          <a:bodyPr lIns="0" tIns="0" rIns="0" bIns="0"/>
          <a:lstStyle/>
          <a:p>
            <a:pPr algn="ctr"/>
            <a:r>
              <a:rPr lang="en-US" altLang="zh-TW" sz="2400">
                <a:solidFill>
                  <a:srgbClr val="CC0000"/>
                </a:solidFill>
              </a:rPr>
              <a:t>Inactive</a:t>
            </a:r>
            <a:endParaRPr lang="zh-TW" altLang="zh-TW" sz="6000" b="1" i="1">
              <a:solidFill>
                <a:srgbClr val="008000"/>
              </a:solidFill>
              <a:latin typeface="Times New Roman" pitchFamily="18" charset="0"/>
              <a:ea typeface="標楷體" pitchFamily="65" charset="-120"/>
              <a:cs typeface="Times New Roman" pitchFamily="18" charset="0"/>
            </a:endParaRPr>
          </a:p>
        </p:txBody>
      </p:sp>
      <p:sp>
        <p:nvSpPr>
          <p:cNvPr id="142" name="Rectangle 6"/>
          <p:cNvSpPr>
            <a:spLocks noChangeArrowheads="1"/>
          </p:cNvSpPr>
          <p:nvPr/>
        </p:nvSpPr>
        <p:spPr bwMode="auto">
          <a:xfrm>
            <a:off x="1590675" y="4365625"/>
            <a:ext cx="311150" cy="287338"/>
          </a:xfrm>
          <a:prstGeom prst="rect">
            <a:avLst/>
          </a:prstGeom>
          <a:solidFill>
            <a:schemeClr val="bg1">
              <a:lumMod val="65000"/>
            </a:schemeClr>
          </a:solidFill>
          <a:ln w="9525">
            <a:solidFill>
              <a:srgbClr val="000000"/>
            </a:solidFill>
            <a:miter lim="800000"/>
            <a:headEnd/>
            <a:tailEnd/>
          </a:ln>
        </p:spPr>
        <p:txBody>
          <a:bodyPr/>
          <a:lstStyle/>
          <a:p>
            <a:pPr fontAlgn="auto">
              <a:spcBef>
                <a:spcPts val="0"/>
              </a:spcBef>
              <a:spcAft>
                <a:spcPts val="0"/>
              </a:spcAft>
              <a:defRPr/>
            </a:pPr>
            <a:endParaRPr kumimoji="0" lang="zh-TW" altLang="en-US">
              <a:latin typeface="Times New Roman" pitchFamily="18" charset="0"/>
              <a:ea typeface="標楷體" pitchFamily="65" charset="-120"/>
              <a:cs typeface="Times New Roman" pitchFamily="18" charset="0"/>
            </a:endParaRPr>
          </a:p>
        </p:txBody>
      </p:sp>
      <p:sp>
        <p:nvSpPr>
          <p:cNvPr id="95283" name="矩形 142"/>
          <p:cNvSpPr>
            <a:spLocks noChangeArrowheads="1"/>
          </p:cNvSpPr>
          <p:nvPr/>
        </p:nvSpPr>
        <p:spPr bwMode="auto">
          <a:xfrm>
            <a:off x="1149350" y="3192463"/>
            <a:ext cx="255588" cy="261937"/>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95284" name="矩形 143"/>
          <p:cNvSpPr>
            <a:spLocks noChangeArrowheads="1"/>
          </p:cNvSpPr>
          <p:nvPr/>
        </p:nvSpPr>
        <p:spPr bwMode="auto">
          <a:xfrm>
            <a:off x="798513" y="3192463"/>
            <a:ext cx="255587" cy="261937"/>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0</a:t>
            </a:r>
          </a:p>
        </p:txBody>
      </p:sp>
      <p:sp>
        <p:nvSpPr>
          <p:cNvPr id="95285" name="矩形 144"/>
          <p:cNvSpPr>
            <a:spLocks noChangeArrowheads="1"/>
          </p:cNvSpPr>
          <p:nvPr/>
        </p:nvSpPr>
        <p:spPr bwMode="auto">
          <a:xfrm>
            <a:off x="1463675" y="3192463"/>
            <a:ext cx="255588" cy="261937"/>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2</a:t>
            </a:r>
          </a:p>
        </p:txBody>
      </p:sp>
      <p:sp>
        <p:nvSpPr>
          <p:cNvPr id="95286" name="矩形 145"/>
          <p:cNvSpPr>
            <a:spLocks noChangeArrowheads="1"/>
          </p:cNvSpPr>
          <p:nvPr/>
        </p:nvSpPr>
        <p:spPr bwMode="auto">
          <a:xfrm>
            <a:off x="1774825" y="3192463"/>
            <a:ext cx="255588" cy="261937"/>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3</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95287" name="矩形 146"/>
          <p:cNvSpPr>
            <a:spLocks noChangeArrowheads="1"/>
          </p:cNvSpPr>
          <p:nvPr/>
        </p:nvSpPr>
        <p:spPr bwMode="auto">
          <a:xfrm>
            <a:off x="2087563" y="3192463"/>
            <a:ext cx="254000" cy="261937"/>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4</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95288" name="矩形 147"/>
          <p:cNvSpPr>
            <a:spLocks noChangeArrowheads="1"/>
          </p:cNvSpPr>
          <p:nvPr/>
        </p:nvSpPr>
        <p:spPr bwMode="auto">
          <a:xfrm>
            <a:off x="2398713" y="3192463"/>
            <a:ext cx="255587" cy="261937"/>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5</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95289" name="矩形 148"/>
          <p:cNvSpPr>
            <a:spLocks noChangeArrowheads="1"/>
          </p:cNvSpPr>
          <p:nvPr/>
        </p:nvSpPr>
        <p:spPr bwMode="auto">
          <a:xfrm>
            <a:off x="2711450" y="3197225"/>
            <a:ext cx="255588" cy="261938"/>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6</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95290" name="矩形 149"/>
          <p:cNvSpPr>
            <a:spLocks noChangeArrowheads="1"/>
          </p:cNvSpPr>
          <p:nvPr/>
        </p:nvSpPr>
        <p:spPr bwMode="auto">
          <a:xfrm>
            <a:off x="3024188" y="3197225"/>
            <a:ext cx="255587" cy="261938"/>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7</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95291" name="矩形 150"/>
          <p:cNvSpPr>
            <a:spLocks noChangeArrowheads="1"/>
          </p:cNvSpPr>
          <p:nvPr/>
        </p:nvSpPr>
        <p:spPr bwMode="auto">
          <a:xfrm>
            <a:off x="3336925" y="3190875"/>
            <a:ext cx="254000" cy="261938"/>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8</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95292" name="矩形 151"/>
          <p:cNvSpPr>
            <a:spLocks noChangeArrowheads="1"/>
          </p:cNvSpPr>
          <p:nvPr/>
        </p:nvSpPr>
        <p:spPr bwMode="auto">
          <a:xfrm>
            <a:off x="3648075" y="3197225"/>
            <a:ext cx="255588" cy="261938"/>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9</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95293" name="矩形 152"/>
          <p:cNvSpPr>
            <a:spLocks noChangeArrowheads="1"/>
          </p:cNvSpPr>
          <p:nvPr/>
        </p:nvSpPr>
        <p:spPr bwMode="auto">
          <a:xfrm>
            <a:off x="3925888" y="3190875"/>
            <a:ext cx="325437" cy="261938"/>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10</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95294" name="矩形 153"/>
          <p:cNvSpPr>
            <a:spLocks noChangeArrowheads="1"/>
          </p:cNvSpPr>
          <p:nvPr/>
        </p:nvSpPr>
        <p:spPr bwMode="auto">
          <a:xfrm>
            <a:off x="4238625" y="3190875"/>
            <a:ext cx="325438" cy="261938"/>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11</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95295" name="矩形 154"/>
          <p:cNvSpPr>
            <a:spLocks noChangeArrowheads="1"/>
          </p:cNvSpPr>
          <p:nvPr/>
        </p:nvSpPr>
        <p:spPr bwMode="auto">
          <a:xfrm>
            <a:off x="4527550" y="3190875"/>
            <a:ext cx="325438" cy="261938"/>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12</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95296" name="矩形 155"/>
          <p:cNvSpPr>
            <a:spLocks noChangeArrowheads="1"/>
          </p:cNvSpPr>
          <p:nvPr/>
        </p:nvSpPr>
        <p:spPr bwMode="auto">
          <a:xfrm>
            <a:off x="4862513" y="3190875"/>
            <a:ext cx="325437" cy="261938"/>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13</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95297" name="矩形 156"/>
          <p:cNvSpPr>
            <a:spLocks noChangeArrowheads="1"/>
          </p:cNvSpPr>
          <p:nvPr/>
        </p:nvSpPr>
        <p:spPr bwMode="auto">
          <a:xfrm>
            <a:off x="5175250" y="3192463"/>
            <a:ext cx="325438" cy="261937"/>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14</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95298" name="矩形 157"/>
          <p:cNvSpPr>
            <a:spLocks noChangeArrowheads="1"/>
          </p:cNvSpPr>
          <p:nvPr/>
        </p:nvSpPr>
        <p:spPr bwMode="auto">
          <a:xfrm>
            <a:off x="5487988" y="3189288"/>
            <a:ext cx="325437" cy="261937"/>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15</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95299" name="Line 26"/>
          <p:cNvSpPr>
            <a:spLocks noChangeShapeType="1"/>
          </p:cNvSpPr>
          <p:nvPr/>
        </p:nvSpPr>
        <p:spPr bwMode="auto">
          <a:xfrm>
            <a:off x="808038" y="1617663"/>
            <a:ext cx="0" cy="1471612"/>
          </a:xfrm>
          <a:prstGeom prst="line">
            <a:avLst/>
          </a:prstGeom>
          <a:noFill/>
          <a:ln w="9525">
            <a:solidFill>
              <a:srgbClr val="000000"/>
            </a:solidFill>
            <a:prstDash val="lgDashDot"/>
            <a:round/>
            <a:headEnd/>
            <a:tailEnd/>
          </a:ln>
        </p:spPr>
        <p:txBody>
          <a:bodyPr/>
          <a:lstStyle/>
          <a:p>
            <a:endParaRPr lang="zh-TW" altLang="en-US"/>
          </a:p>
        </p:txBody>
      </p:sp>
      <p:sp>
        <p:nvSpPr>
          <p:cNvPr id="160" name="Text Box 37"/>
          <p:cNvSpPr txBox="1">
            <a:spLocks noChangeArrowheads="1"/>
          </p:cNvSpPr>
          <p:nvPr/>
        </p:nvSpPr>
        <p:spPr bwMode="auto">
          <a:xfrm>
            <a:off x="7604125" y="1358900"/>
            <a:ext cx="869950" cy="246063"/>
          </a:xfrm>
          <a:prstGeom prst="rect">
            <a:avLst/>
          </a:prstGeom>
          <a:noFill/>
          <a:ln>
            <a:noFill/>
          </a:ln>
          <a:extLst/>
        </p:spPr>
        <p:txBody>
          <a:bodyPr lIns="0" tIns="0" rIns="0" bIns="0"/>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zh-TW" sz="1050" b="1" i="1" dirty="0" smtClean="0">
                <a:latin typeface="微軟正黑體" pitchFamily="34" charset="-120"/>
                <a:ea typeface="微軟正黑體" pitchFamily="34" charset="-120"/>
                <a:cs typeface="Times New Roman" pitchFamily="18" charset="0"/>
              </a:rPr>
              <a:t>Beacon</a:t>
            </a:r>
            <a:r>
              <a:rPr lang="en-US" altLang="zh-TW" sz="1600" b="1" i="1" dirty="0" smtClean="0">
                <a:latin typeface="微軟正黑體" pitchFamily="34" charset="-120"/>
                <a:ea typeface="微軟正黑體" pitchFamily="34" charset="-120"/>
                <a:cs typeface="Times New Roman" pitchFamily="18" charset="0"/>
              </a:rPr>
              <a:t> </a:t>
            </a:r>
            <a:endParaRPr lang="zh-TW" altLang="zh-TW" sz="1600" b="1" i="1" dirty="0" smtClean="0">
              <a:latin typeface="微軟正黑體" pitchFamily="34" charset="-120"/>
              <a:ea typeface="微軟正黑體" pitchFamily="34" charset="-120"/>
              <a:cs typeface="Times New Roman" pitchFamily="18" charset="0"/>
            </a:endParaRPr>
          </a:p>
        </p:txBody>
      </p:sp>
      <p:sp>
        <p:nvSpPr>
          <p:cNvPr id="95301" name="Line 26"/>
          <p:cNvSpPr>
            <a:spLocks noChangeShapeType="1"/>
          </p:cNvSpPr>
          <p:nvPr/>
        </p:nvSpPr>
        <p:spPr bwMode="auto">
          <a:xfrm>
            <a:off x="8096250" y="1646238"/>
            <a:ext cx="0" cy="1443037"/>
          </a:xfrm>
          <a:prstGeom prst="line">
            <a:avLst/>
          </a:prstGeom>
          <a:noFill/>
          <a:ln w="9525">
            <a:solidFill>
              <a:srgbClr val="000000"/>
            </a:solidFill>
            <a:prstDash val="lgDashDot"/>
            <a:round/>
            <a:headEnd/>
            <a:tailEnd/>
          </a:ln>
        </p:spPr>
        <p:txBody>
          <a:bodyPr/>
          <a:lstStyle/>
          <a:p>
            <a:endParaRPr lang="zh-TW" altLang="en-US"/>
          </a:p>
        </p:txBody>
      </p:sp>
      <p:sp>
        <p:nvSpPr>
          <p:cNvPr id="95302" name="Line 26"/>
          <p:cNvSpPr>
            <a:spLocks noChangeShapeType="1"/>
          </p:cNvSpPr>
          <p:nvPr/>
        </p:nvSpPr>
        <p:spPr bwMode="auto">
          <a:xfrm>
            <a:off x="7980363" y="1663700"/>
            <a:ext cx="0" cy="1425575"/>
          </a:xfrm>
          <a:prstGeom prst="line">
            <a:avLst/>
          </a:prstGeom>
          <a:noFill/>
          <a:ln w="9525">
            <a:solidFill>
              <a:srgbClr val="000000"/>
            </a:solidFill>
            <a:prstDash val="lgDashDot"/>
            <a:round/>
            <a:headEnd/>
            <a:tailEnd/>
          </a:ln>
        </p:spPr>
        <p:txBody>
          <a:bodyPr/>
          <a:lstStyle/>
          <a:p>
            <a:endParaRPr lang="zh-TW" altLang="en-US"/>
          </a:p>
        </p:txBody>
      </p:sp>
      <p:sp>
        <p:nvSpPr>
          <p:cNvPr id="95303" name="Line 30"/>
          <p:cNvSpPr>
            <a:spLocks noChangeShapeType="1"/>
          </p:cNvSpPr>
          <p:nvPr/>
        </p:nvSpPr>
        <p:spPr bwMode="auto">
          <a:xfrm flipV="1">
            <a:off x="701675" y="2339975"/>
            <a:ext cx="5114925" cy="1588"/>
          </a:xfrm>
          <a:prstGeom prst="line">
            <a:avLst/>
          </a:prstGeom>
          <a:noFill/>
          <a:ln w="31750">
            <a:solidFill>
              <a:srgbClr val="0000FF"/>
            </a:solidFill>
            <a:round/>
            <a:headEnd type="triangle" w="sm" len="sm"/>
            <a:tailEnd type="triangle" w="sm" len="sm"/>
          </a:ln>
        </p:spPr>
        <p:txBody>
          <a:bodyPr/>
          <a:lstStyle/>
          <a:p>
            <a:endParaRPr lang="zh-TW" altLang="en-US"/>
          </a:p>
        </p:txBody>
      </p:sp>
      <p:sp>
        <p:nvSpPr>
          <p:cNvPr id="95304" name="Text Box 34"/>
          <p:cNvSpPr txBox="1">
            <a:spLocks noChangeArrowheads="1"/>
          </p:cNvSpPr>
          <p:nvPr/>
        </p:nvSpPr>
        <p:spPr bwMode="auto">
          <a:xfrm>
            <a:off x="2630488" y="2463800"/>
            <a:ext cx="1568450" cy="428625"/>
          </a:xfrm>
          <a:prstGeom prst="rect">
            <a:avLst/>
          </a:prstGeom>
          <a:noFill/>
          <a:ln w="9525">
            <a:noFill/>
            <a:miter lim="800000"/>
            <a:headEnd/>
            <a:tailEnd/>
          </a:ln>
        </p:spPr>
        <p:txBody>
          <a:bodyPr lIns="0" tIns="0" rIns="0" bIns="0"/>
          <a:lstStyle/>
          <a:p>
            <a:pPr algn="ctr"/>
            <a:r>
              <a:rPr lang="en-US" altLang="zh-TW" sz="2400">
                <a:solidFill>
                  <a:srgbClr val="0000FF"/>
                </a:solidFill>
              </a:rPr>
              <a:t>Active</a:t>
            </a:r>
            <a:endParaRPr lang="zh-TW" altLang="zh-TW" sz="6000" b="1" i="1">
              <a:solidFill>
                <a:srgbClr val="0000FF"/>
              </a:solidFill>
              <a:latin typeface="Times New Roman" pitchFamily="18" charset="0"/>
              <a:ea typeface="標楷體" pitchFamily="65" charset="-120"/>
              <a:cs typeface="Times New Roman" pitchFamily="18" charset="0"/>
            </a:endParaRPr>
          </a:p>
        </p:txBody>
      </p:sp>
      <p:sp>
        <p:nvSpPr>
          <p:cNvPr id="95305" name="矩形 134"/>
          <p:cNvSpPr>
            <a:spLocks noChangeArrowheads="1"/>
          </p:cNvSpPr>
          <p:nvPr/>
        </p:nvSpPr>
        <p:spPr bwMode="auto">
          <a:xfrm>
            <a:off x="1981200" y="4186238"/>
            <a:ext cx="7073900" cy="646112"/>
          </a:xfrm>
          <a:prstGeom prst="rect">
            <a:avLst/>
          </a:prstGeom>
          <a:noFill/>
          <a:ln w="9525">
            <a:noFill/>
            <a:miter lim="800000"/>
            <a:headEnd/>
            <a:tailEnd/>
          </a:ln>
        </p:spPr>
        <p:txBody>
          <a:bodyPr>
            <a:spAutoFit/>
          </a:bodyPr>
          <a:lstStyle/>
          <a:p>
            <a:r>
              <a:rPr lang="en-US" altLang="zh-TW"/>
              <a:t>Transmitted by PAN coordinator. Contains network information,</a:t>
            </a:r>
          </a:p>
          <a:p>
            <a:r>
              <a:rPr lang="en-US" altLang="zh-TW"/>
              <a:t>frame structure and notification of pending node messages.</a:t>
            </a:r>
            <a:endParaRPr lang="zh-TW" altLang="en-US"/>
          </a:p>
        </p:txBody>
      </p:sp>
      <p:sp>
        <p:nvSpPr>
          <p:cNvPr id="95306" name="矩形 137"/>
          <p:cNvSpPr>
            <a:spLocks noChangeArrowheads="1"/>
          </p:cNvSpPr>
          <p:nvPr/>
        </p:nvSpPr>
        <p:spPr bwMode="auto">
          <a:xfrm>
            <a:off x="371475" y="4186238"/>
            <a:ext cx="1189038" cy="646112"/>
          </a:xfrm>
          <a:prstGeom prst="rect">
            <a:avLst/>
          </a:prstGeom>
          <a:noFill/>
          <a:ln w="9525">
            <a:noFill/>
            <a:miter lim="800000"/>
            <a:headEnd/>
            <a:tailEnd/>
          </a:ln>
        </p:spPr>
        <p:txBody>
          <a:bodyPr>
            <a:spAutoFit/>
          </a:bodyPr>
          <a:lstStyle/>
          <a:p>
            <a:r>
              <a:rPr lang="en-US" altLang="zh-TW"/>
              <a:t>Network</a:t>
            </a:r>
          </a:p>
          <a:p>
            <a:r>
              <a:rPr lang="en-US" altLang="zh-TW"/>
              <a:t>beacon</a:t>
            </a:r>
          </a:p>
        </p:txBody>
      </p:sp>
      <p:sp>
        <p:nvSpPr>
          <p:cNvPr id="95307" name="矩形 53247"/>
          <p:cNvSpPr>
            <a:spLocks noChangeArrowheads="1"/>
          </p:cNvSpPr>
          <p:nvPr/>
        </p:nvSpPr>
        <p:spPr bwMode="auto">
          <a:xfrm>
            <a:off x="315913" y="4954588"/>
            <a:ext cx="1358900" cy="646112"/>
          </a:xfrm>
          <a:prstGeom prst="rect">
            <a:avLst/>
          </a:prstGeom>
          <a:noFill/>
          <a:ln w="9525">
            <a:noFill/>
            <a:miter lim="800000"/>
            <a:headEnd/>
            <a:tailEnd/>
          </a:ln>
        </p:spPr>
        <p:txBody>
          <a:bodyPr>
            <a:spAutoFit/>
          </a:bodyPr>
          <a:lstStyle/>
          <a:p>
            <a:r>
              <a:rPr lang="en-US" altLang="zh-TW"/>
              <a:t>Contention-Access</a:t>
            </a:r>
          </a:p>
        </p:txBody>
      </p:sp>
      <p:sp>
        <p:nvSpPr>
          <p:cNvPr id="95308" name="矩形 53248"/>
          <p:cNvSpPr>
            <a:spLocks noChangeArrowheads="1"/>
          </p:cNvSpPr>
          <p:nvPr/>
        </p:nvSpPr>
        <p:spPr bwMode="auto">
          <a:xfrm>
            <a:off x="2030413" y="5116513"/>
            <a:ext cx="3992562" cy="369887"/>
          </a:xfrm>
          <a:prstGeom prst="rect">
            <a:avLst/>
          </a:prstGeom>
          <a:noFill/>
          <a:ln w="9525">
            <a:noFill/>
            <a:miter lim="800000"/>
            <a:headEnd/>
            <a:tailEnd/>
          </a:ln>
        </p:spPr>
        <p:txBody>
          <a:bodyPr wrap="none">
            <a:spAutoFit/>
          </a:bodyPr>
          <a:lstStyle/>
          <a:p>
            <a:r>
              <a:rPr lang="en-US" altLang="zh-TW"/>
              <a:t>Access by any node using CSMA-CA</a:t>
            </a:r>
            <a:endParaRPr lang="zh-TW" altLang="en-US"/>
          </a:p>
        </p:txBody>
      </p:sp>
      <p:sp>
        <p:nvSpPr>
          <p:cNvPr id="95309" name="Rectangle 11"/>
          <p:cNvSpPr>
            <a:spLocks noChangeArrowheads="1"/>
          </p:cNvSpPr>
          <p:nvPr/>
        </p:nvSpPr>
        <p:spPr bwMode="auto">
          <a:xfrm>
            <a:off x="1590675" y="5133975"/>
            <a:ext cx="311150" cy="287338"/>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95310" name="矩形 53249"/>
          <p:cNvSpPr>
            <a:spLocks noChangeArrowheads="1"/>
          </p:cNvSpPr>
          <p:nvPr/>
        </p:nvSpPr>
        <p:spPr bwMode="auto">
          <a:xfrm>
            <a:off x="269875" y="5805488"/>
            <a:ext cx="1504950" cy="646112"/>
          </a:xfrm>
          <a:prstGeom prst="rect">
            <a:avLst/>
          </a:prstGeom>
          <a:noFill/>
          <a:ln w="9525">
            <a:noFill/>
            <a:miter lim="800000"/>
            <a:headEnd/>
            <a:tailEnd/>
          </a:ln>
        </p:spPr>
        <p:txBody>
          <a:bodyPr>
            <a:spAutoFit/>
          </a:bodyPr>
          <a:lstStyle/>
          <a:p>
            <a:r>
              <a:rPr lang="en-US" altLang="zh-TW"/>
              <a:t>Guaranteed</a:t>
            </a:r>
          </a:p>
          <a:p>
            <a:r>
              <a:rPr lang="en-US" altLang="zh-TW"/>
              <a:t>Time Slot</a:t>
            </a:r>
            <a:endParaRPr lang="zh-TW" altLang="en-US"/>
          </a:p>
        </p:txBody>
      </p:sp>
      <p:sp>
        <p:nvSpPr>
          <p:cNvPr id="95311" name="Rectangle 21"/>
          <p:cNvSpPr>
            <a:spLocks noChangeArrowheads="1"/>
          </p:cNvSpPr>
          <p:nvPr/>
        </p:nvSpPr>
        <p:spPr bwMode="auto">
          <a:xfrm>
            <a:off x="1590675" y="5984875"/>
            <a:ext cx="311150" cy="287338"/>
          </a:xfrm>
          <a:prstGeom prst="rect">
            <a:avLst/>
          </a:prstGeom>
          <a:solidFill>
            <a:srgbClr val="FFFF00"/>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95312" name="矩形 53251"/>
          <p:cNvSpPr>
            <a:spLocks noChangeArrowheads="1"/>
          </p:cNvSpPr>
          <p:nvPr/>
        </p:nvSpPr>
        <p:spPr bwMode="auto">
          <a:xfrm>
            <a:off x="2057400" y="5805488"/>
            <a:ext cx="4572000" cy="646112"/>
          </a:xfrm>
          <a:prstGeom prst="rect">
            <a:avLst/>
          </a:prstGeom>
          <a:noFill/>
          <a:ln w="9525">
            <a:noFill/>
            <a:miter lim="800000"/>
            <a:headEnd/>
            <a:tailEnd/>
          </a:ln>
        </p:spPr>
        <p:txBody>
          <a:bodyPr>
            <a:spAutoFit/>
          </a:bodyPr>
          <a:lstStyle/>
          <a:p>
            <a:r>
              <a:rPr lang="en-US" altLang="zh-TW"/>
              <a:t>Reserved for nodes requiring guaranteed bandwidth</a:t>
            </a:r>
            <a:endParaRPr lang="zh-TW" altLang="en-US"/>
          </a:p>
        </p:txBody>
      </p:sp>
      <p:sp>
        <p:nvSpPr>
          <p:cNvPr id="95313" name="矩形 53252"/>
          <p:cNvSpPr>
            <a:spLocks noChangeArrowheads="1"/>
          </p:cNvSpPr>
          <p:nvPr/>
        </p:nvSpPr>
        <p:spPr bwMode="auto">
          <a:xfrm>
            <a:off x="3967163" y="1184275"/>
            <a:ext cx="1595437" cy="260350"/>
          </a:xfrm>
          <a:prstGeom prst="rect">
            <a:avLst/>
          </a:prstGeom>
          <a:noFill/>
          <a:ln w="9525">
            <a:noFill/>
            <a:miter lim="800000"/>
            <a:headEnd/>
            <a:tailEnd/>
          </a:ln>
        </p:spPr>
        <p:txBody>
          <a:bodyPr wrap="none">
            <a:spAutoFit/>
          </a:bodyPr>
          <a:lstStyle/>
          <a:p>
            <a:r>
              <a:rPr kumimoji="0" lang="en-US" altLang="zh-TW" sz="1100" b="1" i="1">
                <a:latin typeface="Times New Roman" pitchFamily="18" charset="0"/>
                <a:cs typeface="Times New Roman" pitchFamily="18" charset="0"/>
              </a:rPr>
              <a:t>(Guaranteed Time Slot) </a:t>
            </a:r>
            <a:endParaRPr lang="zh-TW" altLang="en-US" sz="1100"/>
          </a:p>
        </p:txBody>
      </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78</a:t>
            </a:fld>
            <a:endParaRPr lang="zh-TW" altLang="en-US"/>
          </a:p>
        </p:txBody>
      </p:sp>
    </p:spTree>
    <p:extLst>
      <p:ext uri="{BB962C8B-B14F-4D97-AF65-F5344CB8AC3E}">
        <p14:creationId xmlns:p14="http://schemas.microsoft.com/office/powerpoint/2010/main" val="3376036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標題 1"/>
          <p:cNvSpPr>
            <a:spLocks noGrp="1"/>
          </p:cNvSpPr>
          <p:nvPr>
            <p:ph type="title"/>
          </p:nvPr>
        </p:nvSpPr>
        <p:spPr>
          <a:xfrm>
            <a:off x="428625" y="0"/>
            <a:ext cx="8569325" cy="1143000"/>
          </a:xfrm>
        </p:spPr>
        <p:txBody>
          <a:bodyPr/>
          <a:lstStyle/>
          <a:p>
            <a:pPr eaLnBrk="1" hangingPunct="1"/>
            <a:r>
              <a:rPr lang="en-GB" altLang="zh-TW" b="1" dirty="0" err="1" smtClean="0">
                <a:cs typeface="Times New Roman" pitchFamily="18" charset="0"/>
              </a:rPr>
              <a:t>Superframe</a:t>
            </a:r>
            <a:r>
              <a:rPr lang="en-GB" altLang="zh-TW" b="1" dirty="0" smtClean="0">
                <a:cs typeface="Times New Roman" pitchFamily="18" charset="0"/>
              </a:rPr>
              <a:t> structure</a:t>
            </a:r>
            <a:endParaRPr lang="zh-TW" altLang="en-US" b="1" dirty="0" smtClean="0">
              <a:cs typeface="Times New Roman" pitchFamily="18" charset="0"/>
            </a:endParaRPr>
          </a:p>
        </p:txBody>
      </p:sp>
      <p:sp>
        <p:nvSpPr>
          <p:cNvPr id="101379" name="Line 4"/>
          <p:cNvSpPr>
            <a:spLocks noChangeShapeType="1"/>
          </p:cNvSpPr>
          <p:nvPr/>
        </p:nvSpPr>
        <p:spPr bwMode="auto">
          <a:xfrm>
            <a:off x="423863" y="3089275"/>
            <a:ext cx="8358187" cy="0"/>
          </a:xfrm>
          <a:prstGeom prst="line">
            <a:avLst/>
          </a:prstGeom>
          <a:noFill/>
          <a:ln w="9525">
            <a:solidFill>
              <a:srgbClr val="000000"/>
            </a:solidFill>
            <a:round/>
            <a:headEnd/>
            <a:tailEnd type="triangle" w="med" len="med"/>
          </a:ln>
        </p:spPr>
        <p:txBody>
          <a:bodyPr/>
          <a:lstStyle/>
          <a:p>
            <a:endParaRPr lang="zh-TW" altLang="en-US"/>
          </a:p>
        </p:txBody>
      </p:sp>
      <p:sp>
        <p:nvSpPr>
          <p:cNvPr id="101380" name="Line 24"/>
          <p:cNvSpPr>
            <a:spLocks noChangeShapeType="1"/>
          </p:cNvSpPr>
          <p:nvPr/>
        </p:nvSpPr>
        <p:spPr bwMode="auto">
          <a:xfrm flipH="1">
            <a:off x="666750" y="1617663"/>
            <a:ext cx="17463" cy="2900362"/>
          </a:xfrm>
          <a:prstGeom prst="line">
            <a:avLst/>
          </a:prstGeom>
          <a:noFill/>
          <a:ln w="25400">
            <a:solidFill>
              <a:srgbClr val="000000"/>
            </a:solidFill>
            <a:round/>
            <a:headEnd/>
            <a:tailEnd/>
          </a:ln>
        </p:spPr>
        <p:txBody>
          <a:bodyPr/>
          <a:lstStyle/>
          <a:p>
            <a:endParaRPr lang="zh-TW" altLang="en-US"/>
          </a:p>
        </p:txBody>
      </p:sp>
      <p:sp>
        <p:nvSpPr>
          <p:cNvPr id="71" name="Rectangle 6"/>
          <p:cNvSpPr>
            <a:spLocks noChangeArrowheads="1"/>
          </p:cNvSpPr>
          <p:nvPr/>
        </p:nvSpPr>
        <p:spPr bwMode="auto">
          <a:xfrm>
            <a:off x="692150" y="1987550"/>
            <a:ext cx="115888" cy="1101725"/>
          </a:xfrm>
          <a:prstGeom prst="rect">
            <a:avLst/>
          </a:prstGeom>
          <a:solidFill>
            <a:schemeClr val="bg1">
              <a:lumMod val="65000"/>
            </a:schemeClr>
          </a:solidFill>
          <a:ln w="9525">
            <a:solidFill>
              <a:srgbClr val="000000"/>
            </a:solidFill>
            <a:miter lim="800000"/>
            <a:headEnd/>
            <a:tailEnd/>
          </a:ln>
        </p:spPr>
        <p:txBody>
          <a:bodyPr/>
          <a:lstStyle/>
          <a:p>
            <a:pPr fontAlgn="auto">
              <a:spcBef>
                <a:spcPts val="0"/>
              </a:spcBef>
              <a:spcAft>
                <a:spcPts val="0"/>
              </a:spcAft>
              <a:defRPr/>
            </a:pPr>
            <a:endParaRPr kumimoji="0" lang="zh-TW" altLang="en-US">
              <a:latin typeface="Times New Roman" pitchFamily="18" charset="0"/>
              <a:ea typeface="標楷體" pitchFamily="65" charset="-120"/>
              <a:cs typeface="Times New Roman" pitchFamily="18" charset="0"/>
            </a:endParaRPr>
          </a:p>
        </p:txBody>
      </p:sp>
      <p:sp>
        <p:nvSpPr>
          <p:cNvPr id="101382" name="Rectangle 7"/>
          <p:cNvSpPr>
            <a:spLocks noChangeArrowheads="1"/>
          </p:cNvSpPr>
          <p:nvPr/>
        </p:nvSpPr>
        <p:spPr bwMode="auto">
          <a:xfrm>
            <a:off x="808038" y="1987550"/>
            <a:ext cx="314325" cy="1101725"/>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101383" name="Rectangle 8"/>
          <p:cNvSpPr>
            <a:spLocks noChangeArrowheads="1"/>
          </p:cNvSpPr>
          <p:nvPr/>
        </p:nvSpPr>
        <p:spPr bwMode="auto">
          <a:xfrm>
            <a:off x="1122363" y="1987550"/>
            <a:ext cx="311150" cy="1101725"/>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101384" name="Rectangle 9"/>
          <p:cNvSpPr>
            <a:spLocks noChangeArrowheads="1"/>
          </p:cNvSpPr>
          <p:nvPr/>
        </p:nvSpPr>
        <p:spPr bwMode="auto">
          <a:xfrm>
            <a:off x="1433513" y="1987550"/>
            <a:ext cx="312737" cy="1101725"/>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101385" name="Rectangle 10"/>
          <p:cNvSpPr>
            <a:spLocks noChangeArrowheads="1"/>
          </p:cNvSpPr>
          <p:nvPr/>
        </p:nvSpPr>
        <p:spPr bwMode="auto">
          <a:xfrm>
            <a:off x="1746250" y="1987550"/>
            <a:ext cx="311150" cy="1101725"/>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101386" name="Rectangle 11"/>
          <p:cNvSpPr>
            <a:spLocks noChangeArrowheads="1"/>
          </p:cNvSpPr>
          <p:nvPr/>
        </p:nvSpPr>
        <p:spPr bwMode="auto">
          <a:xfrm>
            <a:off x="2057400" y="1987550"/>
            <a:ext cx="314325" cy="1101725"/>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101387" name="Rectangle 12"/>
          <p:cNvSpPr>
            <a:spLocks noChangeArrowheads="1"/>
          </p:cNvSpPr>
          <p:nvPr/>
        </p:nvSpPr>
        <p:spPr bwMode="auto">
          <a:xfrm>
            <a:off x="2371725" y="1987550"/>
            <a:ext cx="311150" cy="1101725"/>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101388" name="Rectangle 13"/>
          <p:cNvSpPr>
            <a:spLocks noChangeArrowheads="1"/>
          </p:cNvSpPr>
          <p:nvPr/>
        </p:nvSpPr>
        <p:spPr bwMode="auto">
          <a:xfrm>
            <a:off x="2682875" y="1987550"/>
            <a:ext cx="312738" cy="1101725"/>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101389" name="Rectangle 14"/>
          <p:cNvSpPr>
            <a:spLocks noChangeArrowheads="1"/>
          </p:cNvSpPr>
          <p:nvPr/>
        </p:nvSpPr>
        <p:spPr bwMode="auto">
          <a:xfrm>
            <a:off x="2995613" y="1987550"/>
            <a:ext cx="311150" cy="1101725"/>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101390" name="Rectangle 15"/>
          <p:cNvSpPr>
            <a:spLocks noChangeArrowheads="1"/>
          </p:cNvSpPr>
          <p:nvPr/>
        </p:nvSpPr>
        <p:spPr bwMode="auto">
          <a:xfrm>
            <a:off x="3306763" y="1987550"/>
            <a:ext cx="314325" cy="1101725"/>
          </a:xfrm>
          <a:prstGeom prst="rect">
            <a:avLst/>
          </a:prstGeom>
          <a:solidFill>
            <a:srgbClr val="00B050">
              <a:alpha val="36862"/>
            </a:srgbClr>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101391" name="Rectangle 16"/>
          <p:cNvSpPr>
            <a:spLocks noChangeArrowheads="1"/>
          </p:cNvSpPr>
          <p:nvPr/>
        </p:nvSpPr>
        <p:spPr bwMode="auto">
          <a:xfrm>
            <a:off x="3621088" y="1987550"/>
            <a:ext cx="311150" cy="1101725"/>
          </a:xfrm>
          <a:prstGeom prst="rect">
            <a:avLst/>
          </a:prstGeom>
          <a:solidFill>
            <a:srgbClr val="FFFF00"/>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101392" name="Rectangle 17"/>
          <p:cNvSpPr>
            <a:spLocks noChangeArrowheads="1"/>
          </p:cNvSpPr>
          <p:nvPr/>
        </p:nvSpPr>
        <p:spPr bwMode="auto">
          <a:xfrm>
            <a:off x="3932238" y="1987550"/>
            <a:ext cx="312737" cy="1101725"/>
          </a:xfrm>
          <a:prstGeom prst="rect">
            <a:avLst/>
          </a:prstGeom>
          <a:solidFill>
            <a:srgbClr val="FFFF00"/>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101393" name="Rectangle 18"/>
          <p:cNvSpPr>
            <a:spLocks noChangeArrowheads="1"/>
          </p:cNvSpPr>
          <p:nvPr/>
        </p:nvSpPr>
        <p:spPr bwMode="auto">
          <a:xfrm>
            <a:off x="4244975" y="1987550"/>
            <a:ext cx="311150" cy="1101725"/>
          </a:xfrm>
          <a:prstGeom prst="rect">
            <a:avLst/>
          </a:prstGeom>
          <a:solidFill>
            <a:srgbClr val="FFFF00"/>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101394" name="Rectangle 19"/>
          <p:cNvSpPr>
            <a:spLocks noChangeArrowheads="1"/>
          </p:cNvSpPr>
          <p:nvPr/>
        </p:nvSpPr>
        <p:spPr bwMode="auto">
          <a:xfrm>
            <a:off x="4556125" y="1987550"/>
            <a:ext cx="314325" cy="1101725"/>
          </a:xfrm>
          <a:prstGeom prst="rect">
            <a:avLst/>
          </a:prstGeom>
          <a:solidFill>
            <a:srgbClr val="FFFF00"/>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101395" name="Rectangle 20"/>
          <p:cNvSpPr>
            <a:spLocks noChangeArrowheads="1"/>
          </p:cNvSpPr>
          <p:nvPr/>
        </p:nvSpPr>
        <p:spPr bwMode="auto">
          <a:xfrm>
            <a:off x="4870450" y="1987550"/>
            <a:ext cx="311150" cy="1101725"/>
          </a:xfrm>
          <a:prstGeom prst="rect">
            <a:avLst/>
          </a:prstGeom>
          <a:solidFill>
            <a:srgbClr val="FFFF00"/>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101396" name="Rectangle 21"/>
          <p:cNvSpPr>
            <a:spLocks noChangeArrowheads="1"/>
          </p:cNvSpPr>
          <p:nvPr/>
        </p:nvSpPr>
        <p:spPr bwMode="auto">
          <a:xfrm>
            <a:off x="5181600" y="1987550"/>
            <a:ext cx="312738" cy="1101725"/>
          </a:xfrm>
          <a:prstGeom prst="rect">
            <a:avLst/>
          </a:prstGeom>
          <a:solidFill>
            <a:srgbClr val="FFFF00"/>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101397" name="Rectangle 22"/>
          <p:cNvSpPr>
            <a:spLocks noChangeArrowheads="1"/>
          </p:cNvSpPr>
          <p:nvPr/>
        </p:nvSpPr>
        <p:spPr bwMode="auto">
          <a:xfrm>
            <a:off x="5494338" y="1987550"/>
            <a:ext cx="314325" cy="1101725"/>
          </a:xfrm>
          <a:prstGeom prst="rect">
            <a:avLst/>
          </a:prstGeom>
          <a:solidFill>
            <a:srgbClr val="FFFF00"/>
          </a:solidFill>
          <a:ln w="9525">
            <a:solidFill>
              <a:srgbClr val="000000"/>
            </a:solidFill>
            <a:miter lim="800000"/>
            <a:headEnd/>
            <a:tailEnd/>
          </a:ln>
        </p:spPr>
        <p:txBody>
          <a:bodyPr/>
          <a:lstStyle/>
          <a:p>
            <a:endParaRPr kumimoji="0" lang="zh-TW" altLang="en-US">
              <a:latin typeface="Times New Roman" pitchFamily="18" charset="0"/>
              <a:ea typeface="標楷體" pitchFamily="65" charset="-120"/>
              <a:cs typeface="Times New Roman" pitchFamily="18" charset="0"/>
            </a:endParaRPr>
          </a:p>
        </p:txBody>
      </p:sp>
      <p:sp>
        <p:nvSpPr>
          <p:cNvPr id="101398" name="Line 26"/>
          <p:cNvSpPr>
            <a:spLocks noChangeShapeType="1"/>
          </p:cNvSpPr>
          <p:nvPr/>
        </p:nvSpPr>
        <p:spPr bwMode="auto">
          <a:xfrm>
            <a:off x="1122363" y="2373313"/>
            <a:ext cx="0" cy="1233487"/>
          </a:xfrm>
          <a:prstGeom prst="line">
            <a:avLst/>
          </a:prstGeom>
          <a:noFill/>
          <a:ln w="9525">
            <a:solidFill>
              <a:srgbClr val="000000"/>
            </a:solidFill>
            <a:prstDash val="lgDashDot"/>
            <a:round/>
            <a:headEnd/>
            <a:tailEnd/>
          </a:ln>
        </p:spPr>
        <p:txBody>
          <a:bodyPr/>
          <a:lstStyle/>
          <a:p>
            <a:endParaRPr lang="zh-TW" altLang="en-US"/>
          </a:p>
        </p:txBody>
      </p:sp>
      <p:sp>
        <p:nvSpPr>
          <p:cNvPr id="101399" name="Line 26"/>
          <p:cNvSpPr>
            <a:spLocks noChangeShapeType="1"/>
          </p:cNvSpPr>
          <p:nvPr/>
        </p:nvSpPr>
        <p:spPr bwMode="auto">
          <a:xfrm>
            <a:off x="1433513" y="2373313"/>
            <a:ext cx="0" cy="1233487"/>
          </a:xfrm>
          <a:prstGeom prst="line">
            <a:avLst/>
          </a:prstGeom>
          <a:noFill/>
          <a:ln w="9525">
            <a:solidFill>
              <a:srgbClr val="000000"/>
            </a:solidFill>
            <a:prstDash val="lgDashDot"/>
            <a:round/>
            <a:headEnd/>
            <a:tailEnd/>
          </a:ln>
        </p:spPr>
        <p:txBody>
          <a:bodyPr/>
          <a:lstStyle/>
          <a:p>
            <a:endParaRPr lang="zh-TW" altLang="en-US"/>
          </a:p>
        </p:txBody>
      </p:sp>
      <p:sp>
        <p:nvSpPr>
          <p:cNvPr id="101400" name="Line 26"/>
          <p:cNvSpPr>
            <a:spLocks noChangeShapeType="1"/>
          </p:cNvSpPr>
          <p:nvPr/>
        </p:nvSpPr>
        <p:spPr bwMode="auto">
          <a:xfrm>
            <a:off x="1746250" y="2373313"/>
            <a:ext cx="0" cy="1233487"/>
          </a:xfrm>
          <a:prstGeom prst="line">
            <a:avLst/>
          </a:prstGeom>
          <a:noFill/>
          <a:ln w="9525">
            <a:solidFill>
              <a:srgbClr val="000000"/>
            </a:solidFill>
            <a:prstDash val="lgDashDot"/>
            <a:round/>
            <a:headEnd/>
            <a:tailEnd/>
          </a:ln>
        </p:spPr>
        <p:txBody>
          <a:bodyPr/>
          <a:lstStyle/>
          <a:p>
            <a:endParaRPr lang="zh-TW" altLang="en-US"/>
          </a:p>
        </p:txBody>
      </p:sp>
      <p:sp>
        <p:nvSpPr>
          <p:cNvPr id="101401" name="Line 26"/>
          <p:cNvSpPr>
            <a:spLocks noChangeShapeType="1"/>
          </p:cNvSpPr>
          <p:nvPr/>
        </p:nvSpPr>
        <p:spPr bwMode="auto">
          <a:xfrm>
            <a:off x="2057400" y="2398713"/>
            <a:ext cx="0" cy="1233487"/>
          </a:xfrm>
          <a:prstGeom prst="line">
            <a:avLst/>
          </a:prstGeom>
          <a:noFill/>
          <a:ln w="9525">
            <a:solidFill>
              <a:srgbClr val="000000"/>
            </a:solidFill>
            <a:prstDash val="lgDashDot"/>
            <a:round/>
            <a:headEnd/>
            <a:tailEnd/>
          </a:ln>
        </p:spPr>
        <p:txBody>
          <a:bodyPr/>
          <a:lstStyle/>
          <a:p>
            <a:endParaRPr lang="zh-TW" altLang="en-US"/>
          </a:p>
        </p:txBody>
      </p:sp>
      <p:sp>
        <p:nvSpPr>
          <p:cNvPr id="101402" name="Line 26"/>
          <p:cNvSpPr>
            <a:spLocks noChangeShapeType="1"/>
          </p:cNvSpPr>
          <p:nvPr/>
        </p:nvSpPr>
        <p:spPr bwMode="auto">
          <a:xfrm>
            <a:off x="2371725" y="2398713"/>
            <a:ext cx="0" cy="1233487"/>
          </a:xfrm>
          <a:prstGeom prst="line">
            <a:avLst/>
          </a:prstGeom>
          <a:noFill/>
          <a:ln w="9525">
            <a:solidFill>
              <a:srgbClr val="000000"/>
            </a:solidFill>
            <a:prstDash val="lgDashDot"/>
            <a:round/>
            <a:headEnd/>
            <a:tailEnd/>
          </a:ln>
        </p:spPr>
        <p:txBody>
          <a:bodyPr/>
          <a:lstStyle/>
          <a:p>
            <a:endParaRPr lang="zh-TW" altLang="en-US"/>
          </a:p>
        </p:txBody>
      </p:sp>
      <p:sp>
        <p:nvSpPr>
          <p:cNvPr id="101403" name="Line 26"/>
          <p:cNvSpPr>
            <a:spLocks noChangeShapeType="1"/>
          </p:cNvSpPr>
          <p:nvPr/>
        </p:nvSpPr>
        <p:spPr bwMode="auto">
          <a:xfrm>
            <a:off x="2682875" y="2417763"/>
            <a:ext cx="0" cy="1233487"/>
          </a:xfrm>
          <a:prstGeom prst="line">
            <a:avLst/>
          </a:prstGeom>
          <a:noFill/>
          <a:ln w="9525">
            <a:solidFill>
              <a:srgbClr val="000000"/>
            </a:solidFill>
            <a:prstDash val="lgDashDot"/>
            <a:round/>
            <a:headEnd/>
            <a:tailEnd/>
          </a:ln>
        </p:spPr>
        <p:txBody>
          <a:bodyPr/>
          <a:lstStyle/>
          <a:p>
            <a:endParaRPr lang="zh-TW" altLang="en-US"/>
          </a:p>
        </p:txBody>
      </p:sp>
      <p:sp>
        <p:nvSpPr>
          <p:cNvPr id="101404" name="Line 26"/>
          <p:cNvSpPr>
            <a:spLocks noChangeShapeType="1"/>
          </p:cNvSpPr>
          <p:nvPr/>
        </p:nvSpPr>
        <p:spPr bwMode="auto">
          <a:xfrm>
            <a:off x="2995613" y="2398713"/>
            <a:ext cx="0" cy="1233487"/>
          </a:xfrm>
          <a:prstGeom prst="line">
            <a:avLst/>
          </a:prstGeom>
          <a:noFill/>
          <a:ln w="9525">
            <a:solidFill>
              <a:srgbClr val="000000"/>
            </a:solidFill>
            <a:prstDash val="lgDashDot"/>
            <a:round/>
            <a:headEnd/>
            <a:tailEnd/>
          </a:ln>
        </p:spPr>
        <p:txBody>
          <a:bodyPr/>
          <a:lstStyle/>
          <a:p>
            <a:endParaRPr lang="zh-TW" altLang="en-US"/>
          </a:p>
        </p:txBody>
      </p:sp>
      <p:sp>
        <p:nvSpPr>
          <p:cNvPr id="101405" name="Line 26"/>
          <p:cNvSpPr>
            <a:spLocks noChangeShapeType="1"/>
          </p:cNvSpPr>
          <p:nvPr/>
        </p:nvSpPr>
        <p:spPr bwMode="auto">
          <a:xfrm>
            <a:off x="3306763" y="2398713"/>
            <a:ext cx="0" cy="1233487"/>
          </a:xfrm>
          <a:prstGeom prst="line">
            <a:avLst/>
          </a:prstGeom>
          <a:noFill/>
          <a:ln w="9525">
            <a:solidFill>
              <a:srgbClr val="000000"/>
            </a:solidFill>
            <a:prstDash val="lgDashDot"/>
            <a:round/>
            <a:headEnd/>
            <a:tailEnd/>
          </a:ln>
        </p:spPr>
        <p:txBody>
          <a:bodyPr/>
          <a:lstStyle/>
          <a:p>
            <a:endParaRPr lang="zh-TW" altLang="en-US"/>
          </a:p>
        </p:txBody>
      </p:sp>
      <p:sp>
        <p:nvSpPr>
          <p:cNvPr id="101406" name="Line 26"/>
          <p:cNvSpPr>
            <a:spLocks noChangeShapeType="1"/>
          </p:cNvSpPr>
          <p:nvPr/>
        </p:nvSpPr>
        <p:spPr bwMode="auto">
          <a:xfrm flipH="1">
            <a:off x="3621088" y="1692275"/>
            <a:ext cx="0" cy="2147888"/>
          </a:xfrm>
          <a:prstGeom prst="line">
            <a:avLst/>
          </a:prstGeom>
          <a:noFill/>
          <a:ln w="9525">
            <a:solidFill>
              <a:srgbClr val="000000"/>
            </a:solidFill>
            <a:prstDash val="lgDashDot"/>
            <a:round/>
            <a:headEnd/>
            <a:tailEnd/>
          </a:ln>
        </p:spPr>
        <p:txBody>
          <a:bodyPr/>
          <a:lstStyle/>
          <a:p>
            <a:endParaRPr lang="zh-TW" altLang="en-US"/>
          </a:p>
        </p:txBody>
      </p:sp>
      <p:sp>
        <p:nvSpPr>
          <p:cNvPr id="101407" name="Line 26"/>
          <p:cNvSpPr>
            <a:spLocks noChangeShapeType="1"/>
          </p:cNvSpPr>
          <p:nvPr/>
        </p:nvSpPr>
        <p:spPr bwMode="auto">
          <a:xfrm>
            <a:off x="3932238" y="2398713"/>
            <a:ext cx="0" cy="1233487"/>
          </a:xfrm>
          <a:prstGeom prst="line">
            <a:avLst/>
          </a:prstGeom>
          <a:noFill/>
          <a:ln w="9525">
            <a:solidFill>
              <a:srgbClr val="000000"/>
            </a:solidFill>
            <a:prstDash val="lgDashDot"/>
            <a:round/>
            <a:headEnd/>
            <a:tailEnd/>
          </a:ln>
        </p:spPr>
        <p:txBody>
          <a:bodyPr/>
          <a:lstStyle/>
          <a:p>
            <a:endParaRPr lang="zh-TW" altLang="en-US"/>
          </a:p>
        </p:txBody>
      </p:sp>
      <p:sp>
        <p:nvSpPr>
          <p:cNvPr id="101408" name="Line 26"/>
          <p:cNvSpPr>
            <a:spLocks noChangeShapeType="1"/>
          </p:cNvSpPr>
          <p:nvPr/>
        </p:nvSpPr>
        <p:spPr bwMode="auto">
          <a:xfrm>
            <a:off x="4244975" y="2398713"/>
            <a:ext cx="0" cy="1233487"/>
          </a:xfrm>
          <a:prstGeom prst="line">
            <a:avLst/>
          </a:prstGeom>
          <a:noFill/>
          <a:ln w="9525">
            <a:solidFill>
              <a:srgbClr val="000000"/>
            </a:solidFill>
            <a:prstDash val="lgDashDot"/>
            <a:round/>
            <a:headEnd/>
            <a:tailEnd/>
          </a:ln>
        </p:spPr>
        <p:txBody>
          <a:bodyPr/>
          <a:lstStyle/>
          <a:p>
            <a:endParaRPr lang="zh-TW" altLang="en-US"/>
          </a:p>
        </p:txBody>
      </p:sp>
      <p:sp>
        <p:nvSpPr>
          <p:cNvPr id="101409" name="Line 26"/>
          <p:cNvSpPr>
            <a:spLocks noChangeShapeType="1"/>
          </p:cNvSpPr>
          <p:nvPr/>
        </p:nvSpPr>
        <p:spPr bwMode="auto">
          <a:xfrm>
            <a:off x="4556125" y="1844675"/>
            <a:ext cx="1588" cy="1787525"/>
          </a:xfrm>
          <a:prstGeom prst="line">
            <a:avLst/>
          </a:prstGeom>
          <a:noFill/>
          <a:ln w="9525">
            <a:solidFill>
              <a:srgbClr val="000000"/>
            </a:solidFill>
            <a:prstDash val="lgDashDot"/>
            <a:round/>
            <a:headEnd/>
            <a:tailEnd/>
          </a:ln>
        </p:spPr>
        <p:txBody>
          <a:bodyPr/>
          <a:lstStyle/>
          <a:p>
            <a:endParaRPr lang="zh-TW" altLang="en-US"/>
          </a:p>
        </p:txBody>
      </p:sp>
      <p:sp>
        <p:nvSpPr>
          <p:cNvPr id="101410" name="Line 26"/>
          <p:cNvSpPr>
            <a:spLocks noChangeShapeType="1"/>
          </p:cNvSpPr>
          <p:nvPr/>
        </p:nvSpPr>
        <p:spPr bwMode="auto">
          <a:xfrm flipH="1">
            <a:off x="4870450" y="2398713"/>
            <a:ext cx="0" cy="1233487"/>
          </a:xfrm>
          <a:prstGeom prst="line">
            <a:avLst/>
          </a:prstGeom>
          <a:noFill/>
          <a:ln w="9525">
            <a:solidFill>
              <a:srgbClr val="000000"/>
            </a:solidFill>
            <a:prstDash val="lgDashDot"/>
            <a:round/>
            <a:headEnd/>
            <a:tailEnd/>
          </a:ln>
        </p:spPr>
        <p:txBody>
          <a:bodyPr/>
          <a:lstStyle/>
          <a:p>
            <a:endParaRPr lang="zh-TW" altLang="en-US"/>
          </a:p>
        </p:txBody>
      </p:sp>
      <p:sp>
        <p:nvSpPr>
          <p:cNvPr id="101411" name="Line 26"/>
          <p:cNvSpPr>
            <a:spLocks noChangeShapeType="1"/>
          </p:cNvSpPr>
          <p:nvPr/>
        </p:nvSpPr>
        <p:spPr bwMode="auto">
          <a:xfrm>
            <a:off x="5178425" y="1844675"/>
            <a:ext cx="3175" cy="1787525"/>
          </a:xfrm>
          <a:prstGeom prst="line">
            <a:avLst/>
          </a:prstGeom>
          <a:noFill/>
          <a:ln w="9525">
            <a:solidFill>
              <a:srgbClr val="000000"/>
            </a:solidFill>
            <a:prstDash val="lgDashDot"/>
            <a:round/>
            <a:headEnd/>
            <a:tailEnd/>
          </a:ln>
        </p:spPr>
        <p:txBody>
          <a:bodyPr/>
          <a:lstStyle/>
          <a:p>
            <a:endParaRPr lang="zh-TW" altLang="en-US"/>
          </a:p>
        </p:txBody>
      </p:sp>
      <p:sp>
        <p:nvSpPr>
          <p:cNvPr id="101412" name="Line 26"/>
          <p:cNvSpPr>
            <a:spLocks noChangeShapeType="1"/>
          </p:cNvSpPr>
          <p:nvPr/>
        </p:nvSpPr>
        <p:spPr bwMode="auto">
          <a:xfrm>
            <a:off x="5494338" y="2398713"/>
            <a:ext cx="0" cy="1192212"/>
          </a:xfrm>
          <a:prstGeom prst="line">
            <a:avLst/>
          </a:prstGeom>
          <a:noFill/>
          <a:ln w="9525">
            <a:solidFill>
              <a:srgbClr val="000000"/>
            </a:solidFill>
            <a:prstDash val="lgDashDot"/>
            <a:round/>
            <a:headEnd/>
            <a:tailEnd/>
          </a:ln>
        </p:spPr>
        <p:txBody>
          <a:bodyPr/>
          <a:lstStyle/>
          <a:p>
            <a:endParaRPr lang="zh-TW" altLang="en-US"/>
          </a:p>
        </p:txBody>
      </p:sp>
      <p:sp>
        <p:nvSpPr>
          <p:cNvPr id="101413" name="Line 26"/>
          <p:cNvSpPr>
            <a:spLocks noChangeShapeType="1"/>
          </p:cNvSpPr>
          <p:nvPr/>
        </p:nvSpPr>
        <p:spPr bwMode="auto">
          <a:xfrm>
            <a:off x="5808663" y="1746250"/>
            <a:ext cx="7937" cy="2330450"/>
          </a:xfrm>
          <a:prstGeom prst="line">
            <a:avLst/>
          </a:prstGeom>
          <a:noFill/>
          <a:ln w="9525">
            <a:solidFill>
              <a:srgbClr val="000000"/>
            </a:solidFill>
            <a:prstDash val="lgDashDot"/>
            <a:round/>
            <a:headEnd/>
            <a:tailEnd/>
          </a:ln>
        </p:spPr>
        <p:txBody>
          <a:bodyPr/>
          <a:lstStyle/>
          <a:p>
            <a:endParaRPr lang="zh-TW" altLang="en-US"/>
          </a:p>
        </p:txBody>
      </p:sp>
      <p:sp>
        <p:nvSpPr>
          <p:cNvPr id="126" name="Rectangle 22"/>
          <p:cNvSpPr>
            <a:spLocks noChangeArrowheads="1"/>
          </p:cNvSpPr>
          <p:nvPr/>
        </p:nvSpPr>
        <p:spPr bwMode="auto">
          <a:xfrm>
            <a:off x="5808663" y="1987550"/>
            <a:ext cx="2171700" cy="1101725"/>
          </a:xfrm>
          <a:prstGeom prst="rect">
            <a:avLst/>
          </a:prstGeom>
          <a:solidFill>
            <a:schemeClr val="bg2">
              <a:lumMod val="50000"/>
            </a:schemeClr>
          </a:solidFill>
          <a:ln w="9525">
            <a:solidFill>
              <a:srgbClr val="000000"/>
            </a:solidFill>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127" name="Rectangle 6"/>
          <p:cNvSpPr>
            <a:spLocks noChangeArrowheads="1"/>
          </p:cNvSpPr>
          <p:nvPr/>
        </p:nvSpPr>
        <p:spPr bwMode="auto">
          <a:xfrm>
            <a:off x="7980363" y="1987550"/>
            <a:ext cx="115887" cy="1101725"/>
          </a:xfrm>
          <a:prstGeom prst="rect">
            <a:avLst/>
          </a:prstGeom>
          <a:solidFill>
            <a:schemeClr val="bg1">
              <a:lumMod val="65000"/>
            </a:schemeClr>
          </a:solidFill>
          <a:ln w="9525">
            <a:solidFill>
              <a:srgbClr val="000000"/>
            </a:solidFill>
            <a:miter lim="800000"/>
            <a:headEnd/>
            <a:tailEnd/>
          </a:ln>
        </p:spPr>
        <p:txBody>
          <a:bodyPr/>
          <a:lstStyle/>
          <a:p>
            <a:pPr fontAlgn="auto">
              <a:spcBef>
                <a:spcPts val="0"/>
              </a:spcBef>
              <a:spcAft>
                <a:spcPts val="0"/>
              </a:spcAft>
              <a:defRPr/>
            </a:pPr>
            <a:endParaRPr kumimoji="0" lang="zh-TW" altLang="en-US">
              <a:latin typeface="Times New Roman" pitchFamily="18" charset="0"/>
              <a:ea typeface="標楷體" pitchFamily="65" charset="-120"/>
              <a:cs typeface="Times New Roman" pitchFamily="18" charset="0"/>
            </a:endParaRPr>
          </a:p>
        </p:txBody>
      </p:sp>
      <p:sp>
        <p:nvSpPr>
          <p:cNvPr id="128" name="Line 29"/>
          <p:cNvSpPr>
            <a:spLocks noChangeShapeType="1"/>
          </p:cNvSpPr>
          <p:nvPr/>
        </p:nvSpPr>
        <p:spPr bwMode="auto">
          <a:xfrm flipV="1">
            <a:off x="3619500" y="1844675"/>
            <a:ext cx="2187575" cy="0"/>
          </a:xfrm>
          <a:prstGeom prst="line">
            <a:avLst/>
          </a:prstGeom>
          <a:noFill/>
          <a:ln w="15875">
            <a:solidFill>
              <a:schemeClr val="accent4">
                <a:lumMod val="50000"/>
              </a:schemeClr>
            </a:solidFill>
            <a:round/>
            <a:headEnd type="triangle" w="sm" len="sm"/>
            <a:tailEnd type="triangle" w="sm" len="sm"/>
          </a:ln>
          <a:extLst/>
        </p:spPr>
        <p:txBody>
          <a:bodyPr/>
          <a:lstStyle/>
          <a:p>
            <a:pPr>
              <a:defRPr/>
            </a:pPr>
            <a:endParaRPr lang="zh-TW" altLang="en-US">
              <a:latin typeface="Arial" charset="0"/>
            </a:endParaRPr>
          </a:p>
        </p:txBody>
      </p:sp>
      <p:sp>
        <p:nvSpPr>
          <p:cNvPr id="101417" name="文字方塊 3"/>
          <p:cNvSpPr txBox="1">
            <a:spLocks noChangeArrowheads="1"/>
          </p:cNvSpPr>
          <p:nvPr/>
        </p:nvSpPr>
        <p:spPr bwMode="auto">
          <a:xfrm>
            <a:off x="3727450" y="2306638"/>
            <a:ext cx="723900" cy="307975"/>
          </a:xfrm>
          <a:prstGeom prst="rect">
            <a:avLst/>
          </a:prstGeom>
          <a:noFill/>
          <a:ln w="9525">
            <a:noFill/>
            <a:miter lim="800000"/>
            <a:headEnd/>
            <a:tailEnd/>
          </a:ln>
        </p:spPr>
        <p:txBody>
          <a:bodyPr>
            <a:spAutoFit/>
          </a:bodyPr>
          <a:lstStyle/>
          <a:p>
            <a:r>
              <a:rPr lang="en-US" altLang="zh-TW" sz="1400" b="1"/>
              <a:t>GTS 3</a:t>
            </a:r>
            <a:endParaRPr lang="zh-TW" altLang="en-US" sz="1400" b="1"/>
          </a:p>
        </p:txBody>
      </p:sp>
      <p:sp>
        <p:nvSpPr>
          <p:cNvPr id="101418" name="矩形 4"/>
          <p:cNvSpPr>
            <a:spLocks noChangeArrowheads="1"/>
          </p:cNvSpPr>
          <p:nvPr/>
        </p:nvSpPr>
        <p:spPr bwMode="auto">
          <a:xfrm>
            <a:off x="4491038" y="2306638"/>
            <a:ext cx="703262" cy="307975"/>
          </a:xfrm>
          <a:prstGeom prst="rect">
            <a:avLst/>
          </a:prstGeom>
          <a:noFill/>
          <a:ln w="9525">
            <a:noFill/>
            <a:miter lim="800000"/>
            <a:headEnd/>
            <a:tailEnd/>
          </a:ln>
        </p:spPr>
        <p:txBody>
          <a:bodyPr wrap="none">
            <a:spAutoFit/>
          </a:bodyPr>
          <a:lstStyle/>
          <a:p>
            <a:r>
              <a:rPr lang="en-US" altLang="zh-TW" sz="1400" b="1"/>
              <a:t>GTS 2</a:t>
            </a:r>
            <a:endParaRPr lang="zh-TW" altLang="en-US" sz="1400" b="1"/>
          </a:p>
        </p:txBody>
      </p:sp>
      <p:sp>
        <p:nvSpPr>
          <p:cNvPr id="101419" name="矩形 5"/>
          <p:cNvSpPr>
            <a:spLocks noChangeArrowheads="1"/>
          </p:cNvSpPr>
          <p:nvPr/>
        </p:nvSpPr>
        <p:spPr bwMode="auto">
          <a:xfrm>
            <a:off x="5143500" y="2306638"/>
            <a:ext cx="701675" cy="307975"/>
          </a:xfrm>
          <a:prstGeom prst="rect">
            <a:avLst/>
          </a:prstGeom>
          <a:noFill/>
          <a:ln w="9525">
            <a:noFill/>
            <a:miter lim="800000"/>
            <a:headEnd/>
            <a:tailEnd/>
          </a:ln>
        </p:spPr>
        <p:txBody>
          <a:bodyPr wrap="none">
            <a:spAutoFit/>
          </a:bodyPr>
          <a:lstStyle/>
          <a:p>
            <a:r>
              <a:rPr lang="en-US" altLang="zh-TW" sz="1400" b="1"/>
              <a:t>GTS 1</a:t>
            </a:r>
            <a:endParaRPr lang="zh-TW" altLang="en-US" sz="1400" b="1"/>
          </a:p>
        </p:txBody>
      </p:sp>
      <p:sp>
        <p:nvSpPr>
          <p:cNvPr id="101420" name="Line 28"/>
          <p:cNvSpPr>
            <a:spLocks noChangeShapeType="1"/>
          </p:cNvSpPr>
          <p:nvPr/>
        </p:nvSpPr>
        <p:spPr bwMode="auto">
          <a:xfrm flipV="1">
            <a:off x="798513" y="1822450"/>
            <a:ext cx="2822575" cy="0"/>
          </a:xfrm>
          <a:prstGeom prst="line">
            <a:avLst/>
          </a:prstGeom>
          <a:noFill/>
          <a:ln w="15875">
            <a:solidFill>
              <a:srgbClr val="66FF66"/>
            </a:solidFill>
            <a:round/>
            <a:headEnd type="triangle" w="sm" len="sm"/>
            <a:tailEnd type="triangle" w="sm" len="sm"/>
          </a:ln>
        </p:spPr>
        <p:txBody>
          <a:bodyPr/>
          <a:lstStyle/>
          <a:p>
            <a:endParaRPr lang="zh-TW" altLang="en-US"/>
          </a:p>
        </p:txBody>
      </p:sp>
      <p:sp>
        <p:nvSpPr>
          <p:cNvPr id="132" name="Text Box 37"/>
          <p:cNvSpPr txBox="1">
            <a:spLocks noChangeArrowheads="1"/>
          </p:cNvSpPr>
          <p:nvPr/>
        </p:nvSpPr>
        <p:spPr bwMode="auto">
          <a:xfrm>
            <a:off x="315913" y="1328738"/>
            <a:ext cx="869950" cy="247650"/>
          </a:xfrm>
          <a:prstGeom prst="rect">
            <a:avLst/>
          </a:prstGeom>
          <a:noFill/>
          <a:ln>
            <a:noFill/>
          </a:ln>
          <a:extLst/>
        </p:spPr>
        <p:txBody>
          <a:bodyPr lIns="0" tIns="0" rIns="0" bIns="0"/>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zh-TW" sz="1050" b="1" i="1" dirty="0" smtClean="0">
                <a:latin typeface="微軟正黑體" pitchFamily="34" charset="-120"/>
                <a:ea typeface="微軟正黑體" pitchFamily="34" charset="-120"/>
                <a:cs typeface="Times New Roman" pitchFamily="18" charset="0"/>
              </a:rPr>
              <a:t>Beacon</a:t>
            </a:r>
            <a:r>
              <a:rPr lang="en-US" altLang="zh-TW" sz="1600" b="1" i="1" dirty="0" smtClean="0">
                <a:latin typeface="微軟正黑體" pitchFamily="34" charset="-120"/>
                <a:ea typeface="微軟正黑體" pitchFamily="34" charset="-120"/>
                <a:cs typeface="Times New Roman" pitchFamily="18" charset="0"/>
              </a:rPr>
              <a:t> </a:t>
            </a:r>
            <a:endParaRPr lang="zh-TW" altLang="zh-TW" sz="1600" b="1" i="1" dirty="0" smtClean="0">
              <a:latin typeface="微軟正黑體" pitchFamily="34" charset="-120"/>
              <a:ea typeface="微軟正黑體" pitchFamily="34" charset="-120"/>
              <a:cs typeface="Times New Roman" pitchFamily="18" charset="0"/>
            </a:endParaRPr>
          </a:p>
        </p:txBody>
      </p:sp>
      <p:sp>
        <p:nvSpPr>
          <p:cNvPr id="101422" name="Line 29"/>
          <p:cNvSpPr>
            <a:spLocks noChangeShapeType="1"/>
          </p:cNvSpPr>
          <p:nvPr/>
        </p:nvSpPr>
        <p:spPr bwMode="auto">
          <a:xfrm flipV="1">
            <a:off x="5808663" y="2338388"/>
            <a:ext cx="2185987" cy="0"/>
          </a:xfrm>
          <a:prstGeom prst="line">
            <a:avLst/>
          </a:prstGeom>
          <a:noFill/>
          <a:ln w="31750">
            <a:solidFill>
              <a:srgbClr val="FF0000"/>
            </a:solidFill>
            <a:round/>
            <a:headEnd type="triangle" w="sm" len="sm"/>
            <a:tailEnd type="triangle" w="sm" len="sm"/>
          </a:ln>
        </p:spPr>
        <p:txBody>
          <a:bodyPr/>
          <a:lstStyle/>
          <a:p>
            <a:endParaRPr lang="zh-TW" altLang="en-US"/>
          </a:p>
        </p:txBody>
      </p:sp>
      <p:sp>
        <p:nvSpPr>
          <p:cNvPr id="101423" name="Text Box 34"/>
          <p:cNvSpPr txBox="1">
            <a:spLocks noChangeArrowheads="1"/>
          </p:cNvSpPr>
          <p:nvPr/>
        </p:nvSpPr>
        <p:spPr bwMode="auto">
          <a:xfrm>
            <a:off x="6116638" y="2432050"/>
            <a:ext cx="1568450" cy="428625"/>
          </a:xfrm>
          <a:prstGeom prst="rect">
            <a:avLst/>
          </a:prstGeom>
          <a:noFill/>
          <a:ln w="9525">
            <a:noFill/>
            <a:miter lim="800000"/>
            <a:headEnd/>
            <a:tailEnd/>
          </a:ln>
        </p:spPr>
        <p:txBody>
          <a:bodyPr lIns="0" tIns="0" rIns="0" bIns="0"/>
          <a:lstStyle/>
          <a:p>
            <a:pPr algn="ctr"/>
            <a:r>
              <a:rPr lang="en-US" altLang="zh-TW">
                <a:solidFill>
                  <a:srgbClr val="CC0000"/>
                </a:solidFill>
              </a:rPr>
              <a:t>Inactive</a:t>
            </a:r>
            <a:endParaRPr lang="zh-TW" altLang="zh-TW" b="1" i="1">
              <a:solidFill>
                <a:srgbClr val="008000"/>
              </a:solidFill>
              <a:latin typeface="Times New Roman" pitchFamily="18" charset="0"/>
              <a:ea typeface="標楷體" pitchFamily="65" charset="-120"/>
              <a:cs typeface="Times New Roman" pitchFamily="18" charset="0"/>
            </a:endParaRPr>
          </a:p>
        </p:txBody>
      </p:sp>
      <p:sp>
        <p:nvSpPr>
          <p:cNvPr id="101424" name="矩形 142"/>
          <p:cNvSpPr>
            <a:spLocks noChangeArrowheads="1"/>
          </p:cNvSpPr>
          <p:nvPr/>
        </p:nvSpPr>
        <p:spPr bwMode="auto">
          <a:xfrm>
            <a:off x="1149350" y="3192463"/>
            <a:ext cx="255588" cy="261937"/>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1425" name="矩形 143"/>
          <p:cNvSpPr>
            <a:spLocks noChangeArrowheads="1"/>
          </p:cNvSpPr>
          <p:nvPr/>
        </p:nvSpPr>
        <p:spPr bwMode="auto">
          <a:xfrm>
            <a:off x="798513" y="3192463"/>
            <a:ext cx="255587" cy="261937"/>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0</a:t>
            </a:r>
          </a:p>
        </p:txBody>
      </p:sp>
      <p:sp>
        <p:nvSpPr>
          <p:cNvPr id="101426" name="矩形 144"/>
          <p:cNvSpPr>
            <a:spLocks noChangeArrowheads="1"/>
          </p:cNvSpPr>
          <p:nvPr/>
        </p:nvSpPr>
        <p:spPr bwMode="auto">
          <a:xfrm>
            <a:off x="1463675" y="3192463"/>
            <a:ext cx="255588" cy="261937"/>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2</a:t>
            </a:r>
          </a:p>
        </p:txBody>
      </p:sp>
      <p:sp>
        <p:nvSpPr>
          <p:cNvPr id="101427" name="矩形 145"/>
          <p:cNvSpPr>
            <a:spLocks noChangeArrowheads="1"/>
          </p:cNvSpPr>
          <p:nvPr/>
        </p:nvSpPr>
        <p:spPr bwMode="auto">
          <a:xfrm>
            <a:off x="1774825" y="3192463"/>
            <a:ext cx="255588" cy="261937"/>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3</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1428" name="矩形 146"/>
          <p:cNvSpPr>
            <a:spLocks noChangeArrowheads="1"/>
          </p:cNvSpPr>
          <p:nvPr/>
        </p:nvSpPr>
        <p:spPr bwMode="auto">
          <a:xfrm>
            <a:off x="2087563" y="3192463"/>
            <a:ext cx="254000" cy="261937"/>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4</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1429" name="矩形 147"/>
          <p:cNvSpPr>
            <a:spLocks noChangeArrowheads="1"/>
          </p:cNvSpPr>
          <p:nvPr/>
        </p:nvSpPr>
        <p:spPr bwMode="auto">
          <a:xfrm>
            <a:off x="2398713" y="3192463"/>
            <a:ext cx="255587" cy="261937"/>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5</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1430" name="矩形 148"/>
          <p:cNvSpPr>
            <a:spLocks noChangeArrowheads="1"/>
          </p:cNvSpPr>
          <p:nvPr/>
        </p:nvSpPr>
        <p:spPr bwMode="auto">
          <a:xfrm>
            <a:off x="2711450" y="3197225"/>
            <a:ext cx="255588" cy="261938"/>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6</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1431" name="矩形 149"/>
          <p:cNvSpPr>
            <a:spLocks noChangeArrowheads="1"/>
          </p:cNvSpPr>
          <p:nvPr/>
        </p:nvSpPr>
        <p:spPr bwMode="auto">
          <a:xfrm>
            <a:off x="3024188" y="3197225"/>
            <a:ext cx="255587" cy="261938"/>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7</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1432" name="矩形 150"/>
          <p:cNvSpPr>
            <a:spLocks noChangeArrowheads="1"/>
          </p:cNvSpPr>
          <p:nvPr/>
        </p:nvSpPr>
        <p:spPr bwMode="auto">
          <a:xfrm>
            <a:off x="3336925" y="3190875"/>
            <a:ext cx="254000" cy="261938"/>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8</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1433" name="矩形 151"/>
          <p:cNvSpPr>
            <a:spLocks noChangeArrowheads="1"/>
          </p:cNvSpPr>
          <p:nvPr/>
        </p:nvSpPr>
        <p:spPr bwMode="auto">
          <a:xfrm>
            <a:off x="3648075" y="3197225"/>
            <a:ext cx="255588" cy="261938"/>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9</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1434" name="矩形 152"/>
          <p:cNvSpPr>
            <a:spLocks noChangeArrowheads="1"/>
          </p:cNvSpPr>
          <p:nvPr/>
        </p:nvSpPr>
        <p:spPr bwMode="auto">
          <a:xfrm>
            <a:off x="3925888" y="3190875"/>
            <a:ext cx="325437" cy="261938"/>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10</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1435" name="矩形 153"/>
          <p:cNvSpPr>
            <a:spLocks noChangeArrowheads="1"/>
          </p:cNvSpPr>
          <p:nvPr/>
        </p:nvSpPr>
        <p:spPr bwMode="auto">
          <a:xfrm>
            <a:off x="4238625" y="3190875"/>
            <a:ext cx="325438" cy="261938"/>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11</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1436" name="矩形 154"/>
          <p:cNvSpPr>
            <a:spLocks noChangeArrowheads="1"/>
          </p:cNvSpPr>
          <p:nvPr/>
        </p:nvSpPr>
        <p:spPr bwMode="auto">
          <a:xfrm>
            <a:off x="4527550" y="3190875"/>
            <a:ext cx="325438" cy="261938"/>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12</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1437" name="矩形 155"/>
          <p:cNvSpPr>
            <a:spLocks noChangeArrowheads="1"/>
          </p:cNvSpPr>
          <p:nvPr/>
        </p:nvSpPr>
        <p:spPr bwMode="auto">
          <a:xfrm>
            <a:off x="4862513" y="3190875"/>
            <a:ext cx="325437" cy="261938"/>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13</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1438" name="矩形 156"/>
          <p:cNvSpPr>
            <a:spLocks noChangeArrowheads="1"/>
          </p:cNvSpPr>
          <p:nvPr/>
        </p:nvSpPr>
        <p:spPr bwMode="auto">
          <a:xfrm>
            <a:off x="5175250" y="3192463"/>
            <a:ext cx="325438" cy="261937"/>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14</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1439" name="矩形 157"/>
          <p:cNvSpPr>
            <a:spLocks noChangeArrowheads="1"/>
          </p:cNvSpPr>
          <p:nvPr/>
        </p:nvSpPr>
        <p:spPr bwMode="auto">
          <a:xfrm>
            <a:off x="5487988" y="3189288"/>
            <a:ext cx="325437" cy="261937"/>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15</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1440" name="Line 26"/>
          <p:cNvSpPr>
            <a:spLocks noChangeShapeType="1"/>
          </p:cNvSpPr>
          <p:nvPr/>
        </p:nvSpPr>
        <p:spPr bwMode="auto">
          <a:xfrm>
            <a:off x="808038" y="1617663"/>
            <a:ext cx="0" cy="1471612"/>
          </a:xfrm>
          <a:prstGeom prst="line">
            <a:avLst/>
          </a:prstGeom>
          <a:noFill/>
          <a:ln w="9525">
            <a:solidFill>
              <a:srgbClr val="000000"/>
            </a:solidFill>
            <a:prstDash val="lgDashDot"/>
            <a:round/>
            <a:headEnd/>
            <a:tailEnd/>
          </a:ln>
        </p:spPr>
        <p:txBody>
          <a:bodyPr/>
          <a:lstStyle/>
          <a:p>
            <a:endParaRPr lang="zh-TW" altLang="en-US"/>
          </a:p>
        </p:txBody>
      </p:sp>
      <p:sp>
        <p:nvSpPr>
          <p:cNvPr id="160" name="Text Box 37"/>
          <p:cNvSpPr txBox="1">
            <a:spLocks noChangeArrowheads="1"/>
          </p:cNvSpPr>
          <p:nvPr/>
        </p:nvSpPr>
        <p:spPr bwMode="auto">
          <a:xfrm>
            <a:off x="7604125" y="1358900"/>
            <a:ext cx="869950" cy="246063"/>
          </a:xfrm>
          <a:prstGeom prst="rect">
            <a:avLst/>
          </a:prstGeom>
          <a:noFill/>
          <a:ln>
            <a:noFill/>
          </a:ln>
          <a:extLst/>
        </p:spPr>
        <p:txBody>
          <a:bodyPr lIns="0" tIns="0" rIns="0" bIns="0"/>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zh-TW" sz="1050" b="1" i="1" dirty="0" smtClean="0">
                <a:latin typeface="微軟正黑體" pitchFamily="34" charset="-120"/>
                <a:ea typeface="微軟正黑體" pitchFamily="34" charset="-120"/>
                <a:cs typeface="Times New Roman" pitchFamily="18" charset="0"/>
              </a:rPr>
              <a:t>Beacon</a:t>
            </a:r>
            <a:r>
              <a:rPr lang="en-US" altLang="zh-TW" sz="1600" b="1" i="1" dirty="0" smtClean="0">
                <a:latin typeface="微軟正黑體" pitchFamily="34" charset="-120"/>
                <a:ea typeface="微軟正黑體" pitchFamily="34" charset="-120"/>
                <a:cs typeface="Times New Roman" pitchFamily="18" charset="0"/>
              </a:rPr>
              <a:t> </a:t>
            </a:r>
            <a:endParaRPr lang="zh-TW" altLang="zh-TW" sz="1600" b="1" i="1" dirty="0" smtClean="0">
              <a:latin typeface="微軟正黑體" pitchFamily="34" charset="-120"/>
              <a:ea typeface="微軟正黑體" pitchFamily="34" charset="-120"/>
              <a:cs typeface="Times New Roman" pitchFamily="18" charset="0"/>
            </a:endParaRPr>
          </a:p>
        </p:txBody>
      </p:sp>
      <p:sp>
        <p:nvSpPr>
          <p:cNvPr id="101442" name="Line 26"/>
          <p:cNvSpPr>
            <a:spLocks noChangeShapeType="1"/>
          </p:cNvSpPr>
          <p:nvPr/>
        </p:nvSpPr>
        <p:spPr bwMode="auto">
          <a:xfrm>
            <a:off x="8096250" y="1646238"/>
            <a:ext cx="0" cy="2871787"/>
          </a:xfrm>
          <a:prstGeom prst="line">
            <a:avLst/>
          </a:prstGeom>
          <a:noFill/>
          <a:ln w="9525">
            <a:solidFill>
              <a:srgbClr val="000000"/>
            </a:solidFill>
            <a:prstDash val="lgDashDot"/>
            <a:round/>
            <a:headEnd/>
            <a:tailEnd/>
          </a:ln>
        </p:spPr>
        <p:txBody>
          <a:bodyPr/>
          <a:lstStyle/>
          <a:p>
            <a:endParaRPr lang="zh-TW" altLang="en-US"/>
          </a:p>
        </p:txBody>
      </p:sp>
      <p:sp>
        <p:nvSpPr>
          <p:cNvPr id="101443" name="Line 26"/>
          <p:cNvSpPr>
            <a:spLocks noChangeShapeType="1"/>
          </p:cNvSpPr>
          <p:nvPr/>
        </p:nvSpPr>
        <p:spPr bwMode="auto">
          <a:xfrm>
            <a:off x="7980363" y="1663700"/>
            <a:ext cx="0" cy="1425575"/>
          </a:xfrm>
          <a:prstGeom prst="line">
            <a:avLst/>
          </a:prstGeom>
          <a:noFill/>
          <a:ln w="9525">
            <a:solidFill>
              <a:srgbClr val="000000"/>
            </a:solidFill>
            <a:prstDash val="lgDashDot"/>
            <a:round/>
            <a:headEnd/>
            <a:tailEnd/>
          </a:ln>
        </p:spPr>
        <p:txBody>
          <a:bodyPr/>
          <a:lstStyle/>
          <a:p>
            <a:endParaRPr lang="zh-TW" altLang="en-US"/>
          </a:p>
        </p:txBody>
      </p:sp>
      <p:sp>
        <p:nvSpPr>
          <p:cNvPr id="101444" name="Line 30"/>
          <p:cNvSpPr>
            <a:spLocks noChangeShapeType="1"/>
          </p:cNvSpPr>
          <p:nvPr/>
        </p:nvSpPr>
        <p:spPr bwMode="auto">
          <a:xfrm flipV="1">
            <a:off x="666750" y="4025900"/>
            <a:ext cx="5114925" cy="1588"/>
          </a:xfrm>
          <a:prstGeom prst="line">
            <a:avLst/>
          </a:prstGeom>
          <a:noFill/>
          <a:ln w="31750">
            <a:solidFill>
              <a:srgbClr val="0000FF"/>
            </a:solidFill>
            <a:round/>
            <a:headEnd type="triangle" w="sm" len="sm"/>
            <a:tailEnd type="triangle" w="sm" len="sm"/>
          </a:ln>
        </p:spPr>
        <p:txBody>
          <a:bodyPr/>
          <a:lstStyle/>
          <a:p>
            <a:endParaRPr lang="zh-TW" altLang="en-US"/>
          </a:p>
        </p:txBody>
      </p:sp>
      <p:sp>
        <p:nvSpPr>
          <p:cNvPr id="101445" name="Text Box 34"/>
          <p:cNvSpPr txBox="1">
            <a:spLocks noChangeArrowheads="1"/>
          </p:cNvSpPr>
          <p:nvPr/>
        </p:nvSpPr>
        <p:spPr bwMode="auto">
          <a:xfrm>
            <a:off x="2552700" y="4089400"/>
            <a:ext cx="1568450" cy="428625"/>
          </a:xfrm>
          <a:prstGeom prst="rect">
            <a:avLst/>
          </a:prstGeom>
          <a:noFill/>
          <a:ln w="9525">
            <a:noFill/>
            <a:miter lim="800000"/>
            <a:headEnd/>
            <a:tailEnd/>
          </a:ln>
        </p:spPr>
        <p:txBody>
          <a:bodyPr lIns="0" tIns="0" rIns="0" bIns="0"/>
          <a:lstStyle/>
          <a:p>
            <a:pPr algn="ctr"/>
            <a:r>
              <a:rPr lang="en-US" altLang="zh-TW">
                <a:solidFill>
                  <a:srgbClr val="0000FF"/>
                </a:solidFill>
              </a:rPr>
              <a:t>Active</a:t>
            </a:r>
            <a:endParaRPr lang="zh-TW" altLang="zh-TW" b="1" i="1">
              <a:solidFill>
                <a:srgbClr val="0000FF"/>
              </a:solidFill>
              <a:latin typeface="Times New Roman" pitchFamily="18" charset="0"/>
              <a:ea typeface="標楷體" pitchFamily="65" charset="-120"/>
              <a:cs typeface="Times New Roman" pitchFamily="18" charset="0"/>
            </a:endParaRPr>
          </a:p>
        </p:txBody>
      </p:sp>
      <p:sp>
        <p:nvSpPr>
          <p:cNvPr id="83" name="Text Box 34"/>
          <p:cNvSpPr txBox="1">
            <a:spLocks noChangeArrowheads="1"/>
          </p:cNvSpPr>
          <p:nvPr/>
        </p:nvSpPr>
        <p:spPr bwMode="auto">
          <a:xfrm>
            <a:off x="3727450" y="1524000"/>
            <a:ext cx="2079625" cy="444500"/>
          </a:xfrm>
          <a:prstGeom prst="rect">
            <a:avLst/>
          </a:prstGeom>
          <a:noFill/>
          <a:ln>
            <a:noFill/>
          </a:ln>
          <a:extLst/>
        </p:spPr>
        <p:txBody>
          <a:bodyPr lIns="0" tIns="0" rIns="0" bIns="0"/>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zh-TW" sz="1200" b="1" i="1" dirty="0" smtClean="0">
                <a:solidFill>
                  <a:schemeClr val="accent4">
                    <a:lumMod val="50000"/>
                  </a:schemeClr>
                </a:solidFill>
                <a:latin typeface="Times New Roman" pitchFamily="18" charset="0"/>
                <a:ea typeface="標楷體" pitchFamily="65" charset="-120"/>
                <a:cs typeface="Times New Roman" pitchFamily="18" charset="0"/>
              </a:rPr>
              <a:t>CFP</a:t>
            </a:r>
          </a:p>
        </p:txBody>
      </p:sp>
      <p:sp>
        <p:nvSpPr>
          <p:cNvPr id="101447" name="矩形 7"/>
          <p:cNvSpPr>
            <a:spLocks noChangeArrowheads="1"/>
          </p:cNvSpPr>
          <p:nvPr/>
        </p:nvSpPr>
        <p:spPr bwMode="auto">
          <a:xfrm>
            <a:off x="1155700" y="1514475"/>
            <a:ext cx="2322513" cy="461963"/>
          </a:xfrm>
          <a:prstGeom prst="rect">
            <a:avLst/>
          </a:prstGeom>
          <a:noFill/>
          <a:ln w="9525">
            <a:noFill/>
            <a:miter lim="800000"/>
            <a:headEnd/>
            <a:tailEnd/>
          </a:ln>
        </p:spPr>
        <p:txBody>
          <a:bodyPr>
            <a:spAutoFit/>
          </a:bodyPr>
          <a:lstStyle/>
          <a:p>
            <a:pPr algn="ctr"/>
            <a:r>
              <a:rPr kumimoji="0" lang="en-US" altLang="zh-TW" sz="1200" b="1" i="1">
                <a:solidFill>
                  <a:srgbClr val="66FF66"/>
                </a:solidFill>
                <a:latin typeface="Times New Roman" pitchFamily="18" charset="0"/>
                <a:cs typeface="Times New Roman" pitchFamily="18" charset="0"/>
              </a:rPr>
              <a:t>CAP</a:t>
            </a:r>
          </a:p>
          <a:p>
            <a:pPr algn="ctr"/>
            <a:endParaRPr lang="zh-TW" altLang="zh-TW" sz="1200" b="1" i="1">
              <a:solidFill>
                <a:srgbClr val="66FF66"/>
              </a:solidFill>
              <a:latin typeface="Times New Roman" pitchFamily="18" charset="0"/>
              <a:ea typeface="標楷體" pitchFamily="65" charset="-120"/>
              <a:cs typeface="Times New Roman" pitchFamily="18" charset="0"/>
            </a:endParaRPr>
          </a:p>
        </p:txBody>
      </p:sp>
      <p:sp>
        <p:nvSpPr>
          <p:cNvPr id="101448" name="Text Box 48"/>
          <p:cNvSpPr txBox="1">
            <a:spLocks noChangeArrowheads="1"/>
          </p:cNvSpPr>
          <p:nvPr/>
        </p:nvSpPr>
        <p:spPr bwMode="auto">
          <a:xfrm>
            <a:off x="1508125" y="3667125"/>
            <a:ext cx="3617913" cy="304800"/>
          </a:xfrm>
          <a:prstGeom prst="rect">
            <a:avLst/>
          </a:prstGeom>
          <a:noFill/>
          <a:ln w="9525">
            <a:noFill/>
            <a:miter lim="800000"/>
            <a:headEnd/>
            <a:tailEnd/>
          </a:ln>
        </p:spPr>
        <p:txBody>
          <a:bodyPr wrap="none">
            <a:spAutoFit/>
          </a:bodyPr>
          <a:lstStyle/>
          <a:p>
            <a:r>
              <a:rPr lang="en-US" altLang="zh-TW" sz="1400" dirty="0"/>
              <a:t>SD=</a:t>
            </a:r>
            <a:r>
              <a:rPr lang="en-US" altLang="zh-TW" sz="1400" i="1" dirty="0" err="1"/>
              <a:t>aBaseSuperframeDuration</a:t>
            </a:r>
            <a:r>
              <a:rPr lang="en-US" altLang="zh-TW" sz="1400" dirty="0"/>
              <a:t>*2</a:t>
            </a:r>
            <a:r>
              <a:rPr lang="en-US" altLang="zh-TW" sz="1400" baseline="30000" dirty="0"/>
              <a:t>SO</a:t>
            </a:r>
            <a:r>
              <a:rPr lang="en-US" altLang="zh-TW" sz="1400" dirty="0"/>
              <a:t>symbols</a:t>
            </a:r>
          </a:p>
        </p:txBody>
      </p:sp>
      <p:sp>
        <p:nvSpPr>
          <p:cNvPr id="101449" name="Line 30"/>
          <p:cNvSpPr>
            <a:spLocks noChangeShapeType="1"/>
          </p:cNvSpPr>
          <p:nvPr/>
        </p:nvSpPr>
        <p:spPr bwMode="auto">
          <a:xfrm flipV="1">
            <a:off x="655638" y="4438650"/>
            <a:ext cx="7440612" cy="0"/>
          </a:xfrm>
          <a:prstGeom prst="line">
            <a:avLst/>
          </a:prstGeom>
          <a:noFill/>
          <a:ln w="31750">
            <a:solidFill>
              <a:schemeClr val="tx1"/>
            </a:solidFill>
            <a:round/>
            <a:headEnd type="triangle" w="sm" len="sm"/>
            <a:tailEnd type="triangle" w="sm" len="sm"/>
          </a:ln>
        </p:spPr>
        <p:txBody>
          <a:bodyPr/>
          <a:lstStyle/>
          <a:p>
            <a:endParaRPr lang="zh-TW" altLang="en-US"/>
          </a:p>
        </p:txBody>
      </p:sp>
      <p:sp>
        <p:nvSpPr>
          <p:cNvPr id="101450" name="Text Box 50"/>
          <p:cNvSpPr txBox="1">
            <a:spLocks noChangeArrowheads="1"/>
          </p:cNvSpPr>
          <p:nvPr/>
        </p:nvSpPr>
        <p:spPr bwMode="auto">
          <a:xfrm>
            <a:off x="1581150" y="4521200"/>
            <a:ext cx="3538538" cy="304800"/>
          </a:xfrm>
          <a:prstGeom prst="rect">
            <a:avLst/>
          </a:prstGeom>
          <a:noFill/>
          <a:ln w="9525">
            <a:noFill/>
            <a:miter lim="800000"/>
            <a:headEnd/>
            <a:tailEnd/>
          </a:ln>
        </p:spPr>
        <p:txBody>
          <a:bodyPr wrap="none">
            <a:spAutoFit/>
          </a:bodyPr>
          <a:lstStyle/>
          <a:p>
            <a:r>
              <a:rPr lang="en-US" altLang="zh-TW" sz="1400"/>
              <a:t>BI=</a:t>
            </a:r>
            <a:r>
              <a:rPr lang="en-US" altLang="zh-TW" sz="1400" i="1"/>
              <a:t>aBaseSuperframeDuration</a:t>
            </a:r>
            <a:r>
              <a:rPr lang="en-US" altLang="zh-TW" sz="1400"/>
              <a:t>*2</a:t>
            </a:r>
            <a:r>
              <a:rPr lang="en-US" altLang="zh-TW" sz="1400" baseline="30000"/>
              <a:t>BO</a:t>
            </a:r>
            <a:r>
              <a:rPr lang="en-US" altLang="zh-TW" sz="1400"/>
              <a:t>symbols</a:t>
            </a:r>
          </a:p>
        </p:txBody>
      </p:sp>
      <p:sp>
        <p:nvSpPr>
          <p:cNvPr id="101451" name="Rectangle 3"/>
          <p:cNvSpPr txBox="1">
            <a:spLocks noChangeArrowheads="1"/>
          </p:cNvSpPr>
          <p:nvPr/>
        </p:nvSpPr>
        <p:spPr bwMode="auto">
          <a:xfrm>
            <a:off x="376238" y="4864100"/>
            <a:ext cx="8229600" cy="1733550"/>
          </a:xfrm>
          <a:prstGeom prst="rect">
            <a:avLst/>
          </a:prstGeom>
          <a:noFill/>
          <a:ln w="9525">
            <a:noFill/>
            <a:miter lim="800000"/>
            <a:headEnd/>
            <a:tailEnd/>
          </a:ln>
        </p:spPr>
        <p:txBody>
          <a:bodyPr/>
          <a:lstStyle/>
          <a:p>
            <a:pPr marL="742950" lvl="1" indent="-285750">
              <a:lnSpc>
                <a:spcPct val="85000"/>
              </a:lnSpc>
              <a:spcBef>
                <a:spcPts val="500"/>
              </a:spcBef>
              <a:buClr>
                <a:schemeClr val="accent2"/>
              </a:buClr>
              <a:buSzPct val="76000"/>
              <a:buFont typeface="Wingdings 3" pitchFamily="18" charset="2"/>
              <a:buChar char=""/>
            </a:pPr>
            <a:r>
              <a:rPr lang="en-US" altLang="zh-TW" i="1">
                <a:solidFill>
                  <a:srgbClr val="FF0000"/>
                </a:solidFill>
                <a:latin typeface="Arial Unicode MS" pitchFamily="34" charset="-120"/>
                <a:ea typeface="Arial Unicode MS" pitchFamily="34" charset="-120"/>
                <a:cs typeface="Arial Unicode MS" pitchFamily="34" charset="-120"/>
              </a:rPr>
              <a:t>macBeaconOrder </a:t>
            </a:r>
            <a:r>
              <a:rPr lang="en-US" altLang="zh-TW">
                <a:solidFill>
                  <a:srgbClr val="FF0000"/>
                </a:solidFill>
                <a:latin typeface="Arial Unicode MS" pitchFamily="34" charset="-120"/>
                <a:ea typeface="Arial Unicode MS" pitchFamily="34" charset="-120"/>
                <a:cs typeface="Arial Unicode MS" pitchFamily="34" charset="-120"/>
              </a:rPr>
              <a:t>(</a:t>
            </a:r>
            <a:r>
              <a:rPr lang="en-US" altLang="zh-TW" i="1">
                <a:solidFill>
                  <a:srgbClr val="FF0000"/>
                </a:solidFill>
                <a:latin typeface="Arial Unicode MS" pitchFamily="34" charset="-120"/>
                <a:ea typeface="Arial Unicode MS" pitchFamily="34" charset="-120"/>
                <a:cs typeface="Arial Unicode MS" pitchFamily="34" charset="-120"/>
              </a:rPr>
              <a:t>BO</a:t>
            </a:r>
            <a:r>
              <a:rPr lang="en-US" altLang="zh-TW">
                <a:solidFill>
                  <a:srgbClr val="FF0000"/>
                </a:solidFill>
                <a:latin typeface="Arial Unicode MS" pitchFamily="34" charset="-120"/>
                <a:ea typeface="Arial Unicode MS" pitchFamily="34" charset="-120"/>
                <a:cs typeface="Arial Unicode MS" pitchFamily="34" charset="-120"/>
              </a:rPr>
              <a:t>)</a:t>
            </a:r>
            <a:r>
              <a:rPr lang="en-US" altLang="zh-TW">
                <a:solidFill>
                  <a:schemeClr val="tx2"/>
                </a:solidFill>
                <a:latin typeface="Arial Unicode MS" pitchFamily="34" charset="-120"/>
                <a:ea typeface="Arial Unicode MS" pitchFamily="34" charset="-120"/>
                <a:cs typeface="Arial Unicode MS" pitchFamily="34" charset="-120"/>
              </a:rPr>
              <a:t> and </a:t>
            </a:r>
            <a:r>
              <a:rPr lang="en-US" altLang="zh-TW" i="1">
                <a:solidFill>
                  <a:srgbClr val="FF0000"/>
                </a:solidFill>
                <a:latin typeface="Arial Unicode MS" pitchFamily="34" charset="-120"/>
                <a:ea typeface="Arial Unicode MS" pitchFamily="34" charset="-120"/>
                <a:cs typeface="Arial Unicode MS" pitchFamily="34" charset="-120"/>
              </a:rPr>
              <a:t>macSuperframeOrder </a:t>
            </a:r>
            <a:r>
              <a:rPr lang="en-US" altLang="zh-TW">
                <a:solidFill>
                  <a:srgbClr val="FF0000"/>
                </a:solidFill>
                <a:latin typeface="Arial Unicode MS" pitchFamily="34" charset="-120"/>
                <a:ea typeface="Arial Unicode MS" pitchFamily="34" charset="-120"/>
                <a:cs typeface="Arial Unicode MS" pitchFamily="34" charset="-120"/>
              </a:rPr>
              <a:t>(</a:t>
            </a:r>
            <a:r>
              <a:rPr lang="en-US" altLang="zh-TW" i="1">
                <a:solidFill>
                  <a:srgbClr val="FF0000"/>
                </a:solidFill>
                <a:latin typeface="Arial Unicode MS" pitchFamily="34" charset="-120"/>
                <a:ea typeface="Arial Unicode MS" pitchFamily="34" charset="-120"/>
                <a:cs typeface="Arial Unicode MS" pitchFamily="34" charset="-120"/>
              </a:rPr>
              <a:t>SO</a:t>
            </a:r>
            <a:r>
              <a:rPr lang="en-US" altLang="zh-TW">
                <a:solidFill>
                  <a:srgbClr val="FF0000"/>
                </a:solidFill>
                <a:latin typeface="Arial Unicode MS" pitchFamily="34" charset="-120"/>
                <a:ea typeface="Arial Unicode MS" pitchFamily="34" charset="-120"/>
                <a:cs typeface="Arial Unicode MS" pitchFamily="34" charset="-120"/>
              </a:rPr>
              <a:t>)</a:t>
            </a:r>
          </a:p>
          <a:p>
            <a:pPr marL="1143000" lvl="2" indent="-228600">
              <a:lnSpc>
                <a:spcPct val="85000"/>
              </a:lnSpc>
              <a:spcBef>
                <a:spcPts val="500"/>
              </a:spcBef>
              <a:buClr>
                <a:srgbClr val="BCBCBC"/>
              </a:buClr>
              <a:buSzPct val="76000"/>
              <a:buFont typeface="Wingdings 3" pitchFamily="18" charset="2"/>
              <a:buChar char=""/>
            </a:pPr>
            <a:r>
              <a:rPr lang="en-US" altLang="zh-TW" i="1">
                <a:latin typeface="Arial Unicode MS" pitchFamily="34" charset="-120"/>
                <a:ea typeface="Arial Unicode MS" pitchFamily="34" charset="-120"/>
                <a:cs typeface="Arial Unicode MS" pitchFamily="34" charset="-120"/>
              </a:rPr>
              <a:t>macBeaconOrder </a:t>
            </a:r>
            <a:r>
              <a:rPr lang="en-US" altLang="zh-TW">
                <a:latin typeface="Arial Unicode MS" pitchFamily="34" charset="-120"/>
                <a:ea typeface="Arial Unicode MS" pitchFamily="34" charset="-120"/>
                <a:cs typeface="Arial Unicode MS" pitchFamily="34" charset="-120"/>
              </a:rPr>
              <a:t>- The </a:t>
            </a:r>
            <a:r>
              <a:rPr lang="en-US" altLang="zh-TW">
                <a:solidFill>
                  <a:srgbClr val="0000FF"/>
                </a:solidFill>
                <a:latin typeface="Arial Unicode MS" pitchFamily="34" charset="-120"/>
                <a:ea typeface="Arial Unicode MS" pitchFamily="34" charset="-120"/>
                <a:cs typeface="Arial Unicode MS" pitchFamily="34" charset="-120"/>
              </a:rPr>
              <a:t>interval</a:t>
            </a:r>
            <a:r>
              <a:rPr lang="en-US" altLang="zh-TW">
                <a:latin typeface="Arial Unicode MS" pitchFamily="34" charset="-120"/>
                <a:ea typeface="Arial Unicode MS" pitchFamily="34" charset="-120"/>
                <a:cs typeface="Arial Unicode MS" pitchFamily="34" charset="-120"/>
              </a:rPr>
              <a:t> at which the coordinator shall transmit its beacon frames (0 ~ 14)</a:t>
            </a:r>
          </a:p>
          <a:p>
            <a:pPr marL="1143000" lvl="2" indent="-228600">
              <a:lnSpc>
                <a:spcPct val="85000"/>
              </a:lnSpc>
              <a:spcBef>
                <a:spcPts val="500"/>
              </a:spcBef>
              <a:buClr>
                <a:srgbClr val="BCBCBC"/>
              </a:buClr>
              <a:buSzPct val="76000"/>
              <a:buFont typeface="Wingdings 3" pitchFamily="18" charset="2"/>
              <a:buChar char=""/>
            </a:pPr>
            <a:r>
              <a:rPr lang="en-US" altLang="zh-TW" i="1">
                <a:latin typeface="Arial Unicode MS" pitchFamily="34" charset="-120"/>
                <a:ea typeface="Arial Unicode MS" pitchFamily="34" charset="-120"/>
                <a:cs typeface="Arial Unicode MS" pitchFamily="34" charset="-120"/>
              </a:rPr>
              <a:t>macSuperframeOrder</a:t>
            </a:r>
            <a:r>
              <a:rPr lang="en-US" altLang="zh-TW">
                <a:latin typeface="Arial Unicode MS" pitchFamily="34" charset="-120"/>
                <a:ea typeface="Arial Unicode MS" pitchFamily="34" charset="-120"/>
                <a:cs typeface="Arial Unicode MS" pitchFamily="34" charset="-120"/>
              </a:rPr>
              <a:t> - The </a:t>
            </a:r>
            <a:r>
              <a:rPr lang="en-US" altLang="zh-TW">
                <a:solidFill>
                  <a:srgbClr val="0000FF"/>
                </a:solidFill>
                <a:latin typeface="Arial Unicode MS" pitchFamily="34" charset="-120"/>
                <a:ea typeface="Arial Unicode MS" pitchFamily="34" charset="-120"/>
                <a:cs typeface="Arial Unicode MS" pitchFamily="34" charset="-120"/>
              </a:rPr>
              <a:t>length of the active portion</a:t>
            </a:r>
            <a:r>
              <a:rPr lang="en-US" altLang="zh-TW" i="1">
                <a:latin typeface="Arial Unicode MS" pitchFamily="34" charset="-120"/>
                <a:ea typeface="Arial Unicode MS" pitchFamily="34" charset="-120"/>
                <a:cs typeface="Arial Unicode MS" pitchFamily="34" charset="-120"/>
              </a:rPr>
              <a:t> </a:t>
            </a:r>
            <a:r>
              <a:rPr lang="en-US" altLang="zh-TW">
                <a:latin typeface="Arial Unicode MS" pitchFamily="34" charset="-120"/>
                <a:ea typeface="Arial Unicode MS" pitchFamily="34" charset="-120"/>
                <a:cs typeface="Arial Unicode MS" pitchFamily="34" charset="-120"/>
              </a:rPr>
              <a:t>of the superframe, which includes the beacon frame (0 ~ </a:t>
            </a:r>
            <a:r>
              <a:rPr lang="en-US" altLang="zh-TW" i="1">
                <a:latin typeface="Arial Unicode MS" pitchFamily="34" charset="-120"/>
                <a:ea typeface="Arial Unicode MS" pitchFamily="34" charset="-120"/>
                <a:cs typeface="Arial Unicode MS" pitchFamily="34" charset="-120"/>
              </a:rPr>
              <a:t>macBeaconOrder</a:t>
            </a:r>
            <a:r>
              <a:rPr lang="en-US" altLang="zh-TW">
                <a:latin typeface="Arial Unicode MS" pitchFamily="34" charset="-120"/>
                <a:ea typeface="Arial Unicode MS" pitchFamily="34" charset="-120"/>
                <a:cs typeface="Arial Unicode MS" pitchFamily="34" charset="-120"/>
              </a:rPr>
              <a:t>)</a:t>
            </a:r>
          </a:p>
        </p:txBody>
      </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79</a:t>
            </a:fld>
            <a:endParaRPr lang="zh-TW" altLang="en-US"/>
          </a:p>
        </p:txBody>
      </p:sp>
    </p:spTree>
    <p:extLst>
      <p:ext uri="{BB962C8B-B14F-4D97-AF65-F5344CB8AC3E}">
        <p14:creationId xmlns:p14="http://schemas.microsoft.com/office/powerpoint/2010/main" val="1757666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txBox="1">
            <a:spLocks/>
          </p:cNvSpPr>
          <p:nvPr/>
        </p:nvSpPr>
        <p:spPr>
          <a:xfrm>
            <a:off x="629014" y="269776"/>
            <a:ext cx="8077200" cy="1143000"/>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dirty="0">
                <a:solidFill>
                  <a:prstClr val="black"/>
                </a:solidFill>
              </a:rPr>
              <a:t>Catalog of </a:t>
            </a:r>
            <a:r>
              <a:rPr dirty="0" err="1">
                <a:solidFill>
                  <a:prstClr val="black"/>
                </a:solidFill>
              </a:rPr>
              <a:t>IoT</a:t>
            </a:r>
            <a:r>
              <a:rPr dirty="0">
                <a:solidFill>
                  <a:prstClr val="black"/>
                </a:solidFill>
              </a:rPr>
              <a:t>/M2M Sensors </a:t>
            </a:r>
            <a:r>
              <a:rPr dirty="0" smtClean="0">
                <a:solidFill>
                  <a:prstClr val="black"/>
                </a:solidFill>
              </a:rPr>
              <a:t>(3)</a:t>
            </a:r>
            <a:endParaRPr dirty="0">
              <a:solidFill>
                <a:prstClr val="black"/>
              </a:solidFill>
            </a:endParaRPr>
          </a:p>
        </p:txBody>
      </p:sp>
      <p:sp>
        <p:nvSpPr>
          <p:cNvPr id="38" name="文字方塊 37"/>
          <p:cNvSpPr txBox="1"/>
          <p:nvPr/>
        </p:nvSpPr>
        <p:spPr>
          <a:xfrm>
            <a:off x="818555" y="2384347"/>
            <a:ext cx="2020490" cy="369332"/>
          </a:xfrm>
          <a:prstGeom prst="rect">
            <a:avLst/>
          </a:prstGeom>
          <a:noFill/>
        </p:spPr>
        <p:txBody>
          <a:bodyPr wrap="none" rtlCol="0">
            <a:spAutoFit/>
          </a:bodyPr>
          <a:lstStyle/>
          <a:p>
            <a:r>
              <a:rPr lang="en-US" altLang="zh-TW" dirty="0" smtClean="0">
                <a:solidFill>
                  <a:prstClr val="black"/>
                </a:solidFill>
              </a:rPr>
              <a:t>Magnet-ring sensor</a:t>
            </a:r>
            <a:endParaRPr lang="zh-TW" altLang="en-US" dirty="0">
              <a:solidFill>
                <a:prstClr val="black"/>
              </a:solidFill>
            </a:endParaRPr>
          </a:p>
        </p:txBody>
      </p:sp>
      <p:pic>
        <p:nvPicPr>
          <p:cNvPr id="55" name="圖片 54"/>
          <p:cNvPicPr>
            <a:picLocks noChangeAspect="1"/>
          </p:cNvPicPr>
          <p:nvPr/>
        </p:nvPicPr>
        <p:blipFill>
          <a:blip r:embed="rId3"/>
          <a:stretch>
            <a:fillRect/>
          </a:stretch>
        </p:blipFill>
        <p:spPr>
          <a:xfrm>
            <a:off x="744096" y="1241347"/>
            <a:ext cx="2000000" cy="1171429"/>
          </a:xfrm>
          <a:prstGeom prst="rect">
            <a:avLst/>
          </a:prstGeom>
        </p:spPr>
      </p:pic>
      <p:pic>
        <p:nvPicPr>
          <p:cNvPr id="56" name="圖片 55"/>
          <p:cNvPicPr>
            <a:picLocks noChangeAspect="1"/>
          </p:cNvPicPr>
          <p:nvPr/>
        </p:nvPicPr>
        <p:blipFill>
          <a:blip r:embed="rId4"/>
          <a:stretch>
            <a:fillRect/>
          </a:stretch>
        </p:blipFill>
        <p:spPr>
          <a:xfrm>
            <a:off x="795466" y="2955014"/>
            <a:ext cx="2066667" cy="1066667"/>
          </a:xfrm>
          <a:prstGeom prst="rect">
            <a:avLst/>
          </a:prstGeom>
        </p:spPr>
      </p:pic>
      <p:sp>
        <p:nvSpPr>
          <p:cNvPr id="57" name="文字方塊 56"/>
          <p:cNvSpPr txBox="1"/>
          <p:nvPr/>
        </p:nvSpPr>
        <p:spPr>
          <a:xfrm>
            <a:off x="922105" y="3941592"/>
            <a:ext cx="2143985" cy="646331"/>
          </a:xfrm>
          <a:prstGeom prst="rect">
            <a:avLst/>
          </a:prstGeom>
          <a:noFill/>
        </p:spPr>
        <p:txBody>
          <a:bodyPr wrap="none" rtlCol="0">
            <a:spAutoFit/>
          </a:bodyPr>
          <a:lstStyle/>
          <a:p>
            <a:pPr algn="ctr"/>
            <a:r>
              <a:rPr lang="en-US" altLang="zh-TW" dirty="0" smtClean="0">
                <a:solidFill>
                  <a:prstClr val="black"/>
                </a:solidFill>
              </a:rPr>
              <a:t>Analog-temperature </a:t>
            </a:r>
          </a:p>
          <a:p>
            <a:pPr algn="ctr"/>
            <a:r>
              <a:rPr lang="en-US" altLang="zh-TW" dirty="0" smtClean="0">
                <a:solidFill>
                  <a:prstClr val="black"/>
                </a:solidFill>
              </a:rPr>
              <a:t>sensor</a:t>
            </a:r>
            <a:endParaRPr lang="zh-TW" altLang="en-US" dirty="0">
              <a:solidFill>
                <a:prstClr val="black"/>
              </a:solidFill>
            </a:endParaRPr>
          </a:p>
        </p:txBody>
      </p:sp>
      <p:pic>
        <p:nvPicPr>
          <p:cNvPr id="58" name="圖片 57"/>
          <p:cNvPicPr>
            <a:picLocks noChangeAspect="1"/>
          </p:cNvPicPr>
          <p:nvPr/>
        </p:nvPicPr>
        <p:blipFill>
          <a:blip r:embed="rId5"/>
          <a:stretch>
            <a:fillRect/>
          </a:stretch>
        </p:blipFill>
        <p:spPr>
          <a:xfrm>
            <a:off x="981180" y="4534967"/>
            <a:ext cx="1695238" cy="971429"/>
          </a:xfrm>
          <a:prstGeom prst="rect">
            <a:avLst/>
          </a:prstGeom>
        </p:spPr>
      </p:pic>
      <p:sp>
        <p:nvSpPr>
          <p:cNvPr id="59" name="文字方塊 58"/>
          <p:cNvSpPr txBox="1"/>
          <p:nvPr/>
        </p:nvSpPr>
        <p:spPr>
          <a:xfrm>
            <a:off x="671944" y="5656800"/>
            <a:ext cx="2313710" cy="646331"/>
          </a:xfrm>
          <a:prstGeom prst="rect">
            <a:avLst/>
          </a:prstGeom>
          <a:noFill/>
        </p:spPr>
        <p:txBody>
          <a:bodyPr wrap="none" rtlCol="0">
            <a:spAutoFit/>
          </a:bodyPr>
          <a:lstStyle/>
          <a:p>
            <a:pPr algn="ctr"/>
            <a:r>
              <a:rPr lang="en-US" altLang="zh-TW" dirty="0" smtClean="0">
                <a:solidFill>
                  <a:prstClr val="black"/>
                </a:solidFill>
              </a:rPr>
              <a:t>Common-Cathode Red</a:t>
            </a:r>
          </a:p>
          <a:p>
            <a:pPr algn="ctr"/>
            <a:r>
              <a:rPr lang="en-US" altLang="zh-TW" dirty="0" smtClean="0">
                <a:solidFill>
                  <a:prstClr val="black"/>
                </a:solidFill>
              </a:rPr>
              <a:t>&amp; Green LED</a:t>
            </a:r>
            <a:endParaRPr lang="zh-TW" altLang="en-US" dirty="0">
              <a:solidFill>
                <a:prstClr val="black"/>
              </a:solidFill>
            </a:endParaRPr>
          </a:p>
        </p:txBody>
      </p:sp>
      <p:pic>
        <p:nvPicPr>
          <p:cNvPr id="60" name="圖片 59"/>
          <p:cNvPicPr>
            <a:picLocks noChangeAspect="1"/>
          </p:cNvPicPr>
          <p:nvPr/>
        </p:nvPicPr>
        <p:blipFill>
          <a:blip r:embed="rId6"/>
          <a:stretch>
            <a:fillRect/>
          </a:stretch>
        </p:blipFill>
        <p:spPr>
          <a:xfrm>
            <a:off x="3066090" y="1280484"/>
            <a:ext cx="1590476" cy="971429"/>
          </a:xfrm>
          <a:prstGeom prst="rect">
            <a:avLst/>
          </a:prstGeom>
        </p:spPr>
      </p:pic>
      <p:sp>
        <p:nvSpPr>
          <p:cNvPr id="61" name="文字方塊 60"/>
          <p:cNvSpPr txBox="1"/>
          <p:nvPr/>
        </p:nvSpPr>
        <p:spPr>
          <a:xfrm>
            <a:off x="3105648" y="2386660"/>
            <a:ext cx="1561966" cy="369332"/>
          </a:xfrm>
          <a:prstGeom prst="rect">
            <a:avLst/>
          </a:prstGeom>
          <a:noFill/>
        </p:spPr>
        <p:txBody>
          <a:bodyPr wrap="none" rtlCol="0">
            <a:spAutoFit/>
          </a:bodyPr>
          <a:lstStyle/>
          <a:p>
            <a:r>
              <a:rPr lang="en-US" altLang="zh-TW" dirty="0" smtClean="0">
                <a:solidFill>
                  <a:prstClr val="black"/>
                </a:solidFill>
              </a:rPr>
              <a:t>Rotate-encode</a:t>
            </a:r>
            <a:endParaRPr lang="zh-TW" altLang="en-US" dirty="0">
              <a:solidFill>
                <a:prstClr val="black"/>
              </a:solidFill>
            </a:endParaRPr>
          </a:p>
        </p:txBody>
      </p:sp>
      <p:pic>
        <p:nvPicPr>
          <p:cNvPr id="13" name="圖片 12"/>
          <p:cNvPicPr>
            <a:picLocks noChangeAspect="1"/>
          </p:cNvPicPr>
          <p:nvPr/>
        </p:nvPicPr>
        <p:blipFill>
          <a:blip r:embed="rId7"/>
          <a:stretch>
            <a:fillRect/>
          </a:stretch>
        </p:blipFill>
        <p:spPr>
          <a:xfrm>
            <a:off x="2862133" y="2834231"/>
            <a:ext cx="2295238" cy="1161905"/>
          </a:xfrm>
          <a:prstGeom prst="rect">
            <a:avLst/>
          </a:prstGeom>
        </p:spPr>
      </p:pic>
      <p:sp>
        <p:nvSpPr>
          <p:cNvPr id="14" name="文字方塊 13"/>
          <p:cNvSpPr txBox="1"/>
          <p:nvPr/>
        </p:nvSpPr>
        <p:spPr>
          <a:xfrm>
            <a:off x="2903479" y="3941592"/>
            <a:ext cx="2138599" cy="646331"/>
          </a:xfrm>
          <a:prstGeom prst="rect">
            <a:avLst/>
          </a:prstGeom>
          <a:noFill/>
        </p:spPr>
        <p:txBody>
          <a:bodyPr wrap="none" rtlCol="0">
            <a:spAutoFit/>
          </a:bodyPr>
          <a:lstStyle/>
          <a:p>
            <a:pPr algn="ctr"/>
            <a:r>
              <a:rPr lang="en-US" altLang="zh-TW" dirty="0" err="1" smtClean="0">
                <a:solidFill>
                  <a:prstClr val="black"/>
                </a:solidFill>
              </a:rPr>
              <a:t>Hydrargyrum</a:t>
            </a:r>
            <a:r>
              <a:rPr lang="en-US" altLang="zh-TW" dirty="0" smtClean="0">
                <a:solidFill>
                  <a:prstClr val="black"/>
                </a:solidFill>
              </a:rPr>
              <a:t>-switch </a:t>
            </a:r>
          </a:p>
          <a:p>
            <a:pPr algn="ctr"/>
            <a:r>
              <a:rPr lang="en-US" altLang="zh-TW" dirty="0" smtClean="0">
                <a:solidFill>
                  <a:prstClr val="black"/>
                </a:solidFill>
              </a:rPr>
              <a:t>sensor</a:t>
            </a:r>
            <a:endParaRPr lang="zh-TW" altLang="en-US" dirty="0">
              <a:solidFill>
                <a:prstClr val="black"/>
              </a:solidFill>
            </a:endParaRPr>
          </a:p>
        </p:txBody>
      </p:sp>
      <p:pic>
        <p:nvPicPr>
          <p:cNvPr id="15" name="圖片 14"/>
          <p:cNvPicPr>
            <a:picLocks noChangeAspect="1"/>
          </p:cNvPicPr>
          <p:nvPr/>
        </p:nvPicPr>
        <p:blipFill>
          <a:blip r:embed="rId8"/>
          <a:stretch>
            <a:fillRect/>
          </a:stretch>
        </p:blipFill>
        <p:spPr>
          <a:xfrm>
            <a:off x="2856566" y="4608583"/>
            <a:ext cx="2009524" cy="1057143"/>
          </a:xfrm>
          <a:prstGeom prst="rect">
            <a:avLst/>
          </a:prstGeom>
        </p:spPr>
      </p:pic>
      <p:sp>
        <p:nvSpPr>
          <p:cNvPr id="16" name="文字方塊 15"/>
          <p:cNvSpPr txBox="1"/>
          <p:nvPr/>
        </p:nvSpPr>
        <p:spPr>
          <a:xfrm>
            <a:off x="3252828" y="5746731"/>
            <a:ext cx="1217000" cy="369332"/>
          </a:xfrm>
          <a:prstGeom prst="rect">
            <a:avLst/>
          </a:prstGeom>
          <a:noFill/>
        </p:spPr>
        <p:txBody>
          <a:bodyPr wrap="none" rtlCol="0">
            <a:spAutoFit/>
          </a:bodyPr>
          <a:lstStyle/>
          <a:p>
            <a:pPr algn="ctr"/>
            <a:r>
              <a:rPr lang="en-US" altLang="zh-TW" dirty="0" smtClean="0">
                <a:solidFill>
                  <a:prstClr val="black"/>
                </a:solidFill>
              </a:rPr>
              <a:t>Hall sensor</a:t>
            </a:r>
            <a:endParaRPr lang="zh-TW" altLang="en-US" dirty="0">
              <a:solidFill>
                <a:prstClr val="black"/>
              </a:solidFill>
            </a:endParaRPr>
          </a:p>
        </p:txBody>
      </p:sp>
      <p:pic>
        <p:nvPicPr>
          <p:cNvPr id="17" name="圖片 16"/>
          <p:cNvPicPr>
            <a:picLocks noChangeAspect="1"/>
          </p:cNvPicPr>
          <p:nvPr/>
        </p:nvPicPr>
        <p:blipFill>
          <a:blip r:embed="rId9"/>
          <a:stretch>
            <a:fillRect/>
          </a:stretch>
        </p:blipFill>
        <p:spPr>
          <a:xfrm>
            <a:off x="5235199" y="1005668"/>
            <a:ext cx="1262877" cy="1348983"/>
          </a:xfrm>
          <a:prstGeom prst="rect">
            <a:avLst/>
          </a:prstGeom>
        </p:spPr>
      </p:pic>
      <p:sp>
        <p:nvSpPr>
          <p:cNvPr id="18" name="文字方塊 17"/>
          <p:cNvSpPr txBox="1"/>
          <p:nvPr/>
        </p:nvSpPr>
        <p:spPr>
          <a:xfrm>
            <a:off x="5311533" y="2404443"/>
            <a:ext cx="1186543" cy="369332"/>
          </a:xfrm>
          <a:prstGeom prst="rect">
            <a:avLst/>
          </a:prstGeom>
          <a:noFill/>
        </p:spPr>
        <p:txBody>
          <a:bodyPr wrap="none" rtlCol="0">
            <a:spAutoFit/>
          </a:bodyPr>
          <a:lstStyle/>
          <a:p>
            <a:r>
              <a:rPr lang="en-US" altLang="zh-TW" dirty="0" smtClean="0">
                <a:solidFill>
                  <a:prstClr val="black"/>
                </a:solidFill>
              </a:rPr>
              <a:t>Magic-ring</a:t>
            </a:r>
            <a:endParaRPr lang="zh-TW" altLang="en-US" dirty="0">
              <a:solidFill>
                <a:prstClr val="black"/>
              </a:solidFill>
            </a:endParaRPr>
          </a:p>
        </p:txBody>
      </p:sp>
      <p:pic>
        <p:nvPicPr>
          <p:cNvPr id="19" name="圖片 18"/>
          <p:cNvPicPr>
            <a:picLocks noChangeAspect="1"/>
          </p:cNvPicPr>
          <p:nvPr/>
        </p:nvPicPr>
        <p:blipFill>
          <a:blip r:embed="rId10"/>
          <a:stretch>
            <a:fillRect/>
          </a:stretch>
        </p:blipFill>
        <p:spPr>
          <a:xfrm>
            <a:off x="4851593" y="2890140"/>
            <a:ext cx="2030088" cy="980043"/>
          </a:xfrm>
          <a:prstGeom prst="rect">
            <a:avLst/>
          </a:prstGeom>
        </p:spPr>
      </p:pic>
      <p:sp>
        <p:nvSpPr>
          <p:cNvPr id="20" name="文字方塊 19"/>
          <p:cNvSpPr txBox="1"/>
          <p:nvPr/>
        </p:nvSpPr>
        <p:spPr>
          <a:xfrm>
            <a:off x="4554793" y="3917012"/>
            <a:ext cx="2918556" cy="646331"/>
          </a:xfrm>
          <a:prstGeom prst="rect">
            <a:avLst/>
          </a:prstGeom>
          <a:noFill/>
        </p:spPr>
        <p:txBody>
          <a:bodyPr wrap="none" rtlCol="0">
            <a:spAutoFit/>
          </a:bodyPr>
          <a:lstStyle/>
          <a:p>
            <a:pPr algn="ctr"/>
            <a:r>
              <a:rPr lang="en-US" altLang="zh-TW" dirty="0" smtClean="0">
                <a:solidFill>
                  <a:prstClr val="black"/>
                </a:solidFill>
              </a:rPr>
              <a:t>Two-color </a:t>
            </a:r>
          </a:p>
          <a:p>
            <a:pPr algn="ctr"/>
            <a:r>
              <a:rPr lang="en-US" altLang="zh-TW" dirty="0" smtClean="0">
                <a:solidFill>
                  <a:prstClr val="black"/>
                </a:solidFill>
              </a:rPr>
              <a:t>Common Cathode (</a:t>
            </a:r>
            <a:r>
              <a:rPr lang="zh-TW" altLang="en-US" dirty="0">
                <a:solidFill>
                  <a:prstClr val="black"/>
                </a:solidFill>
              </a:rPr>
              <a:t>陰</a:t>
            </a:r>
            <a:r>
              <a:rPr lang="zh-TW" altLang="en-US" dirty="0" smtClean="0">
                <a:solidFill>
                  <a:prstClr val="black"/>
                </a:solidFill>
              </a:rPr>
              <a:t>極</a:t>
            </a:r>
            <a:r>
              <a:rPr lang="en-US" altLang="zh-TW" dirty="0" smtClean="0">
                <a:solidFill>
                  <a:prstClr val="black"/>
                </a:solidFill>
              </a:rPr>
              <a:t>) LED</a:t>
            </a:r>
            <a:endParaRPr lang="zh-TW" altLang="en-US" dirty="0">
              <a:solidFill>
                <a:prstClr val="black"/>
              </a:solidFill>
            </a:endParaRPr>
          </a:p>
        </p:txBody>
      </p:sp>
      <p:pic>
        <p:nvPicPr>
          <p:cNvPr id="21" name="圖片 20"/>
          <p:cNvPicPr>
            <a:picLocks noChangeAspect="1"/>
          </p:cNvPicPr>
          <p:nvPr/>
        </p:nvPicPr>
        <p:blipFill>
          <a:blip r:embed="rId11"/>
          <a:stretch>
            <a:fillRect/>
          </a:stretch>
        </p:blipFill>
        <p:spPr>
          <a:xfrm>
            <a:off x="5067666" y="4660963"/>
            <a:ext cx="1790476" cy="952381"/>
          </a:xfrm>
          <a:prstGeom prst="rect">
            <a:avLst/>
          </a:prstGeom>
        </p:spPr>
      </p:pic>
      <p:sp>
        <p:nvSpPr>
          <p:cNvPr id="22" name="文字方塊 21"/>
          <p:cNvSpPr txBox="1"/>
          <p:nvPr/>
        </p:nvSpPr>
        <p:spPr>
          <a:xfrm>
            <a:off x="5042078" y="5710964"/>
            <a:ext cx="1750992" cy="646331"/>
          </a:xfrm>
          <a:prstGeom prst="rect">
            <a:avLst/>
          </a:prstGeom>
          <a:noFill/>
        </p:spPr>
        <p:txBody>
          <a:bodyPr wrap="none" rtlCol="0">
            <a:spAutoFit/>
          </a:bodyPr>
          <a:lstStyle/>
          <a:p>
            <a:pPr algn="ctr"/>
            <a:r>
              <a:rPr lang="en-US" altLang="zh-TW" dirty="0" err="1" smtClean="0">
                <a:solidFill>
                  <a:prstClr val="black"/>
                </a:solidFill>
              </a:rPr>
              <a:t>Humiture</a:t>
            </a:r>
            <a:r>
              <a:rPr lang="zh-TW" altLang="en-US" dirty="0">
                <a:solidFill>
                  <a:prstClr val="black"/>
                </a:solidFill>
              </a:rPr>
              <a:t> </a:t>
            </a:r>
            <a:r>
              <a:rPr lang="en-US" altLang="zh-TW" dirty="0" smtClean="0">
                <a:solidFill>
                  <a:prstClr val="black"/>
                </a:solidFill>
              </a:rPr>
              <a:t>sensor</a:t>
            </a:r>
          </a:p>
          <a:p>
            <a:pPr algn="ctr"/>
            <a:r>
              <a:rPr lang="zh-TW" altLang="en-US" dirty="0"/>
              <a:t>溫濕度感測</a:t>
            </a:r>
            <a:endParaRPr lang="en-US" altLang="zh-TW" dirty="0" smtClean="0">
              <a:solidFill>
                <a:prstClr val="black"/>
              </a:solidFill>
            </a:endParaRPr>
          </a:p>
        </p:txBody>
      </p:sp>
      <p:pic>
        <p:nvPicPr>
          <p:cNvPr id="23" name="圖片 22"/>
          <p:cNvPicPr>
            <a:picLocks noChangeAspect="1"/>
          </p:cNvPicPr>
          <p:nvPr/>
        </p:nvPicPr>
        <p:blipFill>
          <a:blip r:embed="rId12"/>
          <a:stretch>
            <a:fillRect/>
          </a:stretch>
        </p:blipFill>
        <p:spPr>
          <a:xfrm>
            <a:off x="7118345" y="959489"/>
            <a:ext cx="1527248" cy="1395162"/>
          </a:xfrm>
          <a:prstGeom prst="rect">
            <a:avLst/>
          </a:prstGeom>
        </p:spPr>
      </p:pic>
      <p:sp>
        <p:nvSpPr>
          <p:cNvPr id="24" name="文字方塊 23"/>
          <p:cNvSpPr txBox="1"/>
          <p:nvPr/>
        </p:nvSpPr>
        <p:spPr>
          <a:xfrm>
            <a:off x="6962001" y="2412776"/>
            <a:ext cx="2008563" cy="369332"/>
          </a:xfrm>
          <a:prstGeom prst="rect">
            <a:avLst/>
          </a:prstGeom>
          <a:noFill/>
        </p:spPr>
        <p:txBody>
          <a:bodyPr wrap="none" rtlCol="0">
            <a:spAutoFit/>
          </a:bodyPr>
          <a:lstStyle/>
          <a:p>
            <a:r>
              <a:rPr lang="en-US" altLang="zh-TW" dirty="0" smtClean="0">
                <a:solidFill>
                  <a:prstClr val="black"/>
                </a:solidFill>
              </a:rPr>
              <a:t>Finger-Pulse sensor</a:t>
            </a:r>
            <a:endParaRPr lang="zh-TW" altLang="en-US" dirty="0">
              <a:solidFill>
                <a:prstClr val="black"/>
              </a:solidFill>
            </a:endParaRPr>
          </a:p>
        </p:txBody>
      </p:sp>
      <p:pic>
        <p:nvPicPr>
          <p:cNvPr id="25" name="圖片 24"/>
          <p:cNvPicPr>
            <a:picLocks noChangeAspect="1"/>
          </p:cNvPicPr>
          <p:nvPr/>
        </p:nvPicPr>
        <p:blipFill>
          <a:blip r:embed="rId13"/>
          <a:stretch>
            <a:fillRect/>
          </a:stretch>
        </p:blipFill>
        <p:spPr>
          <a:xfrm>
            <a:off x="6962001" y="2790681"/>
            <a:ext cx="2057143" cy="1066667"/>
          </a:xfrm>
          <a:prstGeom prst="rect">
            <a:avLst/>
          </a:prstGeom>
        </p:spPr>
      </p:pic>
      <p:sp>
        <p:nvSpPr>
          <p:cNvPr id="26" name="文字方塊 25"/>
          <p:cNvSpPr txBox="1"/>
          <p:nvPr/>
        </p:nvSpPr>
        <p:spPr>
          <a:xfrm>
            <a:off x="7094907" y="4045614"/>
            <a:ext cx="2167132" cy="369332"/>
          </a:xfrm>
          <a:prstGeom prst="rect">
            <a:avLst/>
          </a:prstGeom>
          <a:noFill/>
        </p:spPr>
        <p:txBody>
          <a:bodyPr wrap="none" rtlCol="0">
            <a:spAutoFit/>
          </a:bodyPr>
          <a:lstStyle/>
          <a:p>
            <a:r>
              <a:rPr lang="en-US" altLang="zh-TW" dirty="0" smtClean="0">
                <a:solidFill>
                  <a:prstClr val="black"/>
                </a:solidFill>
              </a:rPr>
              <a:t>Photo resistor sensor</a:t>
            </a:r>
            <a:endParaRPr lang="zh-TW" altLang="en-US" dirty="0">
              <a:solidFill>
                <a:prstClr val="black"/>
              </a:solidFill>
            </a:endParaRPr>
          </a:p>
        </p:txBody>
      </p:sp>
      <p:pic>
        <p:nvPicPr>
          <p:cNvPr id="27" name="圖片 26"/>
          <p:cNvPicPr>
            <a:picLocks noChangeAspect="1"/>
          </p:cNvPicPr>
          <p:nvPr/>
        </p:nvPicPr>
        <p:blipFill>
          <a:blip r:embed="rId14"/>
          <a:stretch>
            <a:fillRect/>
          </a:stretch>
        </p:blipFill>
        <p:spPr>
          <a:xfrm>
            <a:off x="7118345" y="4587923"/>
            <a:ext cx="1609524" cy="1076190"/>
          </a:xfrm>
          <a:prstGeom prst="rect">
            <a:avLst/>
          </a:prstGeom>
        </p:spPr>
      </p:pic>
      <p:sp>
        <p:nvSpPr>
          <p:cNvPr id="28" name="文字方塊 27"/>
          <p:cNvSpPr txBox="1"/>
          <p:nvPr/>
        </p:nvSpPr>
        <p:spPr>
          <a:xfrm>
            <a:off x="6976868" y="5710964"/>
            <a:ext cx="2078646" cy="369332"/>
          </a:xfrm>
          <a:prstGeom prst="rect">
            <a:avLst/>
          </a:prstGeom>
          <a:noFill/>
        </p:spPr>
        <p:txBody>
          <a:bodyPr wrap="none" rtlCol="0">
            <a:spAutoFit/>
          </a:bodyPr>
          <a:lstStyle/>
          <a:p>
            <a:r>
              <a:rPr lang="en-US" altLang="zh-TW" dirty="0" smtClean="0">
                <a:solidFill>
                  <a:prstClr val="black"/>
                </a:solidFill>
              </a:rPr>
              <a:t>Shock-switch sensor</a:t>
            </a:r>
            <a:endParaRPr lang="zh-TW" altLang="en-US" dirty="0">
              <a:solidFill>
                <a:prstClr val="black"/>
              </a:solidFill>
            </a:endParaRP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8</a:t>
            </a:fld>
            <a:endParaRPr lang="zh-TW" altLang="en-US"/>
          </a:p>
        </p:txBody>
      </p:sp>
    </p:spTree>
    <p:extLst>
      <p:ext uri="{BB962C8B-B14F-4D97-AF65-F5344CB8AC3E}">
        <p14:creationId xmlns:p14="http://schemas.microsoft.com/office/powerpoint/2010/main" val="772945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a:spLocks noGrp="1"/>
          </p:cNvSpPr>
          <p:nvPr>
            <p:ph type="title"/>
          </p:nvPr>
        </p:nvSpPr>
        <p:spPr>
          <a:xfrm>
            <a:off x="428625" y="0"/>
            <a:ext cx="8569325" cy="1143000"/>
          </a:xfrm>
        </p:spPr>
        <p:txBody>
          <a:bodyPr/>
          <a:lstStyle/>
          <a:p>
            <a:pPr eaLnBrk="1" hangingPunct="1"/>
            <a:r>
              <a:rPr lang="en-GB" altLang="zh-TW" b="1" dirty="0" err="1" smtClean="0">
                <a:cs typeface="Times New Roman" pitchFamily="18" charset="0"/>
              </a:rPr>
              <a:t>Superframe</a:t>
            </a:r>
            <a:r>
              <a:rPr lang="en-GB" altLang="zh-TW" b="1" dirty="0" smtClean="0">
                <a:cs typeface="Times New Roman" pitchFamily="18" charset="0"/>
              </a:rPr>
              <a:t> structure</a:t>
            </a:r>
            <a:endParaRPr lang="zh-TW" altLang="en-US" b="1" dirty="0" smtClean="0">
              <a:cs typeface="Times New Roman" pitchFamily="18" charset="0"/>
            </a:endParaRPr>
          </a:p>
        </p:txBody>
      </p:sp>
      <p:sp>
        <p:nvSpPr>
          <p:cNvPr id="2" name="矩形 1"/>
          <p:cNvSpPr/>
          <p:nvPr/>
        </p:nvSpPr>
        <p:spPr>
          <a:xfrm>
            <a:off x="539750" y="1439863"/>
            <a:ext cx="8208963" cy="4039567"/>
          </a:xfrm>
          <a:prstGeom prst="rect">
            <a:avLst/>
          </a:prstGeom>
        </p:spPr>
        <p:txBody>
          <a:bodyPr>
            <a:spAutoFit/>
          </a:bodyPr>
          <a:lstStyle/>
          <a:p>
            <a:pPr marL="285750" indent="-285750">
              <a:buFont typeface="Wingdings" pitchFamily="2" charset="2"/>
              <a:buChar char="p"/>
              <a:defRPr/>
            </a:pPr>
            <a:r>
              <a:rPr lang="en-US" altLang="zh-TW" sz="2400" dirty="0">
                <a:latin typeface="Arial" charset="0"/>
              </a:rPr>
              <a:t>The values of </a:t>
            </a:r>
            <a:r>
              <a:rPr lang="en-US" altLang="zh-TW" sz="2400" i="1" dirty="0">
                <a:latin typeface="Arial" charset="0"/>
              </a:rPr>
              <a:t>BO </a:t>
            </a:r>
            <a:r>
              <a:rPr lang="en-US" altLang="zh-TW" sz="2400" dirty="0">
                <a:latin typeface="Arial" charset="0"/>
              </a:rPr>
              <a:t>and the </a:t>
            </a:r>
            <a:r>
              <a:rPr lang="en-US" altLang="zh-TW" sz="2400" i="1" dirty="0">
                <a:latin typeface="Arial" charset="0"/>
              </a:rPr>
              <a:t>beacon</a:t>
            </a:r>
            <a:r>
              <a:rPr lang="en-US" altLang="zh-TW" sz="2400" dirty="0">
                <a:latin typeface="Arial" charset="0"/>
              </a:rPr>
              <a:t> </a:t>
            </a:r>
            <a:r>
              <a:rPr lang="en-US" altLang="zh-TW" sz="2400" i="1" dirty="0">
                <a:latin typeface="Arial" charset="0"/>
              </a:rPr>
              <a:t>interval (BI)</a:t>
            </a:r>
            <a:r>
              <a:rPr lang="en-US" altLang="zh-TW" sz="2400" dirty="0">
                <a:latin typeface="Arial" charset="0"/>
              </a:rPr>
              <a:t> are related as follows:</a:t>
            </a:r>
          </a:p>
          <a:p>
            <a:pPr>
              <a:buFont typeface="Wingdings" pitchFamily="2" charset="2"/>
              <a:buNone/>
              <a:defRPr/>
            </a:pPr>
            <a:r>
              <a:rPr lang="en-US" altLang="zh-TW" sz="2400" dirty="0">
                <a:latin typeface="Arial" charset="0"/>
              </a:rPr>
              <a:t>	</a:t>
            </a:r>
            <a:r>
              <a:rPr lang="en-US" altLang="zh-TW" sz="2400" i="1" dirty="0">
                <a:solidFill>
                  <a:srgbClr val="FF0000"/>
                </a:solidFill>
                <a:latin typeface="Arial" charset="0"/>
              </a:rPr>
              <a:t>BI </a:t>
            </a:r>
            <a:r>
              <a:rPr lang="en-US" altLang="zh-TW" sz="2400" dirty="0">
                <a:solidFill>
                  <a:srgbClr val="FF0000"/>
                </a:solidFill>
                <a:latin typeface="Arial" charset="0"/>
              </a:rPr>
              <a:t>=</a:t>
            </a:r>
            <a:r>
              <a:rPr lang="en-US" altLang="zh-TW" sz="2400" i="1" dirty="0">
                <a:solidFill>
                  <a:srgbClr val="FF0000"/>
                </a:solidFill>
                <a:latin typeface="Arial" charset="0"/>
              </a:rPr>
              <a:t> </a:t>
            </a:r>
            <a:r>
              <a:rPr lang="en-US" altLang="zh-TW" sz="2400" i="1" dirty="0" smtClean="0">
                <a:solidFill>
                  <a:srgbClr val="FF0000"/>
                </a:solidFill>
                <a:latin typeface="Arial" charset="0"/>
              </a:rPr>
              <a:t>15.36 </a:t>
            </a:r>
            <a:r>
              <a:rPr lang="en-US" altLang="zh-TW" sz="2400" dirty="0" smtClean="0">
                <a:solidFill>
                  <a:srgbClr val="FF0000"/>
                </a:solidFill>
                <a:latin typeface="Arial" charset="0"/>
                <a:sym typeface="Symbol" pitchFamily="18" charset="2"/>
              </a:rPr>
              <a:t> </a:t>
            </a:r>
            <a:r>
              <a:rPr lang="en-US" altLang="zh-TW" sz="2400" dirty="0">
                <a:solidFill>
                  <a:srgbClr val="FF0000"/>
                </a:solidFill>
                <a:latin typeface="Arial" charset="0"/>
              </a:rPr>
              <a:t>2</a:t>
            </a:r>
            <a:r>
              <a:rPr lang="en-US" altLang="zh-TW" sz="2400" i="1" baseline="30000" dirty="0">
                <a:solidFill>
                  <a:srgbClr val="FF0000"/>
                </a:solidFill>
                <a:latin typeface="Arial" charset="0"/>
              </a:rPr>
              <a:t>BO</a:t>
            </a:r>
            <a:r>
              <a:rPr lang="en-US" altLang="zh-TW" sz="2400" i="1" dirty="0">
                <a:solidFill>
                  <a:srgbClr val="FF0000"/>
                </a:solidFill>
                <a:latin typeface="Arial" charset="0"/>
              </a:rPr>
              <a:t> </a:t>
            </a:r>
            <a:r>
              <a:rPr lang="en-US" altLang="zh-TW" sz="2400" dirty="0" err="1" smtClean="0">
                <a:solidFill>
                  <a:srgbClr val="FF0000"/>
                </a:solidFill>
                <a:latin typeface="Arial" charset="0"/>
              </a:rPr>
              <a:t>ms</a:t>
            </a:r>
            <a:r>
              <a:rPr lang="en-US" altLang="zh-TW" sz="2400" dirty="0" smtClean="0">
                <a:solidFill>
                  <a:srgbClr val="FF0000"/>
                </a:solidFill>
                <a:latin typeface="Arial" charset="0"/>
              </a:rPr>
              <a:t>, if </a:t>
            </a:r>
            <a:r>
              <a:rPr lang="en-US" altLang="zh-TW" sz="2400" dirty="0">
                <a:solidFill>
                  <a:srgbClr val="FF0000"/>
                </a:solidFill>
                <a:latin typeface="Arial" charset="0"/>
              </a:rPr>
              <a:t>0 </a:t>
            </a:r>
            <a:r>
              <a:rPr lang="en-US" altLang="zh-TW" sz="2400" dirty="0">
                <a:solidFill>
                  <a:srgbClr val="FF0000"/>
                </a:solidFill>
                <a:latin typeface="Arial" charset="0"/>
                <a:sym typeface="Symbol" pitchFamily="18" charset="2"/>
              </a:rPr>
              <a:t></a:t>
            </a:r>
            <a:r>
              <a:rPr lang="en-US" altLang="zh-TW" sz="2400" dirty="0">
                <a:solidFill>
                  <a:srgbClr val="FF0000"/>
                </a:solidFill>
                <a:latin typeface="Arial" charset="0"/>
              </a:rPr>
              <a:t> </a:t>
            </a:r>
            <a:r>
              <a:rPr lang="en-US" altLang="zh-TW" sz="2400" i="1" dirty="0">
                <a:solidFill>
                  <a:srgbClr val="FF0000"/>
                </a:solidFill>
                <a:latin typeface="Arial" charset="0"/>
              </a:rPr>
              <a:t>BO </a:t>
            </a:r>
            <a:r>
              <a:rPr lang="en-US" altLang="zh-TW" sz="2400" dirty="0">
                <a:solidFill>
                  <a:srgbClr val="FF0000"/>
                </a:solidFill>
                <a:latin typeface="Arial" charset="0"/>
                <a:sym typeface="Symbol" pitchFamily="18" charset="2"/>
              </a:rPr>
              <a:t></a:t>
            </a:r>
            <a:r>
              <a:rPr lang="en-US" altLang="zh-TW" sz="2400" i="1" dirty="0">
                <a:solidFill>
                  <a:srgbClr val="FF0000"/>
                </a:solidFill>
                <a:latin typeface="Arial" charset="0"/>
              </a:rPr>
              <a:t> </a:t>
            </a:r>
            <a:r>
              <a:rPr lang="en-US" altLang="zh-TW" sz="2400" dirty="0" smtClean="0">
                <a:solidFill>
                  <a:srgbClr val="FF0000"/>
                </a:solidFill>
                <a:latin typeface="Arial" charset="0"/>
              </a:rPr>
              <a:t>14</a:t>
            </a:r>
          </a:p>
          <a:p>
            <a:pPr>
              <a:buFont typeface="Wingdings" pitchFamily="2" charset="2"/>
              <a:buNone/>
              <a:defRPr/>
            </a:pPr>
            <a:r>
              <a:rPr lang="en-US" altLang="zh-TW" sz="2400" dirty="0" smtClean="0">
                <a:solidFill>
                  <a:srgbClr val="FF0000"/>
                </a:solidFill>
                <a:latin typeface="Arial" charset="0"/>
              </a:rPr>
              <a:t>          (</a:t>
            </a:r>
            <a:r>
              <a:rPr lang="en-US" altLang="zh-TW" sz="2400" i="1" dirty="0" err="1" smtClean="0">
                <a:solidFill>
                  <a:srgbClr val="FF0000"/>
                </a:solidFill>
                <a:latin typeface="Arial" charset="0"/>
              </a:rPr>
              <a:t>aBaseSuperframeDuration</a:t>
            </a:r>
            <a:r>
              <a:rPr lang="en-US" altLang="zh-TW" sz="2400" i="1" dirty="0" smtClean="0">
                <a:solidFill>
                  <a:srgbClr val="FF0000"/>
                </a:solidFill>
                <a:latin typeface="Arial" charset="0"/>
              </a:rPr>
              <a:t>=960 symbols=15.36ms)</a:t>
            </a:r>
            <a:endParaRPr lang="en-US" altLang="zh-TW" sz="2400" dirty="0">
              <a:solidFill>
                <a:srgbClr val="FF0000"/>
              </a:solidFill>
              <a:latin typeface="Arial" charset="0"/>
            </a:endParaRPr>
          </a:p>
          <a:p>
            <a:pPr>
              <a:buFont typeface="Wingdings" pitchFamily="2" charset="2"/>
              <a:buNone/>
              <a:defRPr/>
            </a:pPr>
            <a:endParaRPr lang="en-US" altLang="zh-TW" sz="2400" dirty="0">
              <a:latin typeface="Arial" charset="0"/>
            </a:endParaRPr>
          </a:p>
          <a:p>
            <a:pPr marL="285750" indent="-285750">
              <a:buFont typeface="Wingdings" pitchFamily="2" charset="2"/>
              <a:buChar char="p"/>
              <a:defRPr/>
            </a:pPr>
            <a:r>
              <a:rPr lang="en-US" altLang="zh-TW" sz="2400" dirty="0">
                <a:latin typeface="Arial" charset="0"/>
              </a:rPr>
              <a:t>The values of </a:t>
            </a:r>
            <a:r>
              <a:rPr lang="en-US" altLang="zh-TW" sz="2400" i="1" dirty="0">
                <a:latin typeface="Arial" charset="0"/>
              </a:rPr>
              <a:t>SO </a:t>
            </a:r>
            <a:r>
              <a:rPr lang="en-US" altLang="zh-TW" sz="2400" dirty="0">
                <a:latin typeface="Arial" charset="0"/>
              </a:rPr>
              <a:t>and the </a:t>
            </a:r>
            <a:r>
              <a:rPr lang="en-US" altLang="zh-TW" sz="2400" i="1" dirty="0" err="1">
                <a:latin typeface="Arial" charset="0"/>
              </a:rPr>
              <a:t>superframe</a:t>
            </a:r>
            <a:r>
              <a:rPr lang="en-US" altLang="zh-TW" sz="2400" i="1" dirty="0">
                <a:latin typeface="Arial" charset="0"/>
              </a:rPr>
              <a:t> duration (SD)</a:t>
            </a:r>
            <a:r>
              <a:rPr lang="en-US" altLang="zh-TW" sz="2400" dirty="0">
                <a:latin typeface="Arial" charset="0"/>
              </a:rPr>
              <a:t> are related as follows:</a:t>
            </a:r>
          </a:p>
          <a:p>
            <a:pPr>
              <a:buFont typeface="Wingdings" pitchFamily="2" charset="2"/>
              <a:buNone/>
              <a:defRPr/>
            </a:pPr>
            <a:r>
              <a:rPr lang="en-US" altLang="zh-TW" sz="2400" dirty="0">
                <a:latin typeface="Arial" charset="0"/>
              </a:rPr>
              <a:t>	</a:t>
            </a:r>
            <a:r>
              <a:rPr lang="en-US" altLang="zh-TW" sz="2400" i="1" dirty="0">
                <a:solidFill>
                  <a:srgbClr val="FF0000"/>
                </a:solidFill>
                <a:latin typeface="Arial" charset="0"/>
              </a:rPr>
              <a:t>SD </a:t>
            </a:r>
            <a:r>
              <a:rPr lang="en-US" altLang="zh-TW" sz="2400" dirty="0">
                <a:solidFill>
                  <a:srgbClr val="FF0000"/>
                </a:solidFill>
                <a:latin typeface="Arial" charset="0"/>
              </a:rPr>
              <a:t>=</a:t>
            </a:r>
            <a:r>
              <a:rPr lang="en-US" altLang="zh-TW" sz="2400" i="1" dirty="0">
                <a:solidFill>
                  <a:srgbClr val="FF0000"/>
                </a:solidFill>
                <a:latin typeface="Arial" charset="0"/>
              </a:rPr>
              <a:t> </a:t>
            </a:r>
            <a:r>
              <a:rPr lang="en-US" altLang="zh-TW" sz="2400" i="1" dirty="0" smtClean="0">
                <a:solidFill>
                  <a:srgbClr val="FF0000"/>
                </a:solidFill>
                <a:latin typeface="Arial" charset="0"/>
              </a:rPr>
              <a:t>15.36 </a:t>
            </a:r>
            <a:r>
              <a:rPr lang="en-US" altLang="zh-TW" sz="2400" dirty="0">
                <a:solidFill>
                  <a:srgbClr val="FF0000"/>
                </a:solidFill>
                <a:latin typeface="Arial" charset="0"/>
                <a:sym typeface="Symbol" pitchFamily="18" charset="2"/>
              </a:rPr>
              <a:t> </a:t>
            </a:r>
            <a:r>
              <a:rPr lang="en-US" altLang="zh-TW" sz="2400" dirty="0">
                <a:solidFill>
                  <a:srgbClr val="FF0000"/>
                </a:solidFill>
                <a:latin typeface="Arial" charset="0"/>
              </a:rPr>
              <a:t>2</a:t>
            </a:r>
            <a:r>
              <a:rPr lang="en-US" altLang="zh-TW" sz="2400" i="1" baseline="30000" dirty="0">
                <a:solidFill>
                  <a:srgbClr val="FF0000"/>
                </a:solidFill>
                <a:latin typeface="Arial" charset="0"/>
              </a:rPr>
              <a:t>SO</a:t>
            </a:r>
            <a:r>
              <a:rPr lang="en-US" altLang="zh-TW" sz="2400" i="1" dirty="0">
                <a:solidFill>
                  <a:srgbClr val="FF0000"/>
                </a:solidFill>
                <a:latin typeface="Arial" charset="0"/>
              </a:rPr>
              <a:t> </a:t>
            </a:r>
            <a:r>
              <a:rPr lang="en-US" altLang="zh-TW" sz="2400" dirty="0" err="1" smtClean="0">
                <a:solidFill>
                  <a:srgbClr val="FF0000"/>
                </a:solidFill>
                <a:latin typeface="Arial" charset="0"/>
              </a:rPr>
              <a:t>ms</a:t>
            </a:r>
            <a:r>
              <a:rPr lang="en-US" altLang="zh-TW" sz="2400" dirty="0" smtClean="0">
                <a:solidFill>
                  <a:srgbClr val="FF0000"/>
                </a:solidFill>
                <a:latin typeface="Arial" charset="0"/>
              </a:rPr>
              <a:t>, if </a:t>
            </a:r>
            <a:r>
              <a:rPr lang="en-US" altLang="zh-TW" sz="2400" dirty="0">
                <a:solidFill>
                  <a:srgbClr val="FF0000"/>
                </a:solidFill>
                <a:latin typeface="Arial" charset="0"/>
              </a:rPr>
              <a:t>0 </a:t>
            </a:r>
            <a:r>
              <a:rPr lang="en-US" altLang="zh-TW" sz="2400" dirty="0">
                <a:solidFill>
                  <a:srgbClr val="FF0000"/>
                </a:solidFill>
                <a:latin typeface="Arial" charset="0"/>
                <a:sym typeface="Symbol" pitchFamily="18" charset="2"/>
              </a:rPr>
              <a:t></a:t>
            </a:r>
            <a:r>
              <a:rPr lang="en-US" altLang="zh-TW" sz="2400" dirty="0">
                <a:solidFill>
                  <a:srgbClr val="FF0000"/>
                </a:solidFill>
                <a:latin typeface="Arial" charset="0"/>
              </a:rPr>
              <a:t> </a:t>
            </a:r>
            <a:r>
              <a:rPr lang="en-US" altLang="zh-TW" sz="2400" i="1" dirty="0">
                <a:solidFill>
                  <a:srgbClr val="FF0000"/>
                </a:solidFill>
                <a:latin typeface="Arial" charset="0"/>
              </a:rPr>
              <a:t>SO </a:t>
            </a:r>
            <a:r>
              <a:rPr lang="en-US" altLang="zh-TW" sz="2400" dirty="0">
                <a:solidFill>
                  <a:srgbClr val="FF0000"/>
                </a:solidFill>
                <a:latin typeface="Arial" charset="0"/>
                <a:sym typeface="Symbol" pitchFamily="18" charset="2"/>
              </a:rPr>
              <a:t></a:t>
            </a:r>
            <a:r>
              <a:rPr lang="en-US" altLang="zh-TW" sz="2400" dirty="0">
                <a:solidFill>
                  <a:srgbClr val="FF0000"/>
                </a:solidFill>
                <a:latin typeface="Arial" charset="0"/>
              </a:rPr>
              <a:t> </a:t>
            </a:r>
            <a:r>
              <a:rPr lang="en-US" altLang="zh-TW" sz="2400" i="1" dirty="0">
                <a:solidFill>
                  <a:srgbClr val="FF0000"/>
                </a:solidFill>
                <a:latin typeface="Arial" charset="0"/>
              </a:rPr>
              <a:t>BO </a:t>
            </a:r>
            <a:r>
              <a:rPr lang="en-US" altLang="zh-TW" sz="2400" dirty="0">
                <a:solidFill>
                  <a:srgbClr val="FF0000"/>
                </a:solidFill>
                <a:latin typeface="Arial" charset="0"/>
                <a:sym typeface="Symbol" pitchFamily="18" charset="2"/>
              </a:rPr>
              <a:t></a:t>
            </a:r>
            <a:r>
              <a:rPr lang="en-US" altLang="zh-TW" sz="2400" i="1" dirty="0">
                <a:solidFill>
                  <a:srgbClr val="FF0000"/>
                </a:solidFill>
                <a:latin typeface="Arial" charset="0"/>
              </a:rPr>
              <a:t> </a:t>
            </a:r>
            <a:r>
              <a:rPr lang="en-US" altLang="zh-TW" sz="2400" dirty="0">
                <a:solidFill>
                  <a:srgbClr val="FF0000"/>
                </a:solidFill>
                <a:latin typeface="Arial" charset="0"/>
              </a:rPr>
              <a:t>14</a:t>
            </a:r>
          </a:p>
          <a:p>
            <a:pPr>
              <a:buFont typeface="Wingdings" pitchFamily="2" charset="2"/>
              <a:buNone/>
              <a:defRPr/>
            </a:pPr>
            <a:endParaRPr lang="en-US" altLang="zh-TW" sz="1050" dirty="0">
              <a:latin typeface="Arial" charset="0"/>
            </a:endParaRPr>
          </a:p>
          <a:p>
            <a:pPr>
              <a:buFont typeface="Wingdings" pitchFamily="2" charset="2"/>
              <a:buNone/>
              <a:defRPr/>
            </a:pPr>
            <a:endParaRPr lang="en-US" altLang="zh-TW" dirty="0">
              <a:latin typeface="Arial" charset="0"/>
            </a:endParaRPr>
          </a:p>
          <a:p>
            <a:pPr>
              <a:buFont typeface="Wingdings" pitchFamily="2" charset="2"/>
              <a:buNone/>
              <a:defRPr/>
            </a:pPr>
            <a:r>
              <a:rPr lang="en-US" altLang="zh-TW" b="1" u="sng" dirty="0">
                <a:latin typeface="Arial" charset="0"/>
              </a:rPr>
              <a:t>Note:</a:t>
            </a:r>
            <a:r>
              <a:rPr lang="en-US" altLang="zh-TW" dirty="0">
                <a:latin typeface="Arial" charset="0"/>
              </a:rPr>
              <a:t> If </a:t>
            </a:r>
            <a:r>
              <a:rPr lang="en-US" altLang="zh-TW" i="1" dirty="0">
                <a:latin typeface="Arial" charset="0"/>
              </a:rPr>
              <a:t>BO =15, </a:t>
            </a:r>
            <a:r>
              <a:rPr lang="en-US" altLang="zh-TW" dirty="0">
                <a:latin typeface="Arial" charset="0"/>
              </a:rPr>
              <a:t>the coordinator will not transmit beacon and the value of </a:t>
            </a:r>
            <a:r>
              <a:rPr lang="en-US" altLang="zh-TW" i="1" dirty="0">
                <a:latin typeface="Arial" charset="0"/>
              </a:rPr>
              <a:t>SO</a:t>
            </a:r>
            <a:r>
              <a:rPr lang="en-US" altLang="zh-TW" dirty="0">
                <a:latin typeface="Arial" charset="0"/>
              </a:rPr>
              <a:t> shall be ignored. (</a:t>
            </a:r>
            <a:r>
              <a:rPr lang="en-US" altLang="zh-TW" dirty="0">
                <a:solidFill>
                  <a:srgbClr val="FF0000"/>
                </a:solidFill>
                <a:latin typeface="Arial" charset="0"/>
              </a:rPr>
              <a:t>non beacon-enable network</a:t>
            </a:r>
            <a:r>
              <a:rPr lang="en-US" altLang="zh-TW" dirty="0">
                <a:latin typeface="Arial" charset="0"/>
              </a:rPr>
              <a:t>)</a:t>
            </a:r>
          </a:p>
        </p:txBody>
      </p:sp>
      <p:sp>
        <p:nvSpPr>
          <p:cNvPr id="3" name="投影片編號版面配置區 2"/>
          <p:cNvSpPr>
            <a:spLocks noGrp="1"/>
          </p:cNvSpPr>
          <p:nvPr>
            <p:ph type="sldNum" sz="quarter" idx="4294967295"/>
          </p:nvPr>
        </p:nvSpPr>
        <p:spPr/>
        <p:txBody>
          <a:bodyPr/>
          <a:lstStyle/>
          <a:p>
            <a:pPr>
              <a:defRPr/>
            </a:pPr>
            <a:fld id="{C1BC216C-F62B-4211-A123-4127233B987E}" type="slidenum">
              <a:rPr lang="zh-TW" altLang="en-US" smtClean="0"/>
              <a:pPr>
                <a:defRPr/>
              </a:pPr>
              <a:t>80</a:t>
            </a:fld>
            <a:endParaRPr lang="zh-TW" altLang="en-US"/>
          </a:p>
        </p:txBody>
      </p:sp>
    </p:spTree>
    <p:extLst>
      <p:ext uri="{BB962C8B-B14F-4D97-AF65-F5344CB8AC3E}">
        <p14:creationId xmlns:p14="http://schemas.microsoft.com/office/powerpoint/2010/main" val="1471145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標題 1"/>
          <p:cNvSpPr>
            <a:spLocks noGrp="1"/>
          </p:cNvSpPr>
          <p:nvPr>
            <p:ph type="title"/>
          </p:nvPr>
        </p:nvSpPr>
        <p:spPr>
          <a:xfrm>
            <a:off x="428625" y="0"/>
            <a:ext cx="8569325" cy="1143000"/>
          </a:xfrm>
        </p:spPr>
        <p:txBody>
          <a:bodyPr/>
          <a:lstStyle/>
          <a:p>
            <a:pPr eaLnBrk="1" hangingPunct="1"/>
            <a:r>
              <a:rPr lang="en-GB" altLang="zh-TW" b="1" dirty="0" err="1" smtClean="0">
                <a:cs typeface="Times New Roman" pitchFamily="18" charset="0"/>
              </a:rPr>
              <a:t>Superframe</a:t>
            </a:r>
            <a:r>
              <a:rPr lang="en-GB" altLang="zh-TW" b="1" dirty="0" smtClean="0">
                <a:cs typeface="Times New Roman" pitchFamily="18" charset="0"/>
              </a:rPr>
              <a:t> structure</a:t>
            </a:r>
            <a:endParaRPr lang="zh-TW" altLang="en-US" b="1" dirty="0" smtClean="0">
              <a:cs typeface="Times New Roman" pitchFamily="18" charset="0"/>
            </a:endParaRPr>
          </a:p>
        </p:txBody>
      </p:sp>
      <p:sp>
        <p:nvSpPr>
          <p:cNvPr id="3" name="矩形 2"/>
          <p:cNvSpPr/>
          <p:nvPr/>
        </p:nvSpPr>
        <p:spPr>
          <a:xfrm>
            <a:off x="539750" y="1628775"/>
            <a:ext cx="8208963" cy="2678113"/>
          </a:xfrm>
          <a:prstGeom prst="rect">
            <a:avLst/>
          </a:prstGeom>
        </p:spPr>
        <p:txBody>
          <a:bodyPr>
            <a:spAutoFit/>
          </a:bodyPr>
          <a:lstStyle/>
          <a:p>
            <a:pPr marL="342900" indent="-342900">
              <a:buFont typeface="Wingdings" pitchFamily="2" charset="2"/>
              <a:buChar char="Ø"/>
              <a:defRPr/>
            </a:pPr>
            <a:r>
              <a:rPr lang="en-US" altLang="zh-TW" sz="2400" dirty="0">
                <a:latin typeface="Arial" charset="0"/>
              </a:rPr>
              <a:t>For channels 11 to 26, the length of a </a:t>
            </a:r>
            <a:r>
              <a:rPr lang="en-US" altLang="zh-TW" sz="2400" dirty="0" err="1">
                <a:latin typeface="Arial" charset="0"/>
              </a:rPr>
              <a:t>superframe</a:t>
            </a:r>
            <a:r>
              <a:rPr lang="en-US" altLang="zh-TW" sz="2400" dirty="0">
                <a:latin typeface="Arial" charset="0"/>
              </a:rPr>
              <a:t> can range from </a:t>
            </a:r>
            <a:r>
              <a:rPr lang="en-US" altLang="zh-TW" sz="2400" dirty="0">
                <a:solidFill>
                  <a:srgbClr val="CC0000"/>
                </a:solidFill>
                <a:latin typeface="Arial" charset="0"/>
              </a:rPr>
              <a:t>15.36 </a:t>
            </a:r>
            <a:r>
              <a:rPr lang="en-US" altLang="zh-TW" sz="2400" i="1" dirty="0" err="1">
                <a:solidFill>
                  <a:srgbClr val="CC0000"/>
                </a:solidFill>
                <a:latin typeface="Arial" charset="0"/>
              </a:rPr>
              <a:t>msec</a:t>
            </a:r>
            <a:r>
              <a:rPr lang="en-US" altLang="zh-TW" sz="2400" dirty="0">
                <a:latin typeface="Arial" charset="0"/>
              </a:rPr>
              <a:t> to </a:t>
            </a:r>
            <a:r>
              <a:rPr lang="en-US" altLang="zh-TW" sz="2400" dirty="0">
                <a:solidFill>
                  <a:srgbClr val="CC0000"/>
                </a:solidFill>
                <a:latin typeface="Arial" charset="0"/>
              </a:rPr>
              <a:t>215.7 </a:t>
            </a:r>
            <a:r>
              <a:rPr lang="en-US" altLang="zh-TW" sz="2400" i="1" dirty="0">
                <a:solidFill>
                  <a:srgbClr val="CC0000"/>
                </a:solidFill>
                <a:latin typeface="Arial" charset="0"/>
              </a:rPr>
              <a:t>sec</a:t>
            </a:r>
            <a:r>
              <a:rPr lang="en-US" altLang="zh-TW" sz="2400" dirty="0">
                <a:latin typeface="Arial" charset="0"/>
              </a:rPr>
              <a:t> (= 3.5 min).</a:t>
            </a:r>
          </a:p>
          <a:p>
            <a:pPr marL="342900" indent="-342900">
              <a:buFont typeface="Wingdings" pitchFamily="2" charset="2"/>
              <a:buChar char="Ø"/>
              <a:defRPr/>
            </a:pPr>
            <a:endParaRPr lang="en-US" altLang="zh-TW" sz="2400" dirty="0">
              <a:latin typeface="Arial" charset="0"/>
            </a:endParaRPr>
          </a:p>
          <a:p>
            <a:pPr marL="342900" indent="-342900">
              <a:buFont typeface="Wingdings" pitchFamily="2" charset="2"/>
              <a:buChar char="Ø"/>
              <a:defRPr/>
            </a:pPr>
            <a:r>
              <a:rPr lang="en-US" altLang="zh-TW" sz="2400" dirty="0">
                <a:latin typeface="Arial" charset="0"/>
              </a:rPr>
              <a:t>Each device will be active for </a:t>
            </a:r>
            <a:r>
              <a:rPr lang="en-US" altLang="zh-TW" sz="2400" dirty="0">
                <a:solidFill>
                  <a:srgbClr val="CC0000"/>
                </a:solidFill>
                <a:latin typeface="Arial" charset="0"/>
              </a:rPr>
              <a:t>2</a:t>
            </a:r>
            <a:r>
              <a:rPr lang="en-US" altLang="zh-TW" sz="2400" baseline="30000" dirty="0">
                <a:solidFill>
                  <a:srgbClr val="CC0000"/>
                </a:solidFill>
                <a:latin typeface="Arial" charset="0"/>
              </a:rPr>
              <a:t>-(BO-SO)</a:t>
            </a:r>
            <a:r>
              <a:rPr lang="en-US" altLang="zh-TW" sz="2400" dirty="0">
                <a:latin typeface="Arial" charset="0"/>
              </a:rPr>
              <a:t> portion of the time, and sleep for </a:t>
            </a:r>
            <a:r>
              <a:rPr lang="en-US" altLang="zh-TW" sz="2400" dirty="0">
                <a:solidFill>
                  <a:srgbClr val="CC0000"/>
                </a:solidFill>
                <a:latin typeface="Arial" charset="0"/>
              </a:rPr>
              <a:t>1-2</a:t>
            </a:r>
            <a:r>
              <a:rPr lang="en-US" altLang="zh-TW" sz="2400" baseline="30000" dirty="0">
                <a:solidFill>
                  <a:srgbClr val="CC0000"/>
                </a:solidFill>
                <a:latin typeface="Arial" charset="0"/>
              </a:rPr>
              <a:t>-(BO-SO)</a:t>
            </a:r>
            <a:r>
              <a:rPr lang="en-US" altLang="zh-TW" sz="2400" baseline="30000" dirty="0">
                <a:latin typeface="Arial" charset="0"/>
              </a:rPr>
              <a:t> </a:t>
            </a:r>
            <a:r>
              <a:rPr lang="en-US" altLang="zh-TW" sz="2400" dirty="0">
                <a:latin typeface="Arial" charset="0"/>
              </a:rPr>
              <a:t>portion of the time</a:t>
            </a:r>
          </a:p>
          <a:p>
            <a:pPr>
              <a:defRPr/>
            </a:pPr>
            <a:endParaRPr lang="en-US" altLang="zh-TW" sz="2400" dirty="0">
              <a:latin typeface="Arial" charset="0"/>
            </a:endParaRPr>
          </a:p>
          <a:p>
            <a:pPr marL="342900" indent="-342900">
              <a:buFont typeface="Wingdings" pitchFamily="2" charset="2"/>
              <a:buChar char="Ø"/>
              <a:defRPr/>
            </a:pPr>
            <a:r>
              <a:rPr lang="en-US" altLang="zh-TW" sz="2400" dirty="0">
                <a:solidFill>
                  <a:srgbClr val="CC0000"/>
                </a:solidFill>
                <a:latin typeface="Arial" charset="0"/>
              </a:rPr>
              <a:t>Duty Cycle</a:t>
            </a:r>
            <a:r>
              <a:rPr lang="en-US" altLang="zh-TW" sz="2400" dirty="0">
                <a:latin typeface="Arial" charset="0"/>
              </a:rPr>
              <a:t>:</a:t>
            </a:r>
          </a:p>
        </p:txBody>
      </p:sp>
      <p:graphicFrame>
        <p:nvGraphicFramePr>
          <p:cNvPr id="6" name="Group 155"/>
          <p:cNvGraphicFramePr>
            <a:graphicFrameLocks noGrp="1"/>
          </p:cNvGraphicFramePr>
          <p:nvPr>
            <p:ph sz="half" idx="4294967295"/>
          </p:nvPr>
        </p:nvGraphicFramePr>
        <p:xfrm>
          <a:off x="228600" y="4648200"/>
          <a:ext cx="8497888" cy="731838"/>
        </p:xfrm>
        <a:graphic>
          <a:graphicData uri="http://schemas.openxmlformats.org/drawingml/2006/table">
            <a:tbl>
              <a:tblPr/>
              <a:tblGrid>
                <a:gridCol w="1608138">
                  <a:extLst>
                    <a:ext uri="{9D8B030D-6E8A-4147-A177-3AD203B41FA5}">
                      <a16:colId xmlns="" xmlns:a16="http://schemas.microsoft.com/office/drawing/2014/main" val="20000"/>
                    </a:ext>
                  </a:extLst>
                </a:gridCol>
                <a:gridCol w="595312">
                  <a:extLst>
                    <a:ext uri="{9D8B030D-6E8A-4147-A177-3AD203B41FA5}">
                      <a16:colId xmlns="" xmlns:a16="http://schemas.microsoft.com/office/drawing/2014/main" val="20001"/>
                    </a:ext>
                  </a:extLst>
                </a:gridCol>
                <a:gridCol w="488950">
                  <a:extLst>
                    <a:ext uri="{9D8B030D-6E8A-4147-A177-3AD203B41FA5}">
                      <a16:colId xmlns="" xmlns:a16="http://schemas.microsoft.com/office/drawing/2014/main" val="20002"/>
                    </a:ext>
                  </a:extLst>
                </a:gridCol>
                <a:gridCol w="485775">
                  <a:extLst>
                    <a:ext uri="{9D8B030D-6E8A-4147-A177-3AD203B41FA5}">
                      <a16:colId xmlns="" xmlns:a16="http://schemas.microsoft.com/office/drawing/2014/main" val="20003"/>
                    </a:ext>
                  </a:extLst>
                </a:gridCol>
                <a:gridCol w="482600">
                  <a:extLst>
                    <a:ext uri="{9D8B030D-6E8A-4147-A177-3AD203B41FA5}">
                      <a16:colId xmlns="" xmlns:a16="http://schemas.microsoft.com/office/drawing/2014/main" val="20004"/>
                    </a:ext>
                  </a:extLst>
                </a:gridCol>
                <a:gridCol w="647700">
                  <a:extLst>
                    <a:ext uri="{9D8B030D-6E8A-4147-A177-3AD203B41FA5}">
                      <a16:colId xmlns="" xmlns:a16="http://schemas.microsoft.com/office/drawing/2014/main" val="20005"/>
                    </a:ext>
                  </a:extLst>
                </a:gridCol>
                <a:gridCol w="762000">
                  <a:extLst>
                    <a:ext uri="{9D8B030D-6E8A-4147-A177-3AD203B41FA5}">
                      <a16:colId xmlns="" xmlns:a16="http://schemas.microsoft.com/office/drawing/2014/main" val="20006"/>
                    </a:ext>
                  </a:extLst>
                </a:gridCol>
                <a:gridCol w="649288">
                  <a:extLst>
                    <a:ext uri="{9D8B030D-6E8A-4147-A177-3AD203B41FA5}">
                      <a16:colId xmlns="" xmlns:a16="http://schemas.microsoft.com/office/drawing/2014/main" val="20007"/>
                    </a:ext>
                  </a:extLst>
                </a:gridCol>
                <a:gridCol w="650875">
                  <a:extLst>
                    <a:ext uri="{9D8B030D-6E8A-4147-A177-3AD203B41FA5}">
                      <a16:colId xmlns="" xmlns:a16="http://schemas.microsoft.com/office/drawing/2014/main" val="20008"/>
                    </a:ext>
                  </a:extLst>
                </a:gridCol>
                <a:gridCol w="649287">
                  <a:extLst>
                    <a:ext uri="{9D8B030D-6E8A-4147-A177-3AD203B41FA5}">
                      <a16:colId xmlns="" xmlns:a16="http://schemas.microsoft.com/office/drawing/2014/main" val="20009"/>
                    </a:ext>
                  </a:extLst>
                </a:gridCol>
                <a:gridCol w="760413">
                  <a:extLst>
                    <a:ext uri="{9D8B030D-6E8A-4147-A177-3AD203B41FA5}">
                      <a16:colId xmlns="" xmlns:a16="http://schemas.microsoft.com/office/drawing/2014/main" val="20010"/>
                    </a:ext>
                  </a:extLst>
                </a:gridCol>
                <a:gridCol w="717550">
                  <a:extLst>
                    <a:ext uri="{9D8B030D-6E8A-4147-A177-3AD203B41FA5}">
                      <a16:colId xmlns="" xmlns:a16="http://schemas.microsoft.com/office/drawing/2014/main" val="20011"/>
                    </a:ext>
                  </a:extLst>
                </a:gridCol>
              </a:tblGrid>
              <a:tr h="36591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BO-SO</a:t>
                      </a:r>
                      <a:endParaRPr kumimoji="0" lang="en-US" altLang="zh-TW" sz="18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3</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4</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5</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6</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7</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8</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9</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t>
                      </a: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10</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6591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Duty cycle (%)</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100</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50</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25</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12</a:t>
                      </a:r>
                      <a:endParaRPr kumimoji="0" lang="en-US" altLang="zh-TW" sz="18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6.25</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3.125</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1.56</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0.78</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0.39</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0.195</a:t>
                      </a:r>
                      <a:endPar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&lt; 0.1</a:t>
                      </a:r>
                      <a:endParaRPr kumimoji="0" lang="en-US" altLang="zh-TW" sz="18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81</a:t>
            </a:fld>
            <a:endParaRPr lang="zh-TW" altLang="en-US"/>
          </a:p>
        </p:txBody>
      </p:sp>
    </p:spTree>
    <p:extLst>
      <p:ext uri="{BB962C8B-B14F-4D97-AF65-F5344CB8AC3E}">
        <p14:creationId xmlns:p14="http://schemas.microsoft.com/office/powerpoint/2010/main" val="29732341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802.15.4 MAC</a:t>
            </a:r>
            <a:endParaRPr lang="zh-TW" altLang="en-US" dirty="0"/>
          </a:p>
        </p:txBody>
      </p:sp>
      <p:sp>
        <p:nvSpPr>
          <p:cNvPr id="3" name="內容版面配置區 2"/>
          <p:cNvSpPr>
            <a:spLocks noGrp="1"/>
          </p:cNvSpPr>
          <p:nvPr>
            <p:ph sz="quarter" idx="1"/>
          </p:nvPr>
        </p:nvSpPr>
        <p:spPr/>
        <p:txBody>
          <a:bodyPr>
            <a:normAutofit/>
          </a:bodyPr>
          <a:lstStyle/>
          <a:p>
            <a:pPr eaLnBrk="1" hangingPunct="1"/>
            <a:r>
              <a:rPr lang="en-US" altLang="zh-TW" sz="2800" b="1" dirty="0" smtClean="0">
                <a:solidFill>
                  <a:srgbClr val="0000FF"/>
                </a:solidFill>
                <a:effectLst>
                  <a:outerShdw blurRad="38100" dist="38100" dir="2700000" algn="tl">
                    <a:srgbClr val="000000">
                      <a:alpha val="43137"/>
                    </a:srgbClr>
                  </a:outerShdw>
                </a:effectLst>
                <a:cs typeface="Times New Roman" pitchFamily="18" charset="0"/>
              </a:rPr>
              <a:t>Channel Access</a:t>
            </a:r>
            <a:r>
              <a:rPr lang="zh-TW" altLang="en-US" sz="2800" b="1" dirty="0" smtClean="0">
                <a:solidFill>
                  <a:srgbClr val="0000FF"/>
                </a:solidFill>
                <a:effectLst>
                  <a:outerShdw blurRad="38100" dist="38100" dir="2700000" algn="tl">
                    <a:srgbClr val="000000">
                      <a:alpha val="43137"/>
                    </a:srgbClr>
                  </a:outerShdw>
                </a:effectLst>
                <a:cs typeface="Times New Roman" pitchFamily="18" charset="0"/>
              </a:rPr>
              <a:t> </a:t>
            </a:r>
            <a:endParaRPr lang="en-US" altLang="zh-TW" sz="2800" b="1" dirty="0" smtClean="0">
              <a:solidFill>
                <a:srgbClr val="0000FF"/>
              </a:solidFill>
              <a:effectLst>
                <a:outerShdw blurRad="38100" dist="38100" dir="2700000" algn="tl">
                  <a:srgbClr val="000000">
                    <a:alpha val="43137"/>
                  </a:srgbClr>
                </a:outerShdw>
              </a:effectLst>
              <a:cs typeface="Times New Roman" pitchFamily="18" charset="0"/>
            </a:endParaRPr>
          </a:p>
          <a:p>
            <a:pPr lvl="1" eaLnBrk="1" hangingPunct="1"/>
            <a:r>
              <a:rPr lang="en-US" altLang="zh-TW" sz="2600" b="1" dirty="0" smtClean="0">
                <a:solidFill>
                  <a:srgbClr val="0000FF"/>
                </a:solidFill>
                <a:effectLst>
                  <a:outerShdw blurRad="38100" dist="38100" dir="2700000" algn="tl">
                    <a:srgbClr val="000000">
                      <a:alpha val="43137"/>
                    </a:srgbClr>
                  </a:outerShdw>
                </a:effectLst>
              </a:rPr>
              <a:t>Un-slotted CSMA-CA</a:t>
            </a:r>
          </a:p>
          <a:p>
            <a:pPr lvl="1" eaLnBrk="1" hangingPunct="1"/>
            <a:r>
              <a:rPr lang="en-US" altLang="zh-TW" sz="2600" b="1" dirty="0" smtClean="0">
                <a:solidFill>
                  <a:srgbClr val="0000FF"/>
                </a:solidFill>
                <a:effectLst>
                  <a:outerShdw blurRad="38100" dist="38100" dir="2700000" algn="tl">
                    <a:srgbClr val="000000">
                      <a:alpha val="43137"/>
                    </a:srgbClr>
                  </a:outerShdw>
                </a:effectLst>
              </a:rPr>
              <a:t>Slotted CSMA-CA</a:t>
            </a:r>
          </a:p>
        </p:txBody>
      </p:sp>
      <p:sp>
        <p:nvSpPr>
          <p:cNvPr id="4" name="投影片編號版面配置區 3"/>
          <p:cNvSpPr>
            <a:spLocks noGrp="1"/>
          </p:cNvSpPr>
          <p:nvPr>
            <p:ph type="sldNum" sz="quarter" idx="4294967295"/>
          </p:nvPr>
        </p:nvSpPr>
        <p:spPr/>
        <p:txBody>
          <a:bodyPr/>
          <a:lstStyle/>
          <a:p>
            <a:pPr>
              <a:defRPr/>
            </a:pPr>
            <a:fld id="{C1BC216C-F62B-4211-A123-4127233B987E}" type="slidenum">
              <a:rPr lang="zh-TW" altLang="en-US" smtClean="0"/>
              <a:pPr>
                <a:defRPr/>
              </a:pPr>
              <a:t>82</a:t>
            </a:fld>
            <a:endParaRPr lang="zh-TW" altLang="en-US"/>
          </a:p>
        </p:txBody>
      </p:sp>
    </p:spTree>
    <p:extLst>
      <p:ext uri="{BB962C8B-B14F-4D97-AF65-F5344CB8AC3E}">
        <p14:creationId xmlns:p14="http://schemas.microsoft.com/office/powerpoint/2010/main" val="41078559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標題 1"/>
          <p:cNvSpPr>
            <a:spLocks noGrp="1"/>
          </p:cNvSpPr>
          <p:nvPr>
            <p:ph type="title"/>
          </p:nvPr>
        </p:nvSpPr>
        <p:spPr>
          <a:xfrm>
            <a:off x="428625" y="152400"/>
            <a:ext cx="8229600" cy="990600"/>
          </a:xfrm>
        </p:spPr>
        <p:txBody>
          <a:bodyPr/>
          <a:lstStyle/>
          <a:p>
            <a:pPr eaLnBrk="1" hangingPunct="1"/>
            <a:r>
              <a:rPr lang="en-US" altLang="zh-TW" dirty="0" smtClean="0">
                <a:cs typeface="Times New Roman" pitchFamily="18" charset="0"/>
              </a:rPr>
              <a:t>Channel Access</a:t>
            </a:r>
            <a:r>
              <a:rPr lang="zh-TW" altLang="en-US" dirty="0" smtClean="0">
                <a:cs typeface="Times New Roman" pitchFamily="18" charset="0"/>
              </a:rPr>
              <a:t>  </a:t>
            </a:r>
          </a:p>
        </p:txBody>
      </p:sp>
      <p:sp>
        <p:nvSpPr>
          <p:cNvPr id="3" name="內容版面配置區 2"/>
          <p:cNvSpPr>
            <a:spLocks noGrp="1"/>
          </p:cNvSpPr>
          <p:nvPr>
            <p:ph sz="quarter" idx="1"/>
          </p:nvPr>
        </p:nvSpPr>
        <p:spPr>
          <a:xfrm>
            <a:off x="457200" y="1143000"/>
            <a:ext cx="8229600" cy="4929188"/>
          </a:xfrm>
        </p:spPr>
        <p:txBody>
          <a:bodyPr>
            <a:normAutofit/>
          </a:bodyPr>
          <a:lstStyle/>
          <a:p>
            <a:pPr marL="0" indent="0" eaLnBrk="1" hangingPunct="1">
              <a:buSzPct val="60000"/>
              <a:buFont typeface="Wingdings 3" pitchFamily="18" charset="2"/>
              <a:buNone/>
              <a:defRPr/>
            </a:pPr>
            <a:endParaRPr lang="en-US" altLang="zh-TW" dirty="0">
              <a:cs typeface="Times New Roman" pitchFamily="18" charset="0"/>
            </a:endParaRPr>
          </a:p>
          <a:p>
            <a:pPr eaLnBrk="1" hangingPunct="1">
              <a:buSzPct val="60000"/>
              <a:buFont typeface="Wingdings" pitchFamily="2" charset="2"/>
              <a:buChar char="Ø"/>
              <a:defRPr/>
            </a:pPr>
            <a:r>
              <a:rPr lang="en-US" altLang="zh-TW" dirty="0" smtClean="0">
                <a:cs typeface="Times New Roman" pitchFamily="18" charset="0"/>
              </a:rPr>
              <a:t>Non Beacon-enable networks</a:t>
            </a:r>
          </a:p>
          <a:p>
            <a:pPr lvl="1" eaLnBrk="1" hangingPunct="1">
              <a:buSzPct val="60000"/>
              <a:buFont typeface="Wingdings" pitchFamily="2" charset="2"/>
              <a:buChar char="Ø"/>
              <a:defRPr/>
            </a:pPr>
            <a:r>
              <a:rPr lang="en-US" altLang="zh-TW" dirty="0" smtClean="0">
                <a:cs typeface="Times New Roman" pitchFamily="18" charset="0"/>
              </a:rPr>
              <a:t>No beacon frame</a:t>
            </a:r>
          </a:p>
          <a:p>
            <a:pPr lvl="1" eaLnBrk="1" hangingPunct="1">
              <a:buSzPct val="60000"/>
              <a:buFont typeface="Wingdings" pitchFamily="2" charset="2"/>
              <a:buChar char="Ø"/>
              <a:defRPr/>
            </a:pPr>
            <a:r>
              <a:rPr lang="en-US" altLang="zh-TW" dirty="0" err="1" smtClean="0">
                <a:solidFill>
                  <a:srgbClr val="FF0000"/>
                </a:solidFill>
                <a:cs typeface="Times New Roman" pitchFamily="18" charset="0"/>
                <a:sym typeface="Wingdings" pitchFamily="2" charset="2"/>
              </a:rPr>
              <a:t>unslotted</a:t>
            </a:r>
            <a:r>
              <a:rPr lang="en-US" altLang="zh-TW" dirty="0" smtClean="0">
                <a:solidFill>
                  <a:srgbClr val="FF0000"/>
                </a:solidFill>
                <a:cs typeface="Times New Roman" pitchFamily="18" charset="0"/>
                <a:sym typeface="Wingdings" pitchFamily="2" charset="2"/>
              </a:rPr>
              <a:t> CSMA/CA </a:t>
            </a:r>
            <a:r>
              <a:rPr lang="en-US" altLang="zh-TW" dirty="0" smtClean="0">
                <a:cs typeface="Times New Roman" pitchFamily="18" charset="0"/>
                <a:sym typeface="Wingdings" pitchFamily="2" charset="2"/>
              </a:rPr>
              <a:t>channel access mechanism</a:t>
            </a:r>
          </a:p>
          <a:p>
            <a:pPr eaLnBrk="1" hangingPunct="1">
              <a:buSzPct val="60000"/>
              <a:buFont typeface="Wingdings" pitchFamily="2" charset="2"/>
              <a:buChar char="Ø"/>
              <a:defRPr/>
            </a:pPr>
            <a:r>
              <a:rPr lang="en-US" altLang="zh-TW" dirty="0" smtClean="0">
                <a:cs typeface="Times New Roman" pitchFamily="18" charset="0"/>
              </a:rPr>
              <a:t>Beacon-enable</a:t>
            </a:r>
            <a:r>
              <a:rPr lang="en-US" altLang="zh-TW" dirty="0" smtClean="0">
                <a:cs typeface="Times New Roman" pitchFamily="18" charset="0"/>
                <a:sym typeface="Wingdings" pitchFamily="2" charset="2"/>
              </a:rPr>
              <a:t> networks</a:t>
            </a:r>
          </a:p>
          <a:p>
            <a:pPr lvl="1" eaLnBrk="1" hangingPunct="1">
              <a:buSzPct val="60000"/>
              <a:buFont typeface="Wingdings" pitchFamily="2" charset="2"/>
              <a:buChar char="Ø"/>
              <a:defRPr/>
            </a:pPr>
            <a:r>
              <a:rPr lang="en-US" altLang="zh-TW" dirty="0" smtClean="0">
                <a:cs typeface="Times New Roman" pitchFamily="18" charset="0"/>
                <a:sym typeface="Wingdings" pitchFamily="2" charset="2"/>
              </a:rPr>
              <a:t>With beacon  frame</a:t>
            </a:r>
          </a:p>
          <a:p>
            <a:pPr lvl="1" eaLnBrk="1" hangingPunct="1">
              <a:buSzPct val="60000"/>
              <a:buFont typeface="Wingdings" pitchFamily="2" charset="2"/>
              <a:buChar char="Ø"/>
              <a:defRPr/>
            </a:pPr>
            <a:r>
              <a:rPr lang="en-US" altLang="zh-TW" dirty="0" smtClean="0">
                <a:solidFill>
                  <a:srgbClr val="FF0000"/>
                </a:solidFill>
                <a:cs typeface="Times New Roman" pitchFamily="18" charset="0"/>
                <a:sym typeface="Wingdings" pitchFamily="2" charset="2"/>
              </a:rPr>
              <a:t>Slotted CSMA/CA </a:t>
            </a:r>
            <a:r>
              <a:rPr lang="en-US" altLang="zh-TW" dirty="0" smtClean="0">
                <a:cs typeface="Times New Roman" pitchFamily="18" charset="0"/>
                <a:sym typeface="Wingdings" pitchFamily="2" charset="2"/>
              </a:rPr>
              <a:t>channel access mechanism</a:t>
            </a:r>
          </a:p>
          <a:p>
            <a:pPr eaLnBrk="1" hangingPunct="1">
              <a:buFont typeface="Wingdings" pitchFamily="2" charset="2"/>
              <a:buChar char="Ø"/>
              <a:defRPr/>
            </a:pPr>
            <a:endParaRPr lang="zh-TW" altLang="en-US" dirty="0" smtClean="0">
              <a:cs typeface="Times New Roman" pitchFamily="18" charset="0"/>
            </a:endParaRPr>
          </a:p>
        </p:txBody>
      </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83</a:t>
            </a:fld>
            <a:endParaRPr lang="zh-TW" altLang="en-US"/>
          </a:p>
        </p:txBody>
      </p:sp>
    </p:spTree>
    <p:extLst>
      <p:ext uri="{BB962C8B-B14F-4D97-AF65-F5344CB8AC3E}">
        <p14:creationId xmlns:p14="http://schemas.microsoft.com/office/powerpoint/2010/main" val="217028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標題 45"/>
          <p:cNvSpPr>
            <a:spLocks noGrp="1"/>
          </p:cNvSpPr>
          <p:nvPr>
            <p:ph type="title"/>
          </p:nvPr>
        </p:nvSpPr>
        <p:spPr>
          <a:xfrm>
            <a:off x="485775" y="0"/>
            <a:ext cx="8229600" cy="1143000"/>
          </a:xfrm>
        </p:spPr>
        <p:txBody>
          <a:bodyPr/>
          <a:lstStyle/>
          <a:p>
            <a:pPr eaLnBrk="1" hangingPunct="1"/>
            <a:r>
              <a:rPr lang="en-US" altLang="zh-TW" smtClean="0">
                <a:cs typeface="Times New Roman" pitchFamily="18" charset="0"/>
              </a:rPr>
              <a:t>Un-slotted CSMA-CA</a:t>
            </a:r>
            <a:endParaRPr lang="zh-TW" altLang="en-US" smtClean="0"/>
          </a:p>
        </p:txBody>
      </p:sp>
      <p:sp>
        <p:nvSpPr>
          <p:cNvPr id="105475" name="Rectangle 3"/>
          <p:cNvSpPr txBox="1">
            <a:spLocks noChangeArrowheads="1"/>
          </p:cNvSpPr>
          <p:nvPr/>
        </p:nvSpPr>
        <p:spPr bwMode="auto">
          <a:xfrm>
            <a:off x="457200" y="1371600"/>
            <a:ext cx="8229600" cy="4793704"/>
          </a:xfrm>
          <a:prstGeom prst="rect">
            <a:avLst/>
          </a:prstGeom>
          <a:noFill/>
          <a:ln w="9525">
            <a:noFill/>
            <a:miter lim="800000"/>
            <a:headEnd/>
            <a:tailEnd/>
          </a:ln>
        </p:spPr>
        <p:txBody>
          <a:bodyPr/>
          <a:lstStyle/>
          <a:p>
            <a:pPr marL="466725" indent="-285750">
              <a:spcBef>
                <a:spcPts val="600"/>
              </a:spcBef>
              <a:buClr>
                <a:schemeClr val="accent1"/>
              </a:buClr>
              <a:buSzPct val="76000"/>
              <a:buFont typeface="Wingdings 3" pitchFamily="18" charset="2"/>
              <a:buChar char=""/>
            </a:pPr>
            <a:r>
              <a:rPr lang="en-US" altLang="zh-TW" sz="2800" dirty="0" smtClean="0">
                <a:latin typeface="Times New Roman" pitchFamily="18" charset="0"/>
                <a:ea typeface="標楷體" pitchFamily="65" charset="-120"/>
              </a:rPr>
              <a:t>Coordinator provides a beacon only when requested by a node</a:t>
            </a:r>
          </a:p>
          <a:p>
            <a:pPr marL="466725" indent="-285750">
              <a:spcBef>
                <a:spcPts val="600"/>
              </a:spcBef>
              <a:buClr>
                <a:schemeClr val="accent1"/>
              </a:buClr>
              <a:buSzPct val="76000"/>
              <a:buFont typeface="Wingdings 3" pitchFamily="18" charset="2"/>
              <a:buChar char=""/>
            </a:pPr>
            <a:r>
              <a:rPr lang="en-US" altLang="zh-TW" sz="2800" dirty="0" smtClean="0">
                <a:latin typeface="Times New Roman" pitchFamily="18" charset="0"/>
                <a:ea typeface="標楷體" pitchFamily="65" charset="-120"/>
              </a:rPr>
              <a:t>A </a:t>
            </a:r>
            <a:r>
              <a:rPr lang="en-US" altLang="zh-TW" sz="2800" dirty="0">
                <a:latin typeface="Times New Roman" pitchFamily="18" charset="0"/>
                <a:ea typeface="標楷體" pitchFamily="65" charset="-120"/>
              </a:rPr>
              <a:t>device waits for a </a:t>
            </a:r>
            <a:r>
              <a:rPr lang="en-US" altLang="zh-TW" sz="2800" dirty="0">
                <a:solidFill>
                  <a:srgbClr val="FF0000"/>
                </a:solidFill>
                <a:latin typeface="Times New Roman" pitchFamily="18" charset="0"/>
                <a:ea typeface="標楷體" pitchFamily="65" charset="-120"/>
              </a:rPr>
              <a:t>random period </a:t>
            </a:r>
            <a:r>
              <a:rPr lang="en-US" altLang="zh-TW" sz="2800" dirty="0">
                <a:solidFill>
                  <a:srgbClr val="0000FF"/>
                </a:solidFill>
                <a:latin typeface="Times New Roman" pitchFamily="18" charset="0"/>
                <a:ea typeface="標楷體" pitchFamily="65" charset="-120"/>
              </a:rPr>
              <a:t>without carrier sense</a:t>
            </a:r>
          </a:p>
          <a:p>
            <a:pPr marL="868363" lvl="1" indent="-273050">
              <a:spcBef>
                <a:spcPts val="500"/>
              </a:spcBef>
              <a:buClr>
                <a:schemeClr val="accent2"/>
              </a:buClr>
              <a:buSzPct val="76000"/>
              <a:buFont typeface="Wingdings 3" pitchFamily="18" charset="2"/>
              <a:buChar char=""/>
            </a:pPr>
            <a:r>
              <a:rPr lang="en-US" altLang="zh-TW" sz="2400" dirty="0">
                <a:solidFill>
                  <a:srgbClr val="FF0000"/>
                </a:solidFill>
                <a:latin typeface="Times New Roman" pitchFamily="18" charset="0"/>
                <a:ea typeface="標楷體" pitchFamily="65" charset="-120"/>
              </a:rPr>
              <a:t>One </a:t>
            </a:r>
            <a:r>
              <a:rPr lang="en-US" altLang="zh-TW" sz="2400" dirty="0" err="1">
                <a:solidFill>
                  <a:srgbClr val="FF0000"/>
                </a:solidFill>
                <a:latin typeface="Times New Roman" pitchFamily="18" charset="0"/>
                <a:ea typeface="標楷體" pitchFamily="65" charset="-120"/>
              </a:rPr>
              <a:t>backoff</a:t>
            </a:r>
            <a:r>
              <a:rPr lang="en-US" altLang="zh-TW" sz="2400" dirty="0">
                <a:solidFill>
                  <a:srgbClr val="FF0000"/>
                </a:solidFill>
                <a:latin typeface="Times New Roman" pitchFamily="18" charset="0"/>
                <a:ea typeface="標楷體" pitchFamily="65" charset="-120"/>
              </a:rPr>
              <a:t> period = 20 symbols (</a:t>
            </a:r>
            <a:r>
              <a:rPr lang="en-US" altLang="zh-TW" sz="2400" i="1" dirty="0" err="1">
                <a:solidFill>
                  <a:srgbClr val="FF0000"/>
                </a:solidFill>
                <a:latin typeface="Times New Roman" pitchFamily="18" charset="0"/>
                <a:ea typeface="標楷體" pitchFamily="65" charset="-120"/>
              </a:rPr>
              <a:t>aUnitBackoffPeriod</a:t>
            </a:r>
            <a:r>
              <a:rPr lang="en-US" altLang="zh-TW" sz="2400" dirty="0">
                <a:solidFill>
                  <a:srgbClr val="FF0000"/>
                </a:solidFill>
                <a:latin typeface="Times New Roman" pitchFamily="18" charset="0"/>
                <a:ea typeface="標楷體" pitchFamily="65" charset="-120"/>
              </a:rPr>
              <a:t>)</a:t>
            </a:r>
          </a:p>
          <a:p>
            <a:pPr marL="466725" indent="-285750">
              <a:spcBef>
                <a:spcPts val="600"/>
              </a:spcBef>
              <a:buClr>
                <a:schemeClr val="accent1"/>
              </a:buClr>
              <a:buSzPct val="76000"/>
              <a:buFont typeface="Wingdings 3" pitchFamily="18" charset="2"/>
              <a:buChar char=""/>
            </a:pPr>
            <a:r>
              <a:rPr lang="en-US" altLang="zh-TW" sz="2800" dirty="0" smtClean="0">
                <a:latin typeface="Times New Roman" pitchFamily="18" charset="0"/>
                <a:ea typeface="標楷體" pitchFamily="65" charset="-120"/>
              </a:rPr>
              <a:t>Procedure</a:t>
            </a:r>
            <a:endParaRPr lang="en-US" altLang="zh-TW" sz="2800" dirty="0">
              <a:latin typeface="Times New Roman" pitchFamily="18" charset="0"/>
              <a:ea typeface="標楷體" pitchFamily="65" charset="-120"/>
            </a:endParaRPr>
          </a:p>
          <a:p>
            <a:pPr marL="868363" lvl="1" indent="-273050">
              <a:spcBef>
                <a:spcPts val="500"/>
              </a:spcBef>
              <a:buClr>
                <a:schemeClr val="accent2"/>
              </a:buClr>
              <a:buSzPct val="76000"/>
              <a:buFont typeface="Wingdings 3" pitchFamily="18" charset="2"/>
              <a:buChar char=""/>
            </a:pPr>
            <a:r>
              <a:rPr lang="en-US" altLang="zh-TW" sz="2400" dirty="0">
                <a:solidFill>
                  <a:schemeClr val="tx2"/>
                </a:solidFill>
                <a:latin typeface="Times New Roman" pitchFamily="18" charset="0"/>
                <a:ea typeface="標楷體" pitchFamily="65" charset="-120"/>
              </a:rPr>
              <a:t>Step 1: </a:t>
            </a:r>
            <a:r>
              <a:rPr lang="en-US" altLang="zh-TW" sz="2400" dirty="0">
                <a:solidFill>
                  <a:srgbClr val="FF0000"/>
                </a:solidFill>
                <a:latin typeface="Times New Roman" pitchFamily="18" charset="0"/>
                <a:ea typeface="標楷體" pitchFamily="65" charset="-120"/>
              </a:rPr>
              <a:t>random </a:t>
            </a:r>
            <a:r>
              <a:rPr lang="en-US" altLang="zh-TW" sz="2400" dirty="0" err="1">
                <a:solidFill>
                  <a:srgbClr val="FF0000"/>
                </a:solidFill>
                <a:latin typeface="Times New Roman" pitchFamily="18" charset="0"/>
                <a:ea typeface="標楷體" pitchFamily="65" charset="-120"/>
              </a:rPr>
              <a:t>backoff</a:t>
            </a:r>
            <a:endParaRPr lang="en-US" altLang="zh-TW" sz="2400" dirty="0">
              <a:solidFill>
                <a:srgbClr val="FF0000"/>
              </a:solidFill>
              <a:latin typeface="Times New Roman" pitchFamily="18" charset="0"/>
              <a:ea typeface="標楷體" pitchFamily="65" charset="-120"/>
            </a:endParaRPr>
          </a:p>
          <a:p>
            <a:pPr marL="868363" lvl="1" indent="-273050">
              <a:spcBef>
                <a:spcPts val="500"/>
              </a:spcBef>
              <a:buClr>
                <a:schemeClr val="accent2"/>
              </a:buClr>
              <a:buSzPct val="76000"/>
              <a:buFont typeface="Wingdings 3" pitchFamily="18" charset="2"/>
              <a:buChar char=""/>
            </a:pPr>
            <a:r>
              <a:rPr lang="en-US" altLang="zh-TW" sz="2400" dirty="0">
                <a:solidFill>
                  <a:schemeClr val="tx2"/>
                </a:solidFill>
                <a:latin typeface="Times New Roman" pitchFamily="18" charset="0"/>
                <a:ea typeface="標楷體" pitchFamily="65" charset="-120"/>
              </a:rPr>
              <a:t>Step 2: </a:t>
            </a:r>
            <a:r>
              <a:rPr lang="en-US" altLang="zh-TW" sz="2400" dirty="0">
                <a:solidFill>
                  <a:srgbClr val="FF0000"/>
                </a:solidFill>
                <a:latin typeface="Times New Roman" pitchFamily="18" charset="0"/>
                <a:ea typeface="標楷體" pitchFamily="65" charset="-120"/>
              </a:rPr>
              <a:t>check channel status (CCA)</a:t>
            </a:r>
          </a:p>
          <a:p>
            <a:pPr marL="1600200" lvl="3" indent="-228600">
              <a:spcBef>
                <a:spcPts val="400"/>
              </a:spcBef>
              <a:buClr>
                <a:srgbClr val="8BA2B4"/>
              </a:buClr>
              <a:buSzPct val="70000"/>
              <a:buFont typeface="Wingdings" pitchFamily="2" charset="2"/>
              <a:buChar char=""/>
            </a:pPr>
            <a:r>
              <a:rPr lang="en-US" altLang="zh-TW" sz="2400" dirty="0">
                <a:solidFill>
                  <a:srgbClr val="0000FF"/>
                </a:solidFill>
                <a:latin typeface="Times New Roman" pitchFamily="18" charset="0"/>
                <a:ea typeface="標楷體" pitchFamily="65" charset="-120"/>
              </a:rPr>
              <a:t>Idle</a:t>
            </a:r>
            <a:r>
              <a:rPr lang="en-US" altLang="zh-TW" sz="2400" dirty="0">
                <a:solidFill>
                  <a:srgbClr val="FF0000"/>
                </a:solidFill>
                <a:latin typeface="Times New Roman" pitchFamily="18" charset="0"/>
                <a:ea typeface="標楷體" pitchFamily="65" charset="-120"/>
              </a:rPr>
              <a:t> </a:t>
            </a:r>
            <a:r>
              <a:rPr lang="en-US" altLang="zh-TW" sz="2400" dirty="0">
                <a:latin typeface="Times New Roman" pitchFamily="18" charset="0"/>
                <a:ea typeface="標楷體" pitchFamily="65" charset="-120"/>
                <a:sym typeface="Wingdings" pitchFamily="2" charset="2"/>
              </a:rPr>
              <a:t> </a:t>
            </a:r>
            <a:r>
              <a:rPr lang="en-US" altLang="zh-TW" sz="2400" dirty="0">
                <a:latin typeface="Times New Roman" pitchFamily="18" charset="0"/>
                <a:ea typeface="標楷體" pitchFamily="65" charset="-120"/>
              </a:rPr>
              <a:t>transmit its data</a:t>
            </a:r>
          </a:p>
          <a:p>
            <a:pPr marL="1600200" lvl="3" indent="-228600">
              <a:spcBef>
                <a:spcPts val="400"/>
              </a:spcBef>
              <a:buClr>
                <a:srgbClr val="8BA2B4"/>
              </a:buClr>
              <a:buSzPct val="70000"/>
              <a:buFont typeface="Wingdings" pitchFamily="2" charset="2"/>
              <a:buChar char=""/>
            </a:pPr>
            <a:r>
              <a:rPr lang="en-US" altLang="zh-TW" sz="2400" dirty="0">
                <a:solidFill>
                  <a:srgbClr val="0000FF"/>
                </a:solidFill>
                <a:latin typeface="Times New Roman" pitchFamily="18" charset="0"/>
                <a:ea typeface="標楷體" pitchFamily="65" charset="-120"/>
              </a:rPr>
              <a:t>Busy</a:t>
            </a:r>
            <a:r>
              <a:rPr lang="en-US" altLang="zh-TW" sz="2400" dirty="0">
                <a:latin typeface="Times New Roman" pitchFamily="18" charset="0"/>
                <a:ea typeface="標楷體" pitchFamily="65" charset="-120"/>
              </a:rPr>
              <a:t> </a:t>
            </a:r>
            <a:r>
              <a:rPr lang="en-US" altLang="zh-TW" sz="2400" dirty="0">
                <a:latin typeface="Times New Roman" pitchFamily="18" charset="0"/>
                <a:ea typeface="標楷體" pitchFamily="65" charset="-120"/>
                <a:sym typeface="Wingdings" pitchFamily="2" charset="2"/>
              </a:rPr>
              <a:t> </a:t>
            </a:r>
            <a:r>
              <a:rPr lang="en-US" altLang="zh-TW" sz="2400" dirty="0">
                <a:latin typeface="Times New Roman" pitchFamily="18" charset="0"/>
                <a:ea typeface="標楷體" pitchFamily="65" charset="-120"/>
              </a:rPr>
              <a:t>wait for </a:t>
            </a:r>
            <a:r>
              <a:rPr lang="en-US" altLang="zh-TW" sz="2400" dirty="0">
                <a:solidFill>
                  <a:srgbClr val="0000FF"/>
                </a:solidFill>
                <a:latin typeface="Times New Roman" pitchFamily="18" charset="0"/>
                <a:ea typeface="標楷體" pitchFamily="65" charset="-120"/>
              </a:rPr>
              <a:t>another random period</a:t>
            </a:r>
            <a:r>
              <a:rPr lang="en-US" altLang="zh-TW" sz="2400" dirty="0">
                <a:latin typeface="Times New Roman" pitchFamily="18" charset="0"/>
                <a:ea typeface="標楷體" pitchFamily="65" charset="-120"/>
              </a:rPr>
              <a:t> before retry</a:t>
            </a:r>
          </a:p>
        </p:txBody>
      </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84</a:t>
            </a:fld>
            <a:endParaRPr lang="zh-TW" altLang="en-US"/>
          </a:p>
        </p:txBody>
      </p:sp>
    </p:spTree>
    <p:extLst>
      <p:ext uri="{BB962C8B-B14F-4D97-AF65-F5344CB8AC3E}">
        <p14:creationId xmlns:p14="http://schemas.microsoft.com/office/powerpoint/2010/main" val="222512453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4071938" y="1554163"/>
            <a:ext cx="2484437" cy="5715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kumimoji="0" lang="en-US" altLang="zh-TW" sz="1600" dirty="0" smtClean="0">
                <a:solidFill>
                  <a:schemeClr val="tx1"/>
                </a:solidFill>
                <a:ea typeface="+mj-ea"/>
                <a:cs typeface="Times New Roman" pitchFamily="18" charset="0"/>
              </a:rPr>
              <a:t>Perform CCA </a:t>
            </a:r>
            <a:endParaRPr kumimoji="0" lang="zh-TW" altLang="en-US" sz="1600" dirty="0" smtClean="0">
              <a:solidFill>
                <a:schemeClr val="tx1"/>
              </a:solidFill>
              <a:ea typeface="+mj-ea"/>
              <a:cs typeface="Times New Roman" pitchFamily="18" charset="0"/>
            </a:endParaRPr>
          </a:p>
        </p:txBody>
      </p:sp>
      <p:sp>
        <p:nvSpPr>
          <p:cNvPr id="21" name="流程圖: 決策 20"/>
          <p:cNvSpPr/>
          <p:nvPr/>
        </p:nvSpPr>
        <p:spPr>
          <a:xfrm>
            <a:off x="4500563" y="2816225"/>
            <a:ext cx="1643062" cy="714375"/>
          </a:xfrm>
          <a:prstGeom prst="flowChartDecision">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a:cs typeface="Times New Roman" pitchFamily="18" charset="0"/>
            </a:endParaRPr>
          </a:p>
        </p:txBody>
      </p:sp>
      <p:sp>
        <p:nvSpPr>
          <p:cNvPr id="106500" name="文字方塊 26"/>
          <p:cNvSpPr txBox="1">
            <a:spLocks noChangeArrowheads="1"/>
          </p:cNvSpPr>
          <p:nvPr/>
        </p:nvSpPr>
        <p:spPr bwMode="auto">
          <a:xfrm>
            <a:off x="4857750" y="2887663"/>
            <a:ext cx="965200" cy="584200"/>
          </a:xfrm>
          <a:prstGeom prst="rect">
            <a:avLst/>
          </a:prstGeom>
          <a:noFill/>
          <a:ln w="9525">
            <a:noFill/>
            <a:miter lim="800000"/>
            <a:headEnd/>
            <a:tailEnd/>
          </a:ln>
        </p:spPr>
        <p:txBody>
          <a:bodyPr>
            <a:spAutoFit/>
          </a:bodyPr>
          <a:lstStyle/>
          <a:p>
            <a:pPr algn="ctr"/>
            <a:r>
              <a:rPr kumimoji="0" lang="en-US" altLang="zh-TW" sz="1600">
                <a:latin typeface="Times New Roman" pitchFamily="18" charset="0"/>
                <a:cs typeface="Times New Roman" pitchFamily="18" charset="0"/>
              </a:rPr>
              <a:t>Channel</a:t>
            </a:r>
            <a:r>
              <a:rPr kumimoji="0" lang="zh-TW" altLang="en-US" sz="1600">
                <a:latin typeface="Times New Roman" pitchFamily="18" charset="0"/>
                <a:cs typeface="Times New Roman" pitchFamily="18" charset="0"/>
              </a:rPr>
              <a:t> </a:t>
            </a:r>
            <a:r>
              <a:rPr kumimoji="0" lang="en-US" altLang="zh-TW" sz="1600">
                <a:latin typeface="Times New Roman" pitchFamily="18" charset="0"/>
                <a:cs typeface="Times New Roman" pitchFamily="18" charset="0"/>
              </a:rPr>
              <a:t>idle?</a:t>
            </a:r>
          </a:p>
        </p:txBody>
      </p:sp>
      <p:sp>
        <p:nvSpPr>
          <p:cNvPr id="28" name="矩形 27"/>
          <p:cNvSpPr/>
          <p:nvPr/>
        </p:nvSpPr>
        <p:spPr>
          <a:xfrm>
            <a:off x="3900488" y="3827463"/>
            <a:ext cx="2857500" cy="5715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kumimoji="0" lang="en-US" altLang="zh-TW" sz="1600" dirty="0" smtClean="0">
                <a:solidFill>
                  <a:schemeClr val="tx1"/>
                </a:solidFill>
                <a:ea typeface="+mj-ea"/>
                <a:cs typeface="Times New Roman" pitchFamily="18" charset="0"/>
              </a:rPr>
              <a:t>NB=NB+1</a:t>
            </a:r>
          </a:p>
          <a:p>
            <a:pPr algn="ctr" fontAlgn="auto">
              <a:spcBef>
                <a:spcPts val="0"/>
              </a:spcBef>
              <a:spcAft>
                <a:spcPts val="0"/>
              </a:spcAft>
              <a:defRPr/>
            </a:pPr>
            <a:r>
              <a:rPr kumimoji="0" lang="en-US" altLang="zh-TW" sz="1600" dirty="0" smtClean="0">
                <a:solidFill>
                  <a:schemeClr val="tx1"/>
                </a:solidFill>
                <a:ea typeface="+mj-ea"/>
                <a:cs typeface="Times New Roman" pitchFamily="18" charset="0"/>
              </a:rPr>
              <a:t>BE=min(BE+1,macMaxBE)</a:t>
            </a:r>
            <a:endParaRPr kumimoji="0" lang="zh-TW" altLang="en-US" sz="1600" dirty="0">
              <a:solidFill>
                <a:schemeClr val="tx1"/>
              </a:solidFill>
              <a:ea typeface="+mj-ea"/>
              <a:cs typeface="Times New Roman" pitchFamily="18" charset="0"/>
            </a:endParaRPr>
          </a:p>
        </p:txBody>
      </p:sp>
      <p:sp>
        <p:nvSpPr>
          <p:cNvPr id="29" name="流程圖: 決策 28"/>
          <p:cNvSpPr/>
          <p:nvPr/>
        </p:nvSpPr>
        <p:spPr>
          <a:xfrm>
            <a:off x="4130675" y="4789488"/>
            <a:ext cx="2395538" cy="1038225"/>
          </a:xfrm>
          <a:prstGeom prst="flowChartDecision">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a:cs typeface="Times New Roman" pitchFamily="18" charset="0"/>
            </a:endParaRPr>
          </a:p>
        </p:txBody>
      </p:sp>
      <p:sp>
        <p:nvSpPr>
          <p:cNvPr id="106503" name="文字方塊 29"/>
          <p:cNvSpPr txBox="1">
            <a:spLocks noChangeArrowheads="1"/>
          </p:cNvSpPr>
          <p:nvPr/>
        </p:nvSpPr>
        <p:spPr bwMode="auto">
          <a:xfrm>
            <a:off x="3681413" y="4872038"/>
            <a:ext cx="3357562" cy="584200"/>
          </a:xfrm>
          <a:prstGeom prst="rect">
            <a:avLst/>
          </a:prstGeom>
          <a:noFill/>
          <a:ln w="9525">
            <a:noFill/>
            <a:miter lim="800000"/>
            <a:headEnd/>
            <a:tailEnd/>
          </a:ln>
        </p:spPr>
        <p:txBody>
          <a:bodyPr>
            <a:spAutoFit/>
          </a:bodyPr>
          <a:lstStyle/>
          <a:p>
            <a:pPr algn="ctr"/>
            <a:r>
              <a:rPr kumimoji="0" lang="en-US" altLang="zh-TW" sz="1600">
                <a:latin typeface="Times New Roman" pitchFamily="18" charset="0"/>
                <a:cs typeface="Times New Roman" pitchFamily="18" charset="0"/>
              </a:rPr>
              <a:t>NB&gt;</a:t>
            </a:r>
          </a:p>
          <a:p>
            <a:pPr algn="ctr"/>
            <a:r>
              <a:rPr kumimoji="0" lang="en-US" altLang="zh-TW" sz="1600">
                <a:latin typeface="Times New Roman" pitchFamily="18" charset="0"/>
                <a:cs typeface="Times New Roman" pitchFamily="18" charset="0"/>
              </a:rPr>
              <a:t>macMaxCSMABackoffs?</a:t>
            </a:r>
          </a:p>
        </p:txBody>
      </p:sp>
      <p:sp>
        <p:nvSpPr>
          <p:cNvPr id="35" name="流程圖: 替代處理程序 34"/>
          <p:cNvSpPr/>
          <p:nvPr/>
        </p:nvSpPr>
        <p:spPr>
          <a:xfrm>
            <a:off x="4591050" y="6226175"/>
            <a:ext cx="1500188" cy="500063"/>
          </a:xfrm>
          <a:prstGeom prst="flowChartAlternateProcess">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a:cs typeface="Times New Roman" pitchFamily="18" charset="0"/>
            </a:endParaRPr>
          </a:p>
        </p:txBody>
      </p:sp>
      <p:sp>
        <p:nvSpPr>
          <p:cNvPr id="36" name="文字方塊 35"/>
          <p:cNvSpPr txBox="1"/>
          <p:nvPr/>
        </p:nvSpPr>
        <p:spPr>
          <a:xfrm>
            <a:off x="4610100" y="6318250"/>
            <a:ext cx="1500188" cy="338138"/>
          </a:xfrm>
          <a:prstGeom prst="rect">
            <a:avLst/>
          </a:prstGeom>
          <a:noFill/>
        </p:spPr>
        <p:txBody>
          <a:bodyPr>
            <a:spAutoFit/>
          </a:bodyPr>
          <a:lstStyle/>
          <a:p>
            <a:pPr algn="ctr" fontAlgn="auto">
              <a:spcBef>
                <a:spcPts val="0"/>
              </a:spcBef>
              <a:spcAft>
                <a:spcPts val="0"/>
              </a:spcAft>
              <a:defRPr/>
            </a:pPr>
            <a:r>
              <a:rPr kumimoji="0" lang="en-US" altLang="zh-TW" sz="1600" dirty="0">
                <a:latin typeface="Times New Roman" pitchFamily="18" charset="0"/>
                <a:ea typeface="+mj-ea"/>
                <a:cs typeface="Times New Roman" pitchFamily="18" charset="0"/>
              </a:rPr>
              <a:t>Failure</a:t>
            </a:r>
            <a:endParaRPr kumimoji="0" lang="zh-TW" altLang="en-US" sz="1600" dirty="0">
              <a:latin typeface="Times New Roman" pitchFamily="18" charset="0"/>
              <a:ea typeface="+mj-ea"/>
              <a:cs typeface="Times New Roman" pitchFamily="18" charset="0"/>
            </a:endParaRPr>
          </a:p>
        </p:txBody>
      </p:sp>
      <p:sp>
        <p:nvSpPr>
          <p:cNvPr id="37" name="流程圖: 替代處理程序 36"/>
          <p:cNvSpPr/>
          <p:nvPr/>
        </p:nvSpPr>
        <p:spPr>
          <a:xfrm>
            <a:off x="6994525" y="6243638"/>
            <a:ext cx="1500188" cy="500062"/>
          </a:xfrm>
          <a:prstGeom prst="flowChartAlternateProcess">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zh-TW" altLang="en-US" sz="1600">
              <a:cs typeface="Times New Roman" pitchFamily="18" charset="0"/>
            </a:endParaRPr>
          </a:p>
        </p:txBody>
      </p:sp>
      <p:sp>
        <p:nvSpPr>
          <p:cNvPr id="38" name="文字方塊 14"/>
          <p:cNvSpPr txBox="1"/>
          <p:nvPr/>
        </p:nvSpPr>
        <p:spPr>
          <a:xfrm>
            <a:off x="6943725" y="6330950"/>
            <a:ext cx="1500188" cy="338138"/>
          </a:xfrm>
          <a:prstGeom prst="rect">
            <a:avLst/>
          </a:prstGeom>
          <a:no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kumimoji="0" lang="en-US" altLang="zh-TW" sz="1600" dirty="0" smtClean="0">
                <a:ea typeface="+mj-ea"/>
                <a:cs typeface="Times New Roman" pitchFamily="18" charset="0"/>
              </a:rPr>
              <a:t>Success</a:t>
            </a:r>
            <a:endParaRPr kumimoji="0" lang="zh-TW" altLang="en-US" sz="1600" dirty="0">
              <a:ea typeface="+mj-ea"/>
              <a:cs typeface="Times New Roman" pitchFamily="18" charset="0"/>
            </a:endParaRPr>
          </a:p>
        </p:txBody>
      </p:sp>
      <p:cxnSp>
        <p:nvCxnSpPr>
          <p:cNvPr id="55" name="直線單箭頭接點 54"/>
          <p:cNvCxnSpPr>
            <a:endCxn id="20" idx="0"/>
          </p:cNvCxnSpPr>
          <p:nvPr/>
        </p:nvCxnSpPr>
        <p:spPr>
          <a:xfrm>
            <a:off x="5313363" y="1258888"/>
            <a:ext cx="0" cy="2952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a:endCxn id="21" idx="0"/>
          </p:cNvCxnSpPr>
          <p:nvPr/>
        </p:nvCxnSpPr>
        <p:spPr>
          <a:xfrm>
            <a:off x="5311775" y="2125663"/>
            <a:ext cx="11113" cy="6905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a:stCxn id="21" idx="2"/>
          </p:cNvCxnSpPr>
          <p:nvPr/>
        </p:nvCxnSpPr>
        <p:spPr>
          <a:xfrm rot="16200000" flipH="1">
            <a:off x="5180012" y="3671888"/>
            <a:ext cx="296863" cy="142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a:stCxn id="28" idx="2"/>
            <a:endCxn id="29" idx="0"/>
          </p:cNvCxnSpPr>
          <p:nvPr/>
        </p:nvCxnSpPr>
        <p:spPr>
          <a:xfrm>
            <a:off x="5329238" y="4398963"/>
            <a:ext cx="0" cy="3905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stCxn id="29" idx="2"/>
            <a:endCxn id="35" idx="0"/>
          </p:cNvCxnSpPr>
          <p:nvPr/>
        </p:nvCxnSpPr>
        <p:spPr>
          <a:xfrm>
            <a:off x="5329238" y="5827713"/>
            <a:ext cx="11112" cy="3984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單箭頭接點 92"/>
          <p:cNvCxnSpPr>
            <a:stCxn id="106514" idx="0"/>
            <a:endCxn id="37" idx="0"/>
          </p:cNvCxnSpPr>
          <p:nvPr/>
        </p:nvCxnSpPr>
        <p:spPr>
          <a:xfrm>
            <a:off x="7745413" y="3133725"/>
            <a:ext cx="0" cy="3109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514" name="Line 13"/>
          <p:cNvSpPr>
            <a:spLocks noChangeShapeType="1"/>
          </p:cNvSpPr>
          <p:nvPr/>
        </p:nvSpPr>
        <p:spPr bwMode="auto">
          <a:xfrm flipH="1">
            <a:off x="6143625" y="3133725"/>
            <a:ext cx="1601788" cy="38100"/>
          </a:xfrm>
          <a:prstGeom prst="line">
            <a:avLst/>
          </a:prstGeom>
          <a:noFill/>
          <a:ln w="19050">
            <a:solidFill>
              <a:schemeClr val="tx1"/>
            </a:solidFill>
            <a:round/>
            <a:headEnd/>
            <a:tailEnd/>
          </a:ln>
        </p:spPr>
        <p:txBody>
          <a:bodyPr/>
          <a:lstStyle/>
          <a:p>
            <a:endParaRPr lang="zh-TW" altLang="en-US"/>
          </a:p>
        </p:txBody>
      </p:sp>
      <p:sp>
        <p:nvSpPr>
          <p:cNvPr id="106515" name="Line 13"/>
          <p:cNvSpPr>
            <a:spLocks noChangeShapeType="1"/>
          </p:cNvSpPr>
          <p:nvPr/>
        </p:nvSpPr>
        <p:spPr bwMode="auto">
          <a:xfrm flipH="1" flipV="1">
            <a:off x="360363" y="5308600"/>
            <a:ext cx="3800475" cy="6350"/>
          </a:xfrm>
          <a:prstGeom prst="line">
            <a:avLst/>
          </a:prstGeom>
          <a:noFill/>
          <a:ln w="19050">
            <a:solidFill>
              <a:schemeClr val="tx1"/>
            </a:solidFill>
            <a:round/>
            <a:headEnd/>
            <a:tailEnd/>
          </a:ln>
        </p:spPr>
        <p:txBody>
          <a:bodyPr/>
          <a:lstStyle/>
          <a:p>
            <a:endParaRPr lang="zh-TW" altLang="en-US"/>
          </a:p>
        </p:txBody>
      </p:sp>
      <p:sp>
        <p:nvSpPr>
          <p:cNvPr id="106516" name="文字方塊 111"/>
          <p:cNvSpPr txBox="1">
            <a:spLocks noChangeArrowheads="1"/>
          </p:cNvSpPr>
          <p:nvPr/>
        </p:nvSpPr>
        <p:spPr bwMode="auto">
          <a:xfrm>
            <a:off x="5929313" y="3214688"/>
            <a:ext cx="571500" cy="338137"/>
          </a:xfrm>
          <a:prstGeom prst="rect">
            <a:avLst/>
          </a:prstGeom>
          <a:noFill/>
          <a:ln w="9525">
            <a:noFill/>
            <a:miter lim="800000"/>
            <a:headEnd/>
            <a:tailEnd/>
          </a:ln>
        </p:spPr>
        <p:txBody>
          <a:bodyPr>
            <a:spAutoFit/>
          </a:bodyPr>
          <a:lstStyle/>
          <a:p>
            <a:r>
              <a:rPr kumimoji="0" lang="en-US" altLang="zh-TW" sz="1600">
                <a:latin typeface="Times New Roman" pitchFamily="18" charset="0"/>
                <a:cs typeface="Times New Roman" pitchFamily="18" charset="0"/>
              </a:rPr>
              <a:t>Y</a:t>
            </a:r>
            <a:endParaRPr kumimoji="0" lang="zh-TW" altLang="en-US" sz="1600">
              <a:latin typeface="Times New Roman" pitchFamily="18" charset="0"/>
              <a:cs typeface="Times New Roman" pitchFamily="18" charset="0"/>
            </a:endParaRPr>
          </a:p>
        </p:txBody>
      </p:sp>
      <p:sp>
        <p:nvSpPr>
          <p:cNvPr id="106517" name="文字方塊 111"/>
          <p:cNvSpPr txBox="1">
            <a:spLocks noChangeArrowheads="1"/>
          </p:cNvSpPr>
          <p:nvPr/>
        </p:nvSpPr>
        <p:spPr bwMode="auto">
          <a:xfrm>
            <a:off x="5246688" y="5827713"/>
            <a:ext cx="571500" cy="338137"/>
          </a:xfrm>
          <a:prstGeom prst="rect">
            <a:avLst/>
          </a:prstGeom>
          <a:noFill/>
          <a:ln w="9525">
            <a:noFill/>
            <a:miter lim="800000"/>
            <a:headEnd/>
            <a:tailEnd/>
          </a:ln>
        </p:spPr>
        <p:txBody>
          <a:bodyPr>
            <a:spAutoFit/>
          </a:bodyPr>
          <a:lstStyle/>
          <a:p>
            <a:r>
              <a:rPr kumimoji="0" lang="en-US" altLang="zh-TW" sz="1600">
                <a:latin typeface="Times New Roman" pitchFamily="18" charset="0"/>
                <a:cs typeface="Times New Roman" pitchFamily="18" charset="0"/>
              </a:rPr>
              <a:t>Y</a:t>
            </a:r>
            <a:endParaRPr kumimoji="0" lang="zh-TW" altLang="en-US" sz="1600">
              <a:latin typeface="Times New Roman" pitchFamily="18" charset="0"/>
              <a:cs typeface="Times New Roman" pitchFamily="18" charset="0"/>
            </a:endParaRPr>
          </a:p>
        </p:txBody>
      </p:sp>
      <p:sp>
        <p:nvSpPr>
          <p:cNvPr id="106518" name="文字方塊 111"/>
          <p:cNvSpPr txBox="1">
            <a:spLocks noChangeArrowheads="1"/>
          </p:cNvSpPr>
          <p:nvPr/>
        </p:nvSpPr>
        <p:spPr bwMode="auto">
          <a:xfrm>
            <a:off x="3556000" y="4954588"/>
            <a:ext cx="571500" cy="338137"/>
          </a:xfrm>
          <a:prstGeom prst="rect">
            <a:avLst/>
          </a:prstGeom>
          <a:noFill/>
          <a:ln w="9525">
            <a:noFill/>
            <a:miter lim="800000"/>
            <a:headEnd/>
            <a:tailEnd/>
          </a:ln>
        </p:spPr>
        <p:txBody>
          <a:bodyPr>
            <a:spAutoFit/>
          </a:bodyPr>
          <a:lstStyle/>
          <a:p>
            <a:r>
              <a:rPr kumimoji="0" lang="en-US" altLang="zh-TW" sz="1600">
                <a:latin typeface="Times New Roman" pitchFamily="18" charset="0"/>
                <a:cs typeface="Times New Roman" pitchFamily="18" charset="0"/>
              </a:rPr>
              <a:t>N</a:t>
            </a:r>
            <a:endParaRPr kumimoji="0" lang="zh-TW" altLang="en-US" sz="1600">
              <a:latin typeface="Times New Roman" pitchFamily="18" charset="0"/>
              <a:cs typeface="Times New Roman" pitchFamily="18" charset="0"/>
            </a:endParaRPr>
          </a:p>
        </p:txBody>
      </p:sp>
      <p:sp>
        <p:nvSpPr>
          <p:cNvPr id="106519" name="文字方塊 111"/>
          <p:cNvSpPr txBox="1">
            <a:spLocks noChangeArrowheads="1"/>
          </p:cNvSpPr>
          <p:nvPr/>
        </p:nvSpPr>
        <p:spPr bwMode="auto">
          <a:xfrm>
            <a:off x="5329238" y="3509963"/>
            <a:ext cx="571500" cy="338137"/>
          </a:xfrm>
          <a:prstGeom prst="rect">
            <a:avLst/>
          </a:prstGeom>
          <a:noFill/>
          <a:ln w="9525">
            <a:noFill/>
            <a:miter lim="800000"/>
            <a:headEnd/>
            <a:tailEnd/>
          </a:ln>
        </p:spPr>
        <p:txBody>
          <a:bodyPr>
            <a:spAutoFit/>
          </a:bodyPr>
          <a:lstStyle/>
          <a:p>
            <a:r>
              <a:rPr kumimoji="0" lang="en-US" altLang="zh-TW" sz="1600">
                <a:latin typeface="Times New Roman" pitchFamily="18" charset="0"/>
                <a:cs typeface="Times New Roman" pitchFamily="18" charset="0"/>
              </a:rPr>
              <a:t>N</a:t>
            </a:r>
            <a:endParaRPr kumimoji="0" lang="zh-TW" altLang="en-US" sz="1600">
              <a:latin typeface="Times New Roman" pitchFamily="18" charset="0"/>
              <a:cs typeface="Times New Roman" pitchFamily="18" charset="0"/>
            </a:endParaRPr>
          </a:p>
        </p:txBody>
      </p:sp>
      <p:sp>
        <p:nvSpPr>
          <p:cNvPr id="106520" name="標題 45"/>
          <p:cNvSpPr>
            <a:spLocks noGrp="1"/>
          </p:cNvSpPr>
          <p:nvPr>
            <p:ph type="title"/>
          </p:nvPr>
        </p:nvSpPr>
        <p:spPr>
          <a:xfrm>
            <a:off x="485775" y="0"/>
            <a:ext cx="8229600" cy="1143000"/>
          </a:xfrm>
        </p:spPr>
        <p:txBody>
          <a:bodyPr/>
          <a:lstStyle/>
          <a:p>
            <a:pPr eaLnBrk="1" hangingPunct="1"/>
            <a:r>
              <a:rPr lang="en-US" altLang="zh-TW" dirty="0" smtClean="0">
                <a:cs typeface="Times New Roman" pitchFamily="18" charset="0"/>
              </a:rPr>
              <a:t>Un-slotted CSMA-CA</a:t>
            </a:r>
            <a:endParaRPr lang="zh-TW" altLang="en-US" dirty="0" smtClean="0"/>
          </a:p>
        </p:txBody>
      </p:sp>
      <p:grpSp>
        <p:nvGrpSpPr>
          <p:cNvPr id="2" name="群組 35851"/>
          <p:cNvGrpSpPr>
            <a:grpSpLocks/>
          </p:cNvGrpSpPr>
          <p:nvPr/>
        </p:nvGrpSpPr>
        <p:grpSpPr bwMode="auto">
          <a:xfrm>
            <a:off x="3408363" y="1247775"/>
            <a:ext cx="1912937" cy="3178175"/>
            <a:chOff x="3071813" y="1248360"/>
            <a:chExt cx="2250281" cy="3037890"/>
          </a:xfrm>
        </p:grpSpPr>
        <p:sp>
          <p:nvSpPr>
            <p:cNvPr id="106533" name="Line 13"/>
            <p:cNvSpPr>
              <a:spLocks noChangeShapeType="1"/>
            </p:cNvSpPr>
            <p:nvPr/>
          </p:nvSpPr>
          <p:spPr bwMode="auto">
            <a:xfrm flipH="1">
              <a:off x="3071813" y="1259473"/>
              <a:ext cx="2250281" cy="0"/>
            </a:xfrm>
            <a:prstGeom prst="line">
              <a:avLst/>
            </a:prstGeom>
            <a:noFill/>
            <a:ln w="19050">
              <a:solidFill>
                <a:schemeClr val="tx1"/>
              </a:solidFill>
              <a:round/>
              <a:headEnd/>
              <a:tailEnd/>
            </a:ln>
          </p:spPr>
          <p:txBody>
            <a:bodyPr/>
            <a:lstStyle/>
            <a:p>
              <a:endParaRPr lang="zh-TW" altLang="en-US"/>
            </a:p>
          </p:txBody>
        </p:sp>
        <p:sp>
          <p:nvSpPr>
            <p:cNvPr id="106534" name="Line 13"/>
            <p:cNvSpPr>
              <a:spLocks noChangeShapeType="1"/>
            </p:cNvSpPr>
            <p:nvPr/>
          </p:nvSpPr>
          <p:spPr bwMode="auto">
            <a:xfrm>
              <a:off x="3071813" y="1248360"/>
              <a:ext cx="0" cy="3037890"/>
            </a:xfrm>
            <a:prstGeom prst="line">
              <a:avLst/>
            </a:prstGeom>
            <a:noFill/>
            <a:ln w="19050">
              <a:solidFill>
                <a:schemeClr val="tx1"/>
              </a:solidFill>
              <a:round/>
              <a:headEnd/>
              <a:tailEnd/>
            </a:ln>
          </p:spPr>
          <p:txBody>
            <a:bodyPr/>
            <a:lstStyle/>
            <a:p>
              <a:endParaRPr lang="zh-TW" altLang="en-US"/>
            </a:p>
          </p:txBody>
        </p:sp>
      </p:grpSp>
      <p:sp>
        <p:nvSpPr>
          <p:cNvPr id="106523" name="Line 13"/>
          <p:cNvSpPr>
            <a:spLocks noChangeShapeType="1"/>
          </p:cNvSpPr>
          <p:nvPr/>
        </p:nvSpPr>
        <p:spPr bwMode="auto">
          <a:xfrm flipH="1" flipV="1">
            <a:off x="1955800" y="4424363"/>
            <a:ext cx="1452563" cy="0"/>
          </a:xfrm>
          <a:prstGeom prst="line">
            <a:avLst/>
          </a:prstGeom>
          <a:noFill/>
          <a:ln w="19050">
            <a:solidFill>
              <a:schemeClr val="tx1"/>
            </a:solidFill>
            <a:round/>
            <a:headEnd/>
            <a:tailEnd/>
          </a:ln>
        </p:spPr>
        <p:txBody>
          <a:bodyPr/>
          <a:lstStyle/>
          <a:p>
            <a:endParaRPr lang="zh-TW" altLang="en-US"/>
          </a:p>
        </p:txBody>
      </p:sp>
      <p:sp>
        <p:nvSpPr>
          <p:cNvPr id="11" name="矩形 10"/>
          <p:cNvSpPr/>
          <p:nvPr/>
        </p:nvSpPr>
        <p:spPr>
          <a:xfrm>
            <a:off x="1071563" y="2265363"/>
            <a:ext cx="1770062" cy="8413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zh-TW" sz="1600" i="1">
                <a:solidFill>
                  <a:schemeClr val="tx1"/>
                </a:solidFill>
                <a:ea typeface="標楷體" pitchFamily="65" charset="-120"/>
                <a:cs typeface="Times New Roman" pitchFamily="18" charset="0"/>
              </a:rPr>
              <a:t>NB</a:t>
            </a:r>
            <a:r>
              <a:rPr kumimoji="0" lang="en-US" altLang="zh-TW" sz="1600">
                <a:solidFill>
                  <a:schemeClr val="tx1"/>
                </a:solidFill>
                <a:ea typeface="標楷體" pitchFamily="65" charset="-120"/>
                <a:cs typeface="Times New Roman" pitchFamily="18" charset="0"/>
              </a:rPr>
              <a:t>=0</a:t>
            </a:r>
          </a:p>
          <a:p>
            <a:pPr algn="ctr">
              <a:defRPr/>
            </a:pPr>
            <a:r>
              <a:rPr kumimoji="0" lang="en-US" altLang="zh-TW" sz="1600">
                <a:solidFill>
                  <a:schemeClr val="tx1"/>
                </a:solidFill>
                <a:ea typeface="標楷體" pitchFamily="65" charset="-120"/>
                <a:cs typeface="Times New Roman" pitchFamily="18" charset="0"/>
              </a:rPr>
              <a:t>BE=macMinBE</a:t>
            </a:r>
            <a:endParaRPr kumimoji="0" lang="zh-TW" altLang="en-US" sz="1600">
              <a:solidFill>
                <a:schemeClr val="tx1"/>
              </a:solidFill>
              <a:ea typeface="標楷體" pitchFamily="65" charset="-120"/>
              <a:cs typeface="Times New Roman" pitchFamily="18" charset="0"/>
            </a:endParaRPr>
          </a:p>
          <a:p>
            <a:pPr algn="ctr">
              <a:defRPr/>
            </a:pPr>
            <a:endParaRPr kumimoji="0" lang="zh-TW" altLang="en-US" sz="1600">
              <a:solidFill>
                <a:schemeClr val="tx1"/>
              </a:solidFill>
              <a:ea typeface="標楷體" pitchFamily="65" charset="-120"/>
              <a:cs typeface="Times New Roman" pitchFamily="18" charset="0"/>
            </a:endParaRPr>
          </a:p>
        </p:txBody>
      </p:sp>
      <p:sp>
        <p:nvSpPr>
          <p:cNvPr id="14" name="流程圖: 替代處理程序 13"/>
          <p:cNvSpPr/>
          <p:nvPr/>
        </p:nvSpPr>
        <p:spPr>
          <a:xfrm>
            <a:off x="1071563" y="1265238"/>
            <a:ext cx="1770062" cy="500062"/>
          </a:xfrm>
          <a:prstGeom prst="flowChartAlternateProcess">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a:cs typeface="Times New Roman" pitchFamily="18" charset="0"/>
            </a:endParaRPr>
          </a:p>
        </p:txBody>
      </p:sp>
      <p:sp>
        <p:nvSpPr>
          <p:cNvPr id="15" name="文字方塊 14"/>
          <p:cNvSpPr txBox="1"/>
          <p:nvPr/>
        </p:nvSpPr>
        <p:spPr>
          <a:xfrm>
            <a:off x="1071563" y="1336675"/>
            <a:ext cx="1770062" cy="339725"/>
          </a:xfrm>
          <a:prstGeom prst="rect">
            <a:avLst/>
          </a:prstGeom>
          <a:noFill/>
        </p:spPr>
        <p:txBody>
          <a:bodyPr>
            <a:spAutoFit/>
          </a:bodyPr>
          <a:lstStyle/>
          <a:p>
            <a:pPr fontAlgn="auto">
              <a:spcBef>
                <a:spcPts val="0"/>
              </a:spcBef>
              <a:spcAft>
                <a:spcPts val="0"/>
              </a:spcAft>
              <a:defRPr/>
            </a:pPr>
            <a:r>
              <a:rPr kumimoji="0" lang="en-US" altLang="zh-TW" sz="1600" dirty="0">
                <a:latin typeface="Times New Roman" pitchFamily="18" charset="0"/>
                <a:ea typeface="+mj-ea"/>
                <a:cs typeface="Times New Roman" pitchFamily="18" charset="0"/>
              </a:rPr>
              <a:t>Un-slotted</a:t>
            </a:r>
            <a:r>
              <a:rPr kumimoji="0" lang="zh-TW" altLang="en-US" sz="1600" dirty="0">
                <a:latin typeface="Times New Roman" pitchFamily="18" charset="0"/>
                <a:ea typeface="+mj-ea"/>
                <a:cs typeface="Times New Roman" pitchFamily="18" charset="0"/>
              </a:rPr>
              <a:t> </a:t>
            </a:r>
            <a:r>
              <a:rPr kumimoji="0" lang="en-US" altLang="zh-TW" sz="1600" dirty="0">
                <a:latin typeface="Times New Roman" pitchFamily="18" charset="0"/>
                <a:ea typeface="+mj-ea"/>
                <a:cs typeface="Times New Roman" pitchFamily="18" charset="0"/>
              </a:rPr>
              <a:t>CSMA</a:t>
            </a:r>
            <a:endParaRPr kumimoji="0" lang="zh-TW" altLang="en-US" sz="1600" dirty="0">
              <a:latin typeface="Times New Roman" pitchFamily="18" charset="0"/>
              <a:ea typeface="+mj-ea"/>
              <a:cs typeface="Times New Roman" pitchFamily="18" charset="0"/>
            </a:endParaRPr>
          </a:p>
        </p:txBody>
      </p:sp>
      <p:sp>
        <p:nvSpPr>
          <p:cNvPr id="19" name="矩形 18"/>
          <p:cNvSpPr/>
          <p:nvPr/>
        </p:nvSpPr>
        <p:spPr>
          <a:xfrm>
            <a:off x="714375" y="3517900"/>
            <a:ext cx="2484438" cy="64293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kumimoji="0" lang="en-US" altLang="zh-TW" sz="1600" dirty="0" smtClean="0">
                <a:solidFill>
                  <a:schemeClr val="tx1"/>
                </a:solidFill>
                <a:ea typeface="+mj-ea"/>
                <a:cs typeface="Times New Roman" pitchFamily="18" charset="0"/>
              </a:rPr>
              <a:t>Delay for random(2</a:t>
            </a:r>
            <a:r>
              <a:rPr kumimoji="0" lang="en-US" altLang="zh-TW" sz="1600" baseline="30000" dirty="0" smtClean="0">
                <a:solidFill>
                  <a:schemeClr val="tx1"/>
                </a:solidFill>
                <a:ea typeface="+mj-ea"/>
                <a:cs typeface="Times New Roman" pitchFamily="18" charset="0"/>
              </a:rPr>
              <a:t>BE</a:t>
            </a:r>
            <a:r>
              <a:rPr kumimoji="0" lang="en-US" altLang="zh-TW" sz="1600" dirty="0" smtClean="0">
                <a:solidFill>
                  <a:schemeClr val="tx1"/>
                </a:solidFill>
                <a:ea typeface="+mj-ea"/>
                <a:cs typeface="Times New Roman" pitchFamily="18" charset="0"/>
              </a:rPr>
              <a:t>-1) </a:t>
            </a:r>
          </a:p>
          <a:p>
            <a:pPr algn="ctr" fontAlgn="auto">
              <a:spcBef>
                <a:spcPts val="0"/>
              </a:spcBef>
              <a:spcAft>
                <a:spcPts val="0"/>
              </a:spcAft>
              <a:defRPr/>
            </a:pPr>
            <a:r>
              <a:rPr kumimoji="0" lang="en-US" altLang="zh-TW" sz="1600" dirty="0" smtClean="0">
                <a:solidFill>
                  <a:schemeClr val="tx1"/>
                </a:solidFill>
                <a:ea typeface="+mj-ea"/>
                <a:cs typeface="Times New Roman" pitchFamily="18" charset="0"/>
              </a:rPr>
              <a:t>unit </a:t>
            </a:r>
            <a:r>
              <a:rPr kumimoji="0" lang="en-US" altLang="zh-TW" sz="1600" dirty="0" err="1" smtClean="0">
                <a:solidFill>
                  <a:schemeClr val="tx1"/>
                </a:solidFill>
                <a:ea typeface="+mj-ea"/>
                <a:cs typeface="Times New Roman" pitchFamily="18" charset="0"/>
              </a:rPr>
              <a:t>backoff</a:t>
            </a:r>
            <a:r>
              <a:rPr kumimoji="0" lang="en-US" altLang="zh-TW" sz="1600" dirty="0" smtClean="0">
                <a:solidFill>
                  <a:schemeClr val="tx1"/>
                </a:solidFill>
                <a:ea typeface="+mj-ea"/>
                <a:cs typeface="Times New Roman" pitchFamily="18" charset="0"/>
              </a:rPr>
              <a:t> </a:t>
            </a:r>
            <a:r>
              <a:rPr kumimoji="0" lang="en-US" altLang="zh-TW" sz="1600" dirty="0" err="1" smtClean="0">
                <a:solidFill>
                  <a:schemeClr val="tx1"/>
                </a:solidFill>
                <a:ea typeface="+mj-ea"/>
                <a:cs typeface="Times New Roman" pitchFamily="18" charset="0"/>
              </a:rPr>
              <a:t>peroid</a:t>
            </a:r>
            <a:endParaRPr kumimoji="0" lang="zh-TW" altLang="en-US" sz="1600" dirty="0">
              <a:solidFill>
                <a:schemeClr val="tx1"/>
              </a:solidFill>
              <a:ea typeface="+mj-ea"/>
              <a:cs typeface="Times New Roman" pitchFamily="18" charset="0"/>
            </a:endParaRPr>
          </a:p>
        </p:txBody>
      </p:sp>
      <p:cxnSp>
        <p:nvCxnSpPr>
          <p:cNvPr id="41" name="直線單箭頭接點 40"/>
          <p:cNvCxnSpPr/>
          <p:nvPr/>
        </p:nvCxnSpPr>
        <p:spPr>
          <a:xfrm rot="5400000">
            <a:off x="1749425" y="2014538"/>
            <a:ext cx="500063"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a:stCxn id="11" idx="2"/>
            <a:endCxn id="19" idx="0"/>
          </p:cNvCxnSpPr>
          <p:nvPr/>
        </p:nvCxnSpPr>
        <p:spPr>
          <a:xfrm>
            <a:off x="1955800" y="3106738"/>
            <a:ext cx="0" cy="4111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530" name="Line 13"/>
          <p:cNvSpPr>
            <a:spLocks noChangeShapeType="1"/>
          </p:cNvSpPr>
          <p:nvPr/>
        </p:nvSpPr>
        <p:spPr bwMode="auto">
          <a:xfrm flipV="1">
            <a:off x="1955800" y="4176713"/>
            <a:ext cx="0" cy="249237"/>
          </a:xfrm>
          <a:prstGeom prst="line">
            <a:avLst/>
          </a:prstGeom>
          <a:noFill/>
          <a:ln w="19050">
            <a:solidFill>
              <a:schemeClr val="tx1"/>
            </a:solidFill>
            <a:round/>
            <a:headEnd/>
            <a:tailEnd/>
          </a:ln>
        </p:spPr>
        <p:txBody>
          <a:bodyPr/>
          <a:lstStyle/>
          <a:p>
            <a:endParaRPr lang="zh-TW" altLang="en-US"/>
          </a:p>
        </p:txBody>
      </p:sp>
      <p:sp>
        <p:nvSpPr>
          <p:cNvPr id="106531" name="Line 13"/>
          <p:cNvSpPr>
            <a:spLocks noChangeShapeType="1"/>
          </p:cNvSpPr>
          <p:nvPr/>
        </p:nvSpPr>
        <p:spPr bwMode="auto">
          <a:xfrm>
            <a:off x="360363" y="3840163"/>
            <a:ext cx="0" cy="1452562"/>
          </a:xfrm>
          <a:prstGeom prst="line">
            <a:avLst/>
          </a:prstGeom>
          <a:noFill/>
          <a:ln w="19050">
            <a:solidFill>
              <a:schemeClr val="tx1"/>
            </a:solidFill>
            <a:round/>
            <a:headEnd/>
            <a:tailEnd/>
          </a:ln>
        </p:spPr>
        <p:txBody>
          <a:bodyPr/>
          <a:lstStyle/>
          <a:p>
            <a:endParaRPr lang="zh-TW" altLang="en-US"/>
          </a:p>
        </p:txBody>
      </p:sp>
      <p:cxnSp>
        <p:nvCxnSpPr>
          <p:cNvPr id="87" name="直線單箭頭接點 86"/>
          <p:cNvCxnSpPr>
            <a:stCxn id="106531" idx="0"/>
            <a:endCxn id="19" idx="1"/>
          </p:cNvCxnSpPr>
          <p:nvPr/>
        </p:nvCxnSpPr>
        <p:spPr>
          <a:xfrm flipV="1">
            <a:off x="360363" y="3840163"/>
            <a:ext cx="3540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投影片編號版面配置區 2"/>
          <p:cNvSpPr>
            <a:spLocks noGrp="1"/>
          </p:cNvSpPr>
          <p:nvPr>
            <p:ph type="sldNum" sz="quarter" idx="4294967295"/>
          </p:nvPr>
        </p:nvSpPr>
        <p:spPr/>
        <p:txBody>
          <a:bodyPr/>
          <a:lstStyle/>
          <a:p>
            <a:pPr>
              <a:defRPr/>
            </a:pPr>
            <a:fld id="{C1BC216C-F62B-4211-A123-4127233B987E}" type="slidenum">
              <a:rPr lang="zh-TW" altLang="en-US" smtClean="0"/>
              <a:pPr>
                <a:defRPr/>
              </a:pPr>
              <a:t>85</a:t>
            </a:fld>
            <a:endParaRPr lang="zh-TW" altLang="en-US"/>
          </a:p>
        </p:txBody>
      </p:sp>
    </p:spTree>
    <p:extLst>
      <p:ext uri="{BB962C8B-B14F-4D97-AF65-F5344CB8AC3E}">
        <p14:creationId xmlns:p14="http://schemas.microsoft.com/office/powerpoint/2010/main" val="2612562895"/>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p:txBody>
          <a:bodyPr/>
          <a:lstStyle/>
          <a:p>
            <a:pPr eaLnBrk="1" hangingPunct="1"/>
            <a:r>
              <a:rPr lang="en-US" altLang="zh-TW" smtClean="0">
                <a:cs typeface="Times New Roman" pitchFamily="18" charset="0"/>
              </a:rPr>
              <a:t>Slotted CSMA/CA Algorithm</a:t>
            </a:r>
            <a:endParaRPr lang="zh-TW" altLang="en-US" smtClean="0">
              <a:cs typeface="Times New Roman" pitchFamily="18" charset="0"/>
            </a:endParaRPr>
          </a:p>
        </p:txBody>
      </p:sp>
      <p:sp>
        <p:nvSpPr>
          <p:cNvPr id="6" name="Rectangle 3"/>
          <p:cNvSpPr txBox="1">
            <a:spLocks noChangeArrowheads="1"/>
          </p:cNvSpPr>
          <p:nvPr/>
        </p:nvSpPr>
        <p:spPr bwMode="auto">
          <a:xfrm>
            <a:off x="457200" y="1476375"/>
            <a:ext cx="8435975" cy="5381625"/>
          </a:xfrm>
          <a:prstGeom prst="rect">
            <a:avLst/>
          </a:prstGeom>
          <a:noFill/>
          <a:ln>
            <a:noFill/>
          </a:ln>
          <a:extLst/>
        </p:spPr>
        <p:txBody>
          <a:bodyPr>
            <a:norm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400" kern="1200" baseline="0">
                <a:solidFill>
                  <a:schemeClr val="tx1"/>
                </a:solidFill>
                <a:latin typeface="Times New Roman" pitchFamily="18" charset="0"/>
                <a:ea typeface="標楷體" pitchFamily="65" charset="-120"/>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000" kern="1200" baseline="0">
                <a:solidFill>
                  <a:schemeClr val="tx2"/>
                </a:solidFill>
                <a:latin typeface="Times New Roman" pitchFamily="18" charset="0"/>
                <a:ea typeface="標楷體" pitchFamily="65" charset="-120"/>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400" kern="1200" baseline="0">
                <a:solidFill>
                  <a:schemeClr val="tx1"/>
                </a:solidFill>
                <a:latin typeface="Times New Roman" pitchFamily="18" charset="0"/>
                <a:ea typeface="標楷體" pitchFamily="65" charset="-120"/>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baseline="0">
                <a:solidFill>
                  <a:schemeClr val="tx1"/>
                </a:solidFill>
                <a:latin typeface="Times New Roman" pitchFamily="18" charset="0"/>
                <a:ea typeface="標楷體" pitchFamily="65" charset="-120"/>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2000" kern="1200" baseline="0">
                <a:solidFill>
                  <a:schemeClr val="tx1"/>
                </a:solidFill>
                <a:latin typeface="Times New Roman" pitchFamily="18" charset="0"/>
                <a:ea typeface="標楷體" pitchFamily="65" charset="-12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468312" indent="-285750" eaLnBrk="1" hangingPunct="1">
              <a:defRPr/>
            </a:pPr>
            <a:r>
              <a:rPr lang="en-US" altLang="zh-TW" sz="3200" dirty="0" smtClean="0"/>
              <a:t>PAN coordinator periodically broadcasts a </a:t>
            </a:r>
            <a:r>
              <a:rPr lang="en-US" altLang="zh-TW" sz="3200" dirty="0" err="1" smtClean="0"/>
              <a:t>superframe</a:t>
            </a:r>
            <a:endParaRPr lang="en-US" altLang="zh-TW" sz="3200" dirty="0" smtClean="0"/>
          </a:p>
          <a:p>
            <a:pPr marL="742950" lvl="1" indent="-285750" eaLnBrk="1" hangingPunct="1">
              <a:defRPr/>
            </a:pPr>
            <a:r>
              <a:rPr lang="en-US" altLang="zh-TW" sz="2800" dirty="0" smtClean="0"/>
              <a:t>A beacon frame, 15 time slots (CAP and GTS), and an optional inactive period</a:t>
            </a:r>
          </a:p>
          <a:p>
            <a:pPr marL="468312" indent="-285750" eaLnBrk="1" hangingPunct="1">
              <a:defRPr/>
            </a:pPr>
            <a:r>
              <a:rPr lang="en-US" altLang="zh-TW" sz="3200" dirty="0" smtClean="0"/>
              <a:t>It is similar to the </a:t>
            </a:r>
            <a:r>
              <a:rPr lang="en-US" altLang="zh-TW" sz="3200" dirty="0" err="1" smtClean="0"/>
              <a:t>unslotted</a:t>
            </a:r>
            <a:r>
              <a:rPr lang="en-US" altLang="zh-TW" sz="3200" dirty="0" smtClean="0"/>
              <a:t> CSMA-CA but follows the </a:t>
            </a:r>
            <a:r>
              <a:rPr lang="en-US" altLang="zh-TW" sz="3200" dirty="0" err="1" smtClean="0">
                <a:solidFill>
                  <a:srgbClr val="FF0000"/>
                </a:solidFill>
              </a:rPr>
              <a:t>backoff</a:t>
            </a:r>
            <a:r>
              <a:rPr lang="en-US" altLang="zh-TW" sz="3200" dirty="0" smtClean="0">
                <a:solidFill>
                  <a:srgbClr val="FF0000"/>
                </a:solidFill>
              </a:rPr>
              <a:t> slot boundary</a:t>
            </a:r>
          </a:p>
          <a:p>
            <a:pPr marL="468312" indent="-285750" eaLnBrk="1" hangingPunct="1">
              <a:defRPr/>
            </a:pPr>
            <a:r>
              <a:rPr lang="en-US" altLang="zh-TW" sz="3200" dirty="0">
                <a:cs typeface="Times New Roman" pitchFamily="18" charset="0"/>
              </a:rPr>
              <a:t>Every device in the PAN </a:t>
            </a:r>
            <a:r>
              <a:rPr lang="en-US" altLang="zh-TW" sz="3200" dirty="0">
                <a:solidFill>
                  <a:srgbClr val="FF0000"/>
                </a:solidFill>
                <a:cs typeface="Times New Roman" pitchFamily="18" charset="0"/>
                <a:sym typeface="Wingdings" pitchFamily="2" charset="2"/>
              </a:rPr>
              <a:t>shall be aligned with the </a:t>
            </a:r>
            <a:r>
              <a:rPr lang="en-US" altLang="zh-TW" sz="3200" dirty="0" err="1">
                <a:solidFill>
                  <a:srgbClr val="FF0000"/>
                </a:solidFill>
                <a:cs typeface="Times New Roman" pitchFamily="18" charset="0"/>
                <a:sym typeface="Wingdings" pitchFamily="2" charset="2"/>
              </a:rPr>
              <a:t>superframe</a:t>
            </a:r>
            <a:r>
              <a:rPr lang="en-US" altLang="zh-TW" sz="3200" dirty="0">
                <a:solidFill>
                  <a:srgbClr val="FF0000"/>
                </a:solidFill>
                <a:cs typeface="Times New Roman" pitchFamily="18" charset="0"/>
                <a:sym typeface="Wingdings" pitchFamily="2" charset="2"/>
              </a:rPr>
              <a:t> </a:t>
            </a:r>
            <a:r>
              <a:rPr lang="en-US" altLang="zh-TW" sz="3200" dirty="0" smtClean="0">
                <a:solidFill>
                  <a:srgbClr val="FF0000"/>
                </a:solidFill>
                <a:cs typeface="Times New Roman" pitchFamily="18" charset="0"/>
                <a:sym typeface="Wingdings" pitchFamily="2" charset="2"/>
              </a:rPr>
              <a:t>slot</a:t>
            </a:r>
            <a:endParaRPr lang="en-US" altLang="zh-TW" sz="3200" dirty="0" smtClean="0"/>
          </a:p>
        </p:txBody>
      </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86</a:t>
            </a:fld>
            <a:endParaRPr lang="zh-TW" altLang="en-US"/>
          </a:p>
        </p:txBody>
      </p:sp>
    </p:spTree>
    <p:extLst>
      <p:ext uri="{BB962C8B-B14F-4D97-AF65-F5344CB8AC3E}">
        <p14:creationId xmlns:p14="http://schemas.microsoft.com/office/powerpoint/2010/main" val="23430217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p:txBody>
          <a:bodyPr/>
          <a:lstStyle/>
          <a:p>
            <a:pPr eaLnBrk="1" hangingPunct="1"/>
            <a:r>
              <a:rPr lang="en-US" altLang="zh-TW" smtClean="0">
                <a:cs typeface="Times New Roman" pitchFamily="18" charset="0"/>
              </a:rPr>
              <a:t>Slotted CSMA/CA Algorithm</a:t>
            </a:r>
            <a:endParaRPr lang="zh-TW" altLang="en-US" smtClean="0">
              <a:cs typeface="Times New Roman" pitchFamily="18" charset="0"/>
            </a:endParaRPr>
          </a:p>
        </p:txBody>
      </p:sp>
      <p:sp>
        <p:nvSpPr>
          <p:cNvPr id="6" name="Rectangle 3"/>
          <p:cNvSpPr txBox="1">
            <a:spLocks noChangeArrowheads="1"/>
          </p:cNvSpPr>
          <p:nvPr/>
        </p:nvSpPr>
        <p:spPr bwMode="auto">
          <a:xfrm>
            <a:off x="354012" y="1478901"/>
            <a:ext cx="8610476" cy="5381625"/>
          </a:xfrm>
          <a:prstGeom prst="rect">
            <a:avLst/>
          </a:prstGeom>
          <a:noFill/>
          <a:ln>
            <a:noFill/>
          </a:ln>
          <a:extLst/>
        </p:spPr>
        <p:txBody>
          <a:bodyPr>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400" kern="1200" baseline="0">
                <a:solidFill>
                  <a:schemeClr val="tx1"/>
                </a:solidFill>
                <a:latin typeface="Times New Roman" pitchFamily="18" charset="0"/>
                <a:ea typeface="標楷體" pitchFamily="65" charset="-120"/>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000" kern="1200" baseline="0">
                <a:solidFill>
                  <a:schemeClr val="tx2"/>
                </a:solidFill>
                <a:latin typeface="Times New Roman" pitchFamily="18" charset="0"/>
                <a:ea typeface="標楷體" pitchFamily="65" charset="-120"/>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400" kern="1200" baseline="0">
                <a:solidFill>
                  <a:schemeClr val="tx1"/>
                </a:solidFill>
                <a:latin typeface="Times New Roman" pitchFamily="18" charset="0"/>
                <a:ea typeface="標楷體" pitchFamily="65" charset="-120"/>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baseline="0">
                <a:solidFill>
                  <a:schemeClr val="tx1"/>
                </a:solidFill>
                <a:latin typeface="Times New Roman" pitchFamily="18" charset="0"/>
                <a:ea typeface="標楷體" pitchFamily="65" charset="-120"/>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2000" kern="1200" baseline="0">
                <a:solidFill>
                  <a:schemeClr val="tx1"/>
                </a:solidFill>
                <a:latin typeface="Times New Roman" pitchFamily="18" charset="0"/>
                <a:ea typeface="標楷體" pitchFamily="65" charset="-12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468312" indent="-285750" eaLnBrk="1" hangingPunct="1">
              <a:defRPr/>
            </a:pPr>
            <a:r>
              <a:rPr lang="en-US" altLang="zh-TW" sz="2800" dirty="0" smtClean="0"/>
              <a:t>Each device shall maintain </a:t>
            </a:r>
            <a:r>
              <a:rPr lang="en-US" altLang="zh-TW" sz="2800" dirty="0" smtClean="0">
                <a:solidFill>
                  <a:srgbClr val="0000FF"/>
                </a:solidFill>
              </a:rPr>
              <a:t>three variables</a:t>
            </a:r>
            <a:endParaRPr lang="en-US" altLang="zh-TW" sz="2800" dirty="0" smtClean="0"/>
          </a:p>
          <a:p>
            <a:pPr marL="1143000" lvl="2" eaLnBrk="1" hangingPunct="1">
              <a:defRPr/>
            </a:pPr>
            <a:r>
              <a:rPr lang="en-US" altLang="zh-TW" sz="2800" i="1" dirty="0" smtClean="0">
                <a:solidFill>
                  <a:srgbClr val="FF0000"/>
                </a:solidFill>
              </a:rPr>
              <a:t>NB </a:t>
            </a:r>
            <a:r>
              <a:rPr lang="en-US" altLang="zh-TW" sz="2800" dirty="0" smtClean="0">
                <a:solidFill>
                  <a:srgbClr val="FF0000"/>
                </a:solidFill>
              </a:rPr>
              <a:t>(no. of </a:t>
            </a:r>
            <a:r>
              <a:rPr lang="en-US" altLang="zh-TW" sz="2800" dirty="0" err="1" smtClean="0">
                <a:solidFill>
                  <a:srgbClr val="FF0000"/>
                </a:solidFill>
              </a:rPr>
              <a:t>backoff</a:t>
            </a:r>
            <a:r>
              <a:rPr lang="en-US" altLang="zh-TW" sz="2800" dirty="0" smtClean="0">
                <a:solidFill>
                  <a:srgbClr val="FF0000"/>
                </a:solidFill>
              </a:rPr>
              <a:t> </a:t>
            </a:r>
            <a:r>
              <a:rPr lang="en-US" altLang="zh-TW" sz="2800" dirty="0" smtClean="0"/>
              <a:t>–</a:t>
            </a:r>
            <a:r>
              <a:rPr lang="en-US" altLang="zh-TW" sz="2800" dirty="0" smtClean="0">
                <a:solidFill>
                  <a:schemeClr val="hlink"/>
                </a:solidFill>
              </a:rPr>
              <a:t> </a:t>
            </a:r>
            <a:r>
              <a:rPr lang="en-US" altLang="zh-TW" sz="2800" dirty="0" smtClean="0">
                <a:solidFill>
                  <a:srgbClr val="FF0000"/>
                </a:solidFill>
              </a:rPr>
              <a:t>retry count) (</a:t>
            </a:r>
            <a:r>
              <a:rPr lang="en-US" altLang="zh-TW" sz="2800" dirty="0" smtClean="0">
                <a:solidFill>
                  <a:srgbClr val="FF0000"/>
                </a:solidFill>
                <a:sym typeface="Symbol" pitchFamily="18" charset="2"/>
              </a:rPr>
              <a:t></a:t>
            </a:r>
            <a:r>
              <a:rPr lang="en-US" altLang="zh-TW" sz="2800" dirty="0" smtClean="0">
                <a:solidFill>
                  <a:srgbClr val="FF0000"/>
                </a:solidFill>
              </a:rPr>
              <a:t>4)</a:t>
            </a:r>
          </a:p>
          <a:p>
            <a:pPr marL="1143000" lvl="2" eaLnBrk="1" hangingPunct="1">
              <a:defRPr/>
            </a:pPr>
            <a:r>
              <a:rPr lang="en-US" altLang="zh-TW" sz="2800" i="1" dirty="0" smtClean="0">
                <a:solidFill>
                  <a:srgbClr val="FF0000"/>
                </a:solidFill>
              </a:rPr>
              <a:t>CW </a:t>
            </a:r>
            <a:r>
              <a:rPr lang="en-US" altLang="zh-TW" sz="2800" dirty="0" smtClean="0">
                <a:solidFill>
                  <a:srgbClr val="FF0000"/>
                </a:solidFill>
              </a:rPr>
              <a:t>(contention window size)</a:t>
            </a:r>
          </a:p>
          <a:p>
            <a:pPr marL="1600200" lvl="3" eaLnBrk="1" hangingPunct="1">
              <a:defRPr/>
            </a:pPr>
            <a:r>
              <a:rPr lang="en-US" altLang="zh-TW" sz="2400" dirty="0" smtClean="0"/>
              <a:t>the number of clear slots that must be seen after each </a:t>
            </a:r>
            <a:r>
              <a:rPr lang="en-US" altLang="zh-TW" sz="2400" dirty="0" err="1" smtClean="0"/>
              <a:t>backoff</a:t>
            </a:r>
            <a:endParaRPr lang="en-US" altLang="zh-TW" sz="2400" dirty="0" smtClean="0">
              <a:solidFill>
                <a:srgbClr val="FF0000"/>
              </a:solidFill>
            </a:endParaRPr>
          </a:p>
          <a:p>
            <a:pPr marL="1600200" lvl="3" eaLnBrk="1" hangingPunct="1">
              <a:defRPr/>
            </a:pPr>
            <a:r>
              <a:rPr lang="en-US" altLang="zh-TW" sz="2400" dirty="0" smtClean="0">
                <a:solidFill>
                  <a:srgbClr val="FF0000"/>
                </a:solidFill>
              </a:rPr>
              <a:t>Initialization: CW=2 </a:t>
            </a:r>
            <a:r>
              <a:rPr lang="en-US" altLang="zh-TW" sz="2400" dirty="0" smtClean="0"/>
              <a:t>and count down to 0 if the channel is sensed to be clear</a:t>
            </a:r>
          </a:p>
          <a:p>
            <a:pPr marL="1143000" lvl="2" eaLnBrk="1" hangingPunct="1">
              <a:defRPr/>
            </a:pPr>
            <a:r>
              <a:rPr lang="en-US" altLang="zh-TW" sz="2800" i="1" dirty="0" smtClean="0">
                <a:solidFill>
                  <a:srgbClr val="FF0000"/>
                </a:solidFill>
              </a:rPr>
              <a:t>BE </a:t>
            </a:r>
            <a:r>
              <a:rPr lang="en-US" altLang="zh-TW" sz="2800" dirty="0" smtClean="0">
                <a:solidFill>
                  <a:srgbClr val="FF0000"/>
                </a:solidFill>
              </a:rPr>
              <a:t>(</a:t>
            </a:r>
            <a:r>
              <a:rPr lang="en-US" altLang="zh-TW" sz="2800" dirty="0" err="1" smtClean="0">
                <a:solidFill>
                  <a:srgbClr val="FF0000"/>
                </a:solidFill>
              </a:rPr>
              <a:t>backoff</a:t>
            </a:r>
            <a:r>
              <a:rPr lang="en-US" altLang="zh-TW" sz="2800" dirty="0" smtClean="0">
                <a:solidFill>
                  <a:srgbClr val="FF0000"/>
                </a:solidFill>
              </a:rPr>
              <a:t> exponent)</a:t>
            </a:r>
          </a:p>
          <a:p>
            <a:pPr marL="1600200" lvl="3" eaLnBrk="1" hangingPunct="1">
              <a:defRPr/>
            </a:pPr>
            <a:r>
              <a:rPr lang="en-US" altLang="zh-TW" sz="2400" i="1" dirty="0" smtClean="0"/>
              <a:t>BE</a:t>
            </a:r>
            <a:r>
              <a:rPr lang="en-US" altLang="zh-TW" sz="2400" dirty="0" smtClean="0"/>
              <a:t> is related to </a:t>
            </a:r>
            <a:r>
              <a:rPr lang="en-US" altLang="zh-TW" sz="2400" dirty="0" smtClean="0">
                <a:solidFill>
                  <a:srgbClr val="FF0000"/>
                </a:solidFill>
              </a:rPr>
              <a:t>how many </a:t>
            </a:r>
            <a:r>
              <a:rPr lang="en-US" altLang="zh-TW" sz="2400" dirty="0" err="1" smtClean="0">
                <a:solidFill>
                  <a:srgbClr val="FF0000"/>
                </a:solidFill>
              </a:rPr>
              <a:t>backoff</a:t>
            </a:r>
            <a:r>
              <a:rPr lang="en-US" altLang="zh-TW" sz="2400" dirty="0" smtClean="0">
                <a:solidFill>
                  <a:srgbClr val="FF0000"/>
                </a:solidFill>
              </a:rPr>
              <a:t> periods</a:t>
            </a:r>
            <a:r>
              <a:rPr lang="en-US" altLang="zh-TW" sz="2400" dirty="0" smtClean="0"/>
              <a:t> a device shall wait before attempting to </a:t>
            </a:r>
            <a:r>
              <a:rPr lang="en-US" altLang="zh-TW" sz="2400" dirty="0" smtClean="0">
                <a:solidFill>
                  <a:srgbClr val="0000FF"/>
                </a:solidFill>
              </a:rPr>
              <a:t>assess a channel</a:t>
            </a:r>
          </a:p>
          <a:p>
            <a:pPr marL="1600200" lvl="3" eaLnBrk="1" hangingPunct="1">
              <a:defRPr/>
            </a:pPr>
            <a:r>
              <a:rPr lang="en-US" altLang="zh-TW" sz="2400" i="1" dirty="0" err="1" smtClean="0"/>
              <a:t>macMinBE</a:t>
            </a:r>
            <a:r>
              <a:rPr lang="en-US" altLang="zh-TW" sz="2400" i="1" dirty="0" smtClean="0"/>
              <a:t> </a:t>
            </a:r>
            <a:r>
              <a:rPr lang="en-US" altLang="zh-TW" sz="2400" dirty="0" smtClean="0"/>
              <a:t>: 0~3 (</a:t>
            </a:r>
            <a:r>
              <a:rPr lang="en-US" altLang="zh-TW" sz="2400" dirty="0" smtClean="0">
                <a:solidFill>
                  <a:srgbClr val="FF0000"/>
                </a:solidFill>
              </a:rPr>
              <a:t>default: 3</a:t>
            </a:r>
            <a:r>
              <a:rPr lang="en-US" altLang="zh-TW" sz="2400" dirty="0" smtClean="0"/>
              <a:t>)</a:t>
            </a:r>
          </a:p>
          <a:p>
            <a:pPr marL="1600200" lvl="3" eaLnBrk="1" hangingPunct="1">
              <a:defRPr/>
            </a:pPr>
            <a:r>
              <a:rPr lang="en-US" altLang="zh-TW" sz="2400" i="1" dirty="0" err="1" smtClean="0"/>
              <a:t>aMaxBE</a:t>
            </a:r>
            <a:r>
              <a:rPr lang="en-US" altLang="zh-TW" sz="2400" i="1" dirty="0" smtClean="0"/>
              <a:t> </a:t>
            </a:r>
            <a:r>
              <a:rPr lang="en-US" altLang="zh-TW" sz="2400" dirty="0" smtClean="0"/>
              <a:t>: </a:t>
            </a:r>
            <a:r>
              <a:rPr lang="en-US" altLang="zh-TW" sz="2400" dirty="0" smtClean="0">
                <a:solidFill>
                  <a:srgbClr val="FF0000"/>
                </a:solidFill>
              </a:rPr>
              <a:t>5</a:t>
            </a:r>
            <a:endParaRPr lang="en-US" altLang="zh-TW" sz="2400" dirty="0" smtClean="0">
              <a:solidFill>
                <a:srgbClr val="0000FF"/>
              </a:solidFill>
            </a:endParaRPr>
          </a:p>
        </p:txBody>
      </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87</a:t>
            </a:fld>
            <a:endParaRPr lang="zh-TW" altLang="en-US"/>
          </a:p>
        </p:txBody>
      </p:sp>
    </p:spTree>
    <p:extLst>
      <p:ext uri="{BB962C8B-B14F-4D97-AF65-F5344CB8AC3E}">
        <p14:creationId xmlns:p14="http://schemas.microsoft.com/office/powerpoint/2010/main" val="33949578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p:cNvSpPr>
          <p:nvPr>
            <p:ph type="title"/>
          </p:nvPr>
        </p:nvSpPr>
        <p:spPr/>
        <p:txBody>
          <a:bodyPr>
            <a:normAutofit/>
          </a:bodyPr>
          <a:lstStyle/>
          <a:p>
            <a:pPr eaLnBrk="1" hangingPunct="1"/>
            <a:r>
              <a:rPr lang="en-US" altLang="zh-TW" dirty="0" smtClean="0">
                <a:cs typeface="Times New Roman" pitchFamily="18" charset="0"/>
              </a:rPr>
              <a:t>Slotted CSMA/CA Random </a:t>
            </a:r>
            <a:r>
              <a:rPr lang="en-US" altLang="zh-TW" dirty="0" err="1" smtClean="0">
                <a:cs typeface="Times New Roman" pitchFamily="18" charset="0"/>
              </a:rPr>
              <a:t>backoff</a:t>
            </a:r>
            <a:r>
              <a:rPr lang="zh-TW" altLang="en-US" dirty="0" smtClean="0">
                <a:cs typeface="Times New Roman" pitchFamily="18" charset="0"/>
              </a:rPr>
              <a:t> </a:t>
            </a:r>
          </a:p>
        </p:txBody>
      </p:sp>
      <p:sp>
        <p:nvSpPr>
          <p:cNvPr id="3" name="內容版面配置區 2"/>
          <p:cNvSpPr>
            <a:spLocks noGrp="1"/>
          </p:cNvSpPr>
          <p:nvPr>
            <p:ph sz="quarter" idx="1"/>
          </p:nvPr>
        </p:nvSpPr>
        <p:spPr>
          <a:xfrm>
            <a:off x="142875" y="1996331"/>
            <a:ext cx="8286750" cy="1214437"/>
          </a:xfrm>
        </p:spPr>
        <p:txBody>
          <a:bodyPr rtlCol="0">
            <a:normAutofit/>
          </a:bodyPr>
          <a:lstStyle/>
          <a:p>
            <a:pPr eaLnBrk="1" fontAlgn="auto" hangingPunct="1">
              <a:spcAft>
                <a:spcPts val="0"/>
              </a:spcAft>
              <a:buFont typeface="Arial" pitchFamily="34" charset="0"/>
              <a:buNone/>
              <a:defRPr/>
            </a:pPr>
            <a:r>
              <a:rPr lang="en-US" altLang="zh-TW" sz="2000" b="1" i="1" dirty="0" smtClean="0">
                <a:solidFill>
                  <a:schemeClr val="accent6">
                    <a:lumMod val="50000"/>
                  </a:schemeClr>
                </a:solidFill>
                <a:cs typeface="Times New Roman" pitchFamily="18" charset="0"/>
              </a:rPr>
              <a:t>     </a:t>
            </a:r>
            <a:r>
              <a:rPr lang="en-US" altLang="zh-TW" sz="2000" b="1" i="1" dirty="0" smtClean="0">
                <a:solidFill>
                  <a:srgbClr val="0000FF"/>
                </a:solidFill>
                <a:cs typeface="Times New Roman" pitchFamily="18" charset="0"/>
              </a:rPr>
              <a:t>BE</a:t>
            </a:r>
            <a:r>
              <a:rPr lang="zh-TW" altLang="en-US" sz="2000" dirty="0" smtClean="0">
                <a:cs typeface="Times New Roman" pitchFamily="18" charset="0"/>
              </a:rPr>
              <a:t>：</a:t>
            </a:r>
            <a:r>
              <a:rPr lang="en-US" altLang="zh-TW" sz="2000" dirty="0" smtClean="0">
                <a:cs typeface="Times New Roman" pitchFamily="18" charset="0"/>
              </a:rPr>
              <a:t>the </a:t>
            </a:r>
            <a:r>
              <a:rPr lang="en-US" altLang="zh-TW" sz="2000" dirty="0" err="1" smtClean="0">
                <a:cs typeface="Times New Roman" pitchFamily="18" charset="0"/>
              </a:rPr>
              <a:t>backoff</a:t>
            </a:r>
            <a:r>
              <a:rPr lang="en-US" altLang="zh-TW" sz="2000" dirty="0" smtClean="0">
                <a:cs typeface="Times New Roman" pitchFamily="18" charset="0"/>
              </a:rPr>
              <a:t> exponent which is related to how</a:t>
            </a:r>
            <a:r>
              <a:rPr lang="zh-TW" altLang="en-US" sz="2000" dirty="0" smtClean="0">
                <a:cs typeface="Times New Roman" pitchFamily="18" charset="0"/>
              </a:rPr>
              <a:t> </a:t>
            </a:r>
            <a:r>
              <a:rPr lang="en-US" altLang="zh-TW" sz="2000" dirty="0" smtClean="0">
                <a:cs typeface="Times New Roman" pitchFamily="18" charset="0"/>
              </a:rPr>
              <a:t>many </a:t>
            </a:r>
            <a:r>
              <a:rPr lang="en-US" altLang="zh-TW" sz="2000" dirty="0" err="1" smtClean="0">
                <a:cs typeface="Times New Roman" pitchFamily="18" charset="0"/>
              </a:rPr>
              <a:t>backoff</a:t>
            </a:r>
            <a:r>
              <a:rPr lang="en-US" altLang="zh-TW" sz="2000" dirty="0" smtClean="0">
                <a:cs typeface="Times New Roman" pitchFamily="18" charset="0"/>
              </a:rPr>
              <a:t> periods</a:t>
            </a:r>
          </a:p>
          <a:p>
            <a:pPr eaLnBrk="1" fontAlgn="auto" hangingPunct="1">
              <a:spcAft>
                <a:spcPts val="0"/>
              </a:spcAft>
              <a:buFont typeface="Arial" pitchFamily="34" charset="0"/>
              <a:buNone/>
              <a:defRPr/>
            </a:pPr>
            <a:r>
              <a:rPr lang="en-US" altLang="zh-TW" sz="2000" dirty="0" smtClean="0">
                <a:cs typeface="Times New Roman" pitchFamily="18" charset="0"/>
              </a:rPr>
              <a:t>	</a:t>
            </a:r>
            <a:r>
              <a:rPr lang="en-US" altLang="zh-TW" sz="2000" b="1" i="1" dirty="0" err="1" smtClean="0">
                <a:solidFill>
                  <a:srgbClr val="FF0000"/>
                </a:solidFill>
                <a:cs typeface="Times New Roman" pitchFamily="18" charset="0"/>
              </a:rPr>
              <a:t>NB</a:t>
            </a:r>
            <a:r>
              <a:rPr lang="en-US" altLang="zh-TW" sz="2000" dirty="0" err="1" smtClean="0">
                <a:cs typeface="Times New Roman" pitchFamily="18" charset="0"/>
              </a:rPr>
              <a:t>︰number</a:t>
            </a:r>
            <a:r>
              <a:rPr lang="en-US" altLang="zh-TW" sz="2000" dirty="0" smtClean="0">
                <a:cs typeface="Times New Roman" pitchFamily="18" charset="0"/>
              </a:rPr>
              <a:t> of </a:t>
            </a:r>
            <a:r>
              <a:rPr lang="en-US" altLang="zh-TW" sz="2000" dirty="0" err="1" smtClean="0">
                <a:cs typeface="Times New Roman" pitchFamily="18" charset="0"/>
              </a:rPr>
              <a:t>backoff</a:t>
            </a:r>
            <a:r>
              <a:rPr lang="en-US" altLang="zh-TW" sz="2000" dirty="0" smtClean="0">
                <a:cs typeface="Times New Roman" pitchFamily="18" charset="0"/>
              </a:rPr>
              <a:t> (periods)</a:t>
            </a:r>
          </a:p>
          <a:p>
            <a:pPr eaLnBrk="1" fontAlgn="auto" hangingPunct="1">
              <a:spcAft>
                <a:spcPts val="0"/>
              </a:spcAft>
              <a:buFont typeface="Arial" pitchFamily="34" charset="0"/>
              <a:buNone/>
              <a:defRPr/>
            </a:pPr>
            <a:r>
              <a:rPr lang="en-US" altLang="zh-TW" sz="1800" dirty="0" smtClean="0">
                <a:cs typeface="Times New Roman" pitchFamily="18" charset="0"/>
              </a:rPr>
              <a:t>			Channel busy  </a:t>
            </a:r>
            <a:r>
              <a:rPr lang="zh-TW" altLang="en-US" sz="1800" dirty="0" smtClean="0">
                <a:cs typeface="Times New Roman" pitchFamily="18" charset="0"/>
              </a:rPr>
              <a:t>→  </a:t>
            </a:r>
            <a:r>
              <a:rPr lang="en-US" altLang="zh-TW" sz="1800" b="1" i="1" dirty="0" smtClean="0">
                <a:solidFill>
                  <a:srgbClr val="FF0000"/>
                </a:solidFill>
                <a:cs typeface="Times New Roman" pitchFamily="18" charset="0"/>
              </a:rPr>
              <a:t>NB</a:t>
            </a:r>
            <a:r>
              <a:rPr lang="en-US" altLang="zh-TW" sz="1800" i="1" dirty="0" smtClean="0">
                <a:cs typeface="Times New Roman" pitchFamily="18" charset="0"/>
              </a:rPr>
              <a:t>=</a:t>
            </a:r>
            <a:r>
              <a:rPr lang="en-US" altLang="zh-TW" sz="1800" b="1" i="1" dirty="0" smtClean="0">
                <a:solidFill>
                  <a:srgbClr val="FF0000"/>
                </a:solidFill>
                <a:cs typeface="Times New Roman" pitchFamily="18" charset="0"/>
              </a:rPr>
              <a:t>NB</a:t>
            </a:r>
            <a:r>
              <a:rPr lang="en-US" altLang="zh-TW" sz="1800" i="1" dirty="0" smtClean="0">
                <a:cs typeface="Times New Roman" pitchFamily="18" charset="0"/>
              </a:rPr>
              <a:t>+1</a:t>
            </a:r>
            <a:r>
              <a:rPr lang="zh-TW" altLang="en-US" sz="1800" dirty="0" smtClean="0">
                <a:cs typeface="Times New Roman" pitchFamily="18" charset="0"/>
              </a:rPr>
              <a:t>，</a:t>
            </a:r>
            <a:r>
              <a:rPr lang="en-US" altLang="zh-TW" sz="1800" b="1" i="1" dirty="0" smtClean="0">
                <a:solidFill>
                  <a:srgbClr val="0000FF"/>
                </a:solidFill>
                <a:cs typeface="Times New Roman" pitchFamily="18" charset="0"/>
              </a:rPr>
              <a:t>BE</a:t>
            </a:r>
            <a:r>
              <a:rPr lang="en-US" altLang="zh-TW" sz="1800" dirty="0" smtClean="0">
                <a:cs typeface="Times New Roman" pitchFamily="18" charset="0"/>
              </a:rPr>
              <a:t>=min(</a:t>
            </a:r>
            <a:r>
              <a:rPr lang="en-US" altLang="zh-TW" sz="1800" b="1" i="1" dirty="0" smtClean="0">
                <a:solidFill>
                  <a:srgbClr val="0000FF"/>
                </a:solidFill>
                <a:cs typeface="Times New Roman" pitchFamily="18" charset="0"/>
              </a:rPr>
              <a:t>BE</a:t>
            </a:r>
            <a:r>
              <a:rPr lang="en-US" altLang="zh-TW" sz="1800" dirty="0" smtClean="0">
                <a:cs typeface="Times New Roman" pitchFamily="18" charset="0"/>
              </a:rPr>
              <a:t>+1,</a:t>
            </a:r>
            <a:r>
              <a:rPr lang="en-US" altLang="zh-TW" sz="1800" b="1" i="1" dirty="0" smtClean="0">
                <a:cs typeface="Times New Roman" pitchFamily="18" charset="0"/>
              </a:rPr>
              <a:t>aMaxBE</a:t>
            </a:r>
            <a:r>
              <a:rPr lang="en-US" altLang="zh-TW" sz="1800" dirty="0" smtClean="0">
                <a:cs typeface="Times New Roman" pitchFamily="18" charset="0"/>
              </a:rPr>
              <a:t>)</a:t>
            </a:r>
          </a:p>
        </p:txBody>
      </p:sp>
      <p:sp>
        <p:nvSpPr>
          <p:cNvPr id="108548" name="矩形 48"/>
          <p:cNvSpPr>
            <a:spLocks noChangeArrowheads="1"/>
          </p:cNvSpPr>
          <p:nvPr/>
        </p:nvSpPr>
        <p:spPr bwMode="auto">
          <a:xfrm>
            <a:off x="500063" y="1567706"/>
            <a:ext cx="6608762" cy="461962"/>
          </a:xfrm>
          <a:prstGeom prst="rect">
            <a:avLst/>
          </a:prstGeom>
          <a:noFill/>
          <a:ln w="9525">
            <a:noFill/>
            <a:miter lim="800000"/>
            <a:headEnd/>
            <a:tailEnd/>
          </a:ln>
        </p:spPr>
        <p:txBody>
          <a:bodyPr wrap="none">
            <a:spAutoFit/>
          </a:bodyPr>
          <a:lstStyle/>
          <a:p>
            <a:r>
              <a:rPr kumimoji="0" lang="en-US" altLang="zh-TW" sz="2400" b="1" i="1">
                <a:solidFill>
                  <a:srgbClr val="008000"/>
                </a:solidFill>
                <a:latin typeface="Times New Roman" pitchFamily="18" charset="0"/>
                <a:cs typeface="Times New Roman" pitchFamily="18" charset="0"/>
              </a:rPr>
              <a:t>BC (Backoff  Counter) = </a:t>
            </a:r>
            <a:r>
              <a:rPr kumimoji="0" lang="en-US" altLang="zh-TW" sz="2400" b="1">
                <a:solidFill>
                  <a:srgbClr val="008000"/>
                </a:solidFill>
                <a:latin typeface="Times New Roman" pitchFamily="18" charset="0"/>
                <a:cs typeface="Times New Roman" pitchFamily="18" charset="0"/>
              </a:rPr>
              <a:t>random(2</a:t>
            </a:r>
            <a:r>
              <a:rPr kumimoji="0" lang="en-US" altLang="zh-TW" sz="2400" b="1" i="1" baseline="30000">
                <a:solidFill>
                  <a:srgbClr val="0000FF"/>
                </a:solidFill>
                <a:latin typeface="Times New Roman" pitchFamily="18" charset="0"/>
                <a:cs typeface="Times New Roman" pitchFamily="18" charset="0"/>
              </a:rPr>
              <a:t>BE</a:t>
            </a:r>
            <a:r>
              <a:rPr kumimoji="0" lang="en-US" altLang="zh-TW" sz="2400" b="1">
                <a:solidFill>
                  <a:srgbClr val="008000"/>
                </a:solidFill>
                <a:latin typeface="Times New Roman" pitchFamily="18" charset="0"/>
                <a:cs typeface="Times New Roman" pitchFamily="18" charset="0"/>
              </a:rPr>
              <a:t>-1) periods</a:t>
            </a:r>
            <a:r>
              <a:rPr kumimoji="0" lang="en-US" altLang="zh-TW" sz="2400">
                <a:solidFill>
                  <a:srgbClr val="008000"/>
                </a:solidFill>
                <a:latin typeface="Times New Roman" pitchFamily="18" charset="0"/>
                <a:cs typeface="Times New Roman" pitchFamily="18" charset="0"/>
              </a:rPr>
              <a:t> </a:t>
            </a:r>
            <a:endParaRPr kumimoji="0" lang="zh-TW" altLang="en-US" sz="2400">
              <a:solidFill>
                <a:srgbClr val="008000"/>
              </a:solidFill>
              <a:latin typeface="Times New Roman" pitchFamily="18" charset="0"/>
              <a:cs typeface="Times New Roman" pitchFamily="18" charset="0"/>
            </a:endParaRPr>
          </a:p>
        </p:txBody>
      </p:sp>
      <p:sp>
        <p:nvSpPr>
          <p:cNvPr id="108550" name="Line 26"/>
          <p:cNvSpPr>
            <a:spLocks noChangeShapeType="1"/>
          </p:cNvSpPr>
          <p:nvPr/>
        </p:nvSpPr>
        <p:spPr bwMode="auto">
          <a:xfrm>
            <a:off x="6129338" y="3910856"/>
            <a:ext cx="0" cy="2682875"/>
          </a:xfrm>
          <a:prstGeom prst="line">
            <a:avLst/>
          </a:prstGeom>
          <a:noFill/>
          <a:ln w="9525">
            <a:solidFill>
              <a:srgbClr val="000000"/>
            </a:solidFill>
            <a:prstDash val="lgDashDot"/>
            <a:round/>
            <a:headEnd/>
            <a:tailEnd/>
          </a:ln>
        </p:spPr>
        <p:txBody>
          <a:bodyPr/>
          <a:lstStyle/>
          <a:p>
            <a:endParaRPr lang="zh-TW" altLang="en-US"/>
          </a:p>
        </p:txBody>
      </p:sp>
      <p:sp>
        <p:nvSpPr>
          <p:cNvPr id="106" name="Text Box 37"/>
          <p:cNvSpPr txBox="1">
            <a:spLocks noChangeArrowheads="1"/>
          </p:cNvSpPr>
          <p:nvPr/>
        </p:nvSpPr>
        <p:spPr bwMode="auto">
          <a:xfrm>
            <a:off x="635000" y="3098056"/>
            <a:ext cx="869950" cy="247650"/>
          </a:xfrm>
          <a:prstGeom prst="rect">
            <a:avLst/>
          </a:prstGeom>
          <a:noFill/>
          <a:ln>
            <a:noFill/>
          </a:ln>
          <a:extLst/>
        </p:spPr>
        <p:txBody>
          <a:bodyPr lIns="0" tIns="0" rIns="0" bIns="0"/>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zh-TW" sz="1050" b="1" i="1" dirty="0" smtClean="0">
                <a:latin typeface="微軟正黑體" pitchFamily="34" charset="-120"/>
                <a:ea typeface="微軟正黑體" pitchFamily="34" charset="-120"/>
                <a:cs typeface="Times New Roman" pitchFamily="18" charset="0"/>
              </a:rPr>
              <a:t>Beacon</a:t>
            </a:r>
            <a:r>
              <a:rPr lang="en-US" altLang="zh-TW" sz="1600" b="1" i="1" dirty="0" smtClean="0">
                <a:latin typeface="微軟正黑體" pitchFamily="34" charset="-120"/>
                <a:ea typeface="微軟正黑體" pitchFamily="34" charset="-120"/>
                <a:cs typeface="Times New Roman" pitchFamily="18" charset="0"/>
              </a:rPr>
              <a:t> </a:t>
            </a:r>
            <a:endParaRPr lang="zh-TW" altLang="zh-TW" sz="1600" b="1" i="1" dirty="0" smtClean="0">
              <a:latin typeface="微軟正黑體" pitchFamily="34" charset="-120"/>
              <a:ea typeface="微軟正黑體" pitchFamily="34" charset="-120"/>
              <a:cs typeface="Times New Roman" pitchFamily="18" charset="0"/>
            </a:endParaRPr>
          </a:p>
        </p:txBody>
      </p:sp>
      <p:sp>
        <p:nvSpPr>
          <p:cNvPr id="52" name="Rectangle 6"/>
          <p:cNvSpPr>
            <a:spLocks noChangeArrowheads="1"/>
          </p:cNvSpPr>
          <p:nvPr/>
        </p:nvSpPr>
        <p:spPr bwMode="auto">
          <a:xfrm>
            <a:off x="1011238" y="3345706"/>
            <a:ext cx="115887" cy="2432050"/>
          </a:xfrm>
          <a:prstGeom prst="rect">
            <a:avLst/>
          </a:prstGeom>
          <a:solidFill>
            <a:schemeClr val="bg1">
              <a:lumMod val="65000"/>
            </a:schemeClr>
          </a:solidFill>
          <a:ln w="9525">
            <a:solidFill>
              <a:srgbClr val="000000"/>
            </a:solidFill>
            <a:miter lim="800000"/>
            <a:headEnd/>
            <a:tailEnd/>
          </a:ln>
        </p:spPr>
        <p:txBody>
          <a:bodyPr/>
          <a:lstStyle/>
          <a:p>
            <a:pPr fontAlgn="auto">
              <a:spcBef>
                <a:spcPts val="0"/>
              </a:spcBef>
              <a:spcAft>
                <a:spcPts val="0"/>
              </a:spcAft>
              <a:defRPr/>
            </a:pPr>
            <a:endParaRPr kumimoji="0" lang="zh-TW" altLang="en-US">
              <a:latin typeface="Times New Roman" pitchFamily="18" charset="0"/>
              <a:ea typeface="標楷體" pitchFamily="65" charset="-120"/>
              <a:cs typeface="Times New Roman" pitchFamily="18" charset="0"/>
            </a:endParaRPr>
          </a:p>
        </p:txBody>
      </p:sp>
      <p:sp>
        <p:nvSpPr>
          <p:cNvPr id="53" name="Rectangle 7"/>
          <p:cNvSpPr>
            <a:spLocks noChangeArrowheads="1"/>
          </p:cNvSpPr>
          <p:nvPr/>
        </p:nvSpPr>
        <p:spPr bwMode="auto">
          <a:xfrm>
            <a:off x="1012030" y="3345468"/>
            <a:ext cx="430213"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54" name="Rectangle 8"/>
          <p:cNvSpPr>
            <a:spLocks noChangeArrowheads="1"/>
          </p:cNvSpPr>
          <p:nvPr/>
        </p:nvSpPr>
        <p:spPr bwMode="auto">
          <a:xfrm>
            <a:off x="1442243" y="3345468"/>
            <a:ext cx="311150"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56" name="Rectangle 9"/>
          <p:cNvSpPr>
            <a:spLocks noChangeArrowheads="1"/>
          </p:cNvSpPr>
          <p:nvPr/>
        </p:nvSpPr>
        <p:spPr bwMode="auto">
          <a:xfrm>
            <a:off x="1753393" y="3345468"/>
            <a:ext cx="312737"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57" name="Rectangle 10"/>
          <p:cNvSpPr>
            <a:spLocks noChangeArrowheads="1"/>
          </p:cNvSpPr>
          <p:nvPr/>
        </p:nvSpPr>
        <p:spPr bwMode="auto">
          <a:xfrm>
            <a:off x="2066130" y="3345468"/>
            <a:ext cx="311150"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58" name="Rectangle 11"/>
          <p:cNvSpPr>
            <a:spLocks noChangeArrowheads="1"/>
          </p:cNvSpPr>
          <p:nvPr/>
        </p:nvSpPr>
        <p:spPr bwMode="auto">
          <a:xfrm>
            <a:off x="2377280" y="3345468"/>
            <a:ext cx="314325"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59" name="Rectangle 12"/>
          <p:cNvSpPr>
            <a:spLocks noChangeArrowheads="1"/>
          </p:cNvSpPr>
          <p:nvPr/>
        </p:nvSpPr>
        <p:spPr bwMode="auto">
          <a:xfrm>
            <a:off x="2691605" y="3345468"/>
            <a:ext cx="311150"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0" name="Rectangle 13"/>
          <p:cNvSpPr>
            <a:spLocks noChangeArrowheads="1"/>
          </p:cNvSpPr>
          <p:nvPr/>
        </p:nvSpPr>
        <p:spPr bwMode="auto">
          <a:xfrm>
            <a:off x="3002755" y="3345468"/>
            <a:ext cx="312738"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1" name="Rectangle 14"/>
          <p:cNvSpPr>
            <a:spLocks noChangeArrowheads="1"/>
          </p:cNvSpPr>
          <p:nvPr/>
        </p:nvSpPr>
        <p:spPr bwMode="auto">
          <a:xfrm>
            <a:off x="3315493" y="3345468"/>
            <a:ext cx="311150"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2" name="Rectangle 15"/>
          <p:cNvSpPr>
            <a:spLocks noChangeArrowheads="1"/>
          </p:cNvSpPr>
          <p:nvPr/>
        </p:nvSpPr>
        <p:spPr bwMode="auto">
          <a:xfrm>
            <a:off x="3626643" y="3345468"/>
            <a:ext cx="314325"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3" name="Rectangle 16"/>
          <p:cNvSpPr>
            <a:spLocks noChangeArrowheads="1"/>
          </p:cNvSpPr>
          <p:nvPr/>
        </p:nvSpPr>
        <p:spPr bwMode="auto">
          <a:xfrm>
            <a:off x="3940968" y="3345468"/>
            <a:ext cx="311150"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4" name="Rectangle 17"/>
          <p:cNvSpPr>
            <a:spLocks noChangeArrowheads="1"/>
          </p:cNvSpPr>
          <p:nvPr/>
        </p:nvSpPr>
        <p:spPr bwMode="auto">
          <a:xfrm>
            <a:off x="4252118" y="3345468"/>
            <a:ext cx="312737"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5" name="Rectangle 18"/>
          <p:cNvSpPr>
            <a:spLocks noChangeArrowheads="1"/>
          </p:cNvSpPr>
          <p:nvPr/>
        </p:nvSpPr>
        <p:spPr bwMode="auto">
          <a:xfrm>
            <a:off x="4564855" y="3345468"/>
            <a:ext cx="311150"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6" name="Rectangle 19"/>
          <p:cNvSpPr>
            <a:spLocks noChangeArrowheads="1"/>
          </p:cNvSpPr>
          <p:nvPr/>
        </p:nvSpPr>
        <p:spPr bwMode="auto">
          <a:xfrm>
            <a:off x="4876005" y="3345468"/>
            <a:ext cx="314325"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7" name="Rectangle 20"/>
          <p:cNvSpPr>
            <a:spLocks noChangeArrowheads="1"/>
          </p:cNvSpPr>
          <p:nvPr/>
        </p:nvSpPr>
        <p:spPr bwMode="auto">
          <a:xfrm>
            <a:off x="5190330" y="3345468"/>
            <a:ext cx="311150"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8" name="Rectangle 21"/>
          <p:cNvSpPr>
            <a:spLocks noChangeArrowheads="1"/>
          </p:cNvSpPr>
          <p:nvPr/>
        </p:nvSpPr>
        <p:spPr bwMode="auto">
          <a:xfrm>
            <a:off x="5501480" y="3345468"/>
            <a:ext cx="312738"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77" name="Rectangle 22"/>
          <p:cNvSpPr>
            <a:spLocks noChangeArrowheads="1"/>
          </p:cNvSpPr>
          <p:nvPr/>
        </p:nvSpPr>
        <p:spPr bwMode="auto">
          <a:xfrm>
            <a:off x="5814218" y="3345468"/>
            <a:ext cx="314325"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108601" name="Line 26"/>
          <p:cNvSpPr>
            <a:spLocks noChangeShapeType="1"/>
          </p:cNvSpPr>
          <p:nvPr/>
        </p:nvSpPr>
        <p:spPr bwMode="auto">
          <a:xfrm>
            <a:off x="1441450" y="5777756"/>
            <a:ext cx="0" cy="798512"/>
          </a:xfrm>
          <a:prstGeom prst="line">
            <a:avLst/>
          </a:prstGeom>
          <a:noFill/>
          <a:ln w="9525">
            <a:solidFill>
              <a:srgbClr val="000000"/>
            </a:solidFill>
            <a:prstDash val="lgDashDot"/>
            <a:round/>
            <a:headEnd/>
            <a:tailEnd/>
          </a:ln>
        </p:spPr>
        <p:txBody>
          <a:bodyPr/>
          <a:lstStyle/>
          <a:p>
            <a:endParaRPr lang="zh-TW" altLang="en-US"/>
          </a:p>
        </p:txBody>
      </p:sp>
      <p:sp>
        <p:nvSpPr>
          <p:cNvPr id="108602" name="Line 26"/>
          <p:cNvSpPr>
            <a:spLocks noChangeShapeType="1"/>
          </p:cNvSpPr>
          <p:nvPr/>
        </p:nvSpPr>
        <p:spPr bwMode="auto">
          <a:xfrm>
            <a:off x="1752600" y="5777756"/>
            <a:ext cx="0" cy="798512"/>
          </a:xfrm>
          <a:prstGeom prst="line">
            <a:avLst/>
          </a:prstGeom>
          <a:noFill/>
          <a:ln w="9525">
            <a:solidFill>
              <a:srgbClr val="000000"/>
            </a:solidFill>
            <a:prstDash val="lgDashDot"/>
            <a:round/>
            <a:headEnd/>
            <a:tailEnd/>
          </a:ln>
        </p:spPr>
        <p:txBody>
          <a:bodyPr/>
          <a:lstStyle/>
          <a:p>
            <a:endParaRPr lang="zh-TW" altLang="en-US"/>
          </a:p>
        </p:txBody>
      </p:sp>
      <p:sp>
        <p:nvSpPr>
          <p:cNvPr id="108603" name="Line 26"/>
          <p:cNvSpPr>
            <a:spLocks noChangeShapeType="1"/>
          </p:cNvSpPr>
          <p:nvPr/>
        </p:nvSpPr>
        <p:spPr bwMode="auto">
          <a:xfrm>
            <a:off x="2065338" y="5777756"/>
            <a:ext cx="0" cy="798512"/>
          </a:xfrm>
          <a:prstGeom prst="line">
            <a:avLst/>
          </a:prstGeom>
          <a:noFill/>
          <a:ln w="9525">
            <a:solidFill>
              <a:srgbClr val="000000"/>
            </a:solidFill>
            <a:prstDash val="lgDashDot"/>
            <a:round/>
            <a:headEnd/>
            <a:tailEnd/>
          </a:ln>
        </p:spPr>
        <p:txBody>
          <a:bodyPr/>
          <a:lstStyle/>
          <a:p>
            <a:endParaRPr lang="zh-TW" altLang="en-US"/>
          </a:p>
        </p:txBody>
      </p:sp>
      <p:sp>
        <p:nvSpPr>
          <p:cNvPr id="108604" name="Line 26"/>
          <p:cNvSpPr>
            <a:spLocks noChangeShapeType="1"/>
          </p:cNvSpPr>
          <p:nvPr/>
        </p:nvSpPr>
        <p:spPr bwMode="auto">
          <a:xfrm>
            <a:off x="2376488" y="5761881"/>
            <a:ext cx="0" cy="814387"/>
          </a:xfrm>
          <a:prstGeom prst="line">
            <a:avLst/>
          </a:prstGeom>
          <a:noFill/>
          <a:ln w="9525">
            <a:solidFill>
              <a:srgbClr val="000000"/>
            </a:solidFill>
            <a:prstDash val="lgDashDot"/>
            <a:round/>
            <a:headEnd/>
            <a:tailEnd/>
          </a:ln>
        </p:spPr>
        <p:txBody>
          <a:bodyPr/>
          <a:lstStyle/>
          <a:p>
            <a:endParaRPr lang="zh-TW" altLang="en-US"/>
          </a:p>
        </p:txBody>
      </p:sp>
      <p:sp>
        <p:nvSpPr>
          <p:cNvPr id="108605" name="Line 26"/>
          <p:cNvSpPr>
            <a:spLocks noChangeShapeType="1"/>
          </p:cNvSpPr>
          <p:nvPr/>
        </p:nvSpPr>
        <p:spPr bwMode="auto">
          <a:xfrm>
            <a:off x="2690813" y="5777756"/>
            <a:ext cx="0" cy="798512"/>
          </a:xfrm>
          <a:prstGeom prst="line">
            <a:avLst/>
          </a:prstGeom>
          <a:noFill/>
          <a:ln w="9525">
            <a:solidFill>
              <a:srgbClr val="000000"/>
            </a:solidFill>
            <a:prstDash val="lgDashDot"/>
            <a:round/>
            <a:headEnd/>
            <a:tailEnd/>
          </a:ln>
        </p:spPr>
        <p:txBody>
          <a:bodyPr/>
          <a:lstStyle/>
          <a:p>
            <a:endParaRPr lang="zh-TW" altLang="en-US"/>
          </a:p>
        </p:txBody>
      </p:sp>
      <p:sp>
        <p:nvSpPr>
          <p:cNvPr id="108606" name="Line 26"/>
          <p:cNvSpPr>
            <a:spLocks noChangeShapeType="1"/>
          </p:cNvSpPr>
          <p:nvPr/>
        </p:nvSpPr>
        <p:spPr bwMode="auto">
          <a:xfrm>
            <a:off x="3001963" y="5777756"/>
            <a:ext cx="0" cy="798512"/>
          </a:xfrm>
          <a:prstGeom prst="line">
            <a:avLst/>
          </a:prstGeom>
          <a:noFill/>
          <a:ln w="9525">
            <a:solidFill>
              <a:srgbClr val="000000"/>
            </a:solidFill>
            <a:prstDash val="lgDashDot"/>
            <a:round/>
            <a:headEnd/>
            <a:tailEnd/>
          </a:ln>
        </p:spPr>
        <p:txBody>
          <a:bodyPr/>
          <a:lstStyle/>
          <a:p>
            <a:endParaRPr lang="zh-TW" altLang="en-US"/>
          </a:p>
        </p:txBody>
      </p:sp>
      <p:sp>
        <p:nvSpPr>
          <p:cNvPr id="108607" name="Line 26"/>
          <p:cNvSpPr>
            <a:spLocks noChangeShapeType="1"/>
          </p:cNvSpPr>
          <p:nvPr/>
        </p:nvSpPr>
        <p:spPr bwMode="auto">
          <a:xfrm>
            <a:off x="3314700" y="5777756"/>
            <a:ext cx="0" cy="798512"/>
          </a:xfrm>
          <a:prstGeom prst="line">
            <a:avLst/>
          </a:prstGeom>
          <a:noFill/>
          <a:ln w="9525">
            <a:solidFill>
              <a:srgbClr val="000000"/>
            </a:solidFill>
            <a:prstDash val="lgDashDot"/>
            <a:round/>
            <a:headEnd/>
            <a:tailEnd/>
          </a:ln>
        </p:spPr>
        <p:txBody>
          <a:bodyPr/>
          <a:lstStyle/>
          <a:p>
            <a:endParaRPr lang="zh-TW" altLang="en-US"/>
          </a:p>
        </p:txBody>
      </p:sp>
      <p:sp>
        <p:nvSpPr>
          <p:cNvPr id="108608" name="Line 26"/>
          <p:cNvSpPr>
            <a:spLocks noChangeShapeType="1"/>
          </p:cNvSpPr>
          <p:nvPr/>
        </p:nvSpPr>
        <p:spPr bwMode="auto">
          <a:xfrm>
            <a:off x="3625850" y="5777756"/>
            <a:ext cx="0" cy="815975"/>
          </a:xfrm>
          <a:prstGeom prst="line">
            <a:avLst/>
          </a:prstGeom>
          <a:noFill/>
          <a:ln w="9525">
            <a:solidFill>
              <a:srgbClr val="000000"/>
            </a:solidFill>
            <a:prstDash val="lgDashDot"/>
            <a:round/>
            <a:headEnd/>
            <a:tailEnd/>
          </a:ln>
        </p:spPr>
        <p:txBody>
          <a:bodyPr/>
          <a:lstStyle/>
          <a:p>
            <a:endParaRPr lang="zh-TW" altLang="en-US"/>
          </a:p>
        </p:txBody>
      </p:sp>
      <p:sp>
        <p:nvSpPr>
          <p:cNvPr id="108609" name="Line 26"/>
          <p:cNvSpPr>
            <a:spLocks noChangeShapeType="1"/>
          </p:cNvSpPr>
          <p:nvPr/>
        </p:nvSpPr>
        <p:spPr bwMode="auto">
          <a:xfrm>
            <a:off x="3940175" y="5684093"/>
            <a:ext cx="0" cy="892175"/>
          </a:xfrm>
          <a:prstGeom prst="line">
            <a:avLst/>
          </a:prstGeom>
          <a:noFill/>
          <a:ln w="9525">
            <a:solidFill>
              <a:srgbClr val="000000"/>
            </a:solidFill>
            <a:prstDash val="lgDashDot"/>
            <a:round/>
            <a:headEnd/>
            <a:tailEnd/>
          </a:ln>
        </p:spPr>
        <p:txBody>
          <a:bodyPr/>
          <a:lstStyle/>
          <a:p>
            <a:endParaRPr lang="zh-TW" altLang="en-US"/>
          </a:p>
        </p:txBody>
      </p:sp>
      <p:sp>
        <p:nvSpPr>
          <p:cNvPr id="108610" name="Line 26"/>
          <p:cNvSpPr>
            <a:spLocks noChangeShapeType="1"/>
          </p:cNvSpPr>
          <p:nvPr/>
        </p:nvSpPr>
        <p:spPr bwMode="auto">
          <a:xfrm flipH="1">
            <a:off x="4251325" y="5777756"/>
            <a:ext cx="0" cy="798512"/>
          </a:xfrm>
          <a:prstGeom prst="line">
            <a:avLst/>
          </a:prstGeom>
          <a:noFill/>
          <a:ln w="9525">
            <a:solidFill>
              <a:srgbClr val="000000"/>
            </a:solidFill>
            <a:prstDash val="lgDashDot"/>
            <a:round/>
            <a:headEnd/>
            <a:tailEnd/>
          </a:ln>
        </p:spPr>
        <p:txBody>
          <a:bodyPr/>
          <a:lstStyle/>
          <a:p>
            <a:endParaRPr lang="zh-TW" altLang="en-US"/>
          </a:p>
        </p:txBody>
      </p:sp>
      <p:sp>
        <p:nvSpPr>
          <p:cNvPr id="108611" name="Line 26"/>
          <p:cNvSpPr>
            <a:spLocks noChangeShapeType="1"/>
          </p:cNvSpPr>
          <p:nvPr/>
        </p:nvSpPr>
        <p:spPr bwMode="auto">
          <a:xfrm flipH="1">
            <a:off x="4570413" y="5777756"/>
            <a:ext cx="0" cy="815975"/>
          </a:xfrm>
          <a:prstGeom prst="line">
            <a:avLst/>
          </a:prstGeom>
          <a:noFill/>
          <a:ln w="9525">
            <a:solidFill>
              <a:srgbClr val="000000"/>
            </a:solidFill>
            <a:prstDash val="lgDashDot"/>
            <a:round/>
            <a:headEnd/>
            <a:tailEnd/>
          </a:ln>
        </p:spPr>
        <p:txBody>
          <a:bodyPr/>
          <a:lstStyle/>
          <a:p>
            <a:endParaRPr lang="zh-TW" altLang="en-US"/>
          </a:p>
        </p:txBody>
      </p:sp>
      <p:sp>
        <p:nvSpPr>
          <p:cNvPr id="108612" name="Line 26"/>
          <p:cNvSpPr>
            <a:spLocks noChangeShapeType="1"/>
          </p:cNvSpPr>
          <p:nvPr/>
        </p:nvSpPr>
        <p:spPr bwMode="auto">
          <a:xfrm>
            <a:off x="4875213" y="5777756"/>
            <a:ext cx="1587" cy="804862"/>
          </a:xfrm>
          <a:prstGeom prst="line">
            <a:avLst/>
          </a:prstGeom>
          <a:noFill/>
          <a:ln w="9525">
            <a:solidFill>
              <a:srgbClr val="000000"/>
            </a:solidFill>
            <a:prstDash val="lgDashDot"/>
            <a:round/>
            <a:headEnd/>
            <a:tailEnd/>
          </a:ln>
        </p:spPr>
        <p:txBody>
          <a:bodyPr/>
          <a:lstStyle/>
          <a:p>
            <a:endParaRPr lang="zh-TW" altLang="en-US"/>
          </a:p>
        </p:txBody>
      </p:sp>
      <p:sp>
        <p:nvSpPr>
          <p:cNvPr id="108613" name="Line 26"/>
          <p:cNvSpPr>
            <a:spLocks noChangeShapeType="1"/>
          </p:cNvSpPr>
          <p:nvPr/>
        </p:nvSpPr>
        <p:spPr bwMode="auto">
          <a:xfrm flipH="1">
            <a:off x="5189538" y="5761881"/>
            <a:ext cx="0" cy="831850"/>
          </a:xfrm>
          <a:prstGeom prst="line">
            <a:avLst/>
          </a:prstGeom>
          <a:noFill/>
          <a:ln w="9525">
            <a:solidFill>
              <a:srgbClr val="000000"/>
            </a:solidFill>
            <a:prstDash val="lgDashDot"/>
            <a:round/>
            <a:headEnd/>
            <a:tailEnd/>
          </a:ln>
        </p:spPr>
        <p:txBody>
          <a:bodyPr/>
          <a:lstStyle/>
          <a:p>
            <a:endParaRPr lang="zh-TW" altLang="en-US"/>
          </a:p>
        </p:txBody>
      </p:sp>
      <p:sp>
        <p:nvSpPr>
          <p:cNvPr id="108614" name="Line 26"/>
          <p:cNvSpPr>
            <a:spLocks noChangeShapeType="1"/>
          </p:cNvSpPr>
          <p:nvPr/>
        </p:nvSpPr>
        <p:spPr bwMode="auto">
          <a:xfrm flipH="1">
            <a:off x="5507038" y="5777756"/>
            <a:ext cx="0" cy="815975"/>
          </a:xfrm>
          <a:prstGeom prst="line">
            <a:avLst/>
          </a:prstGeom>
          <a:noFill/>
          <a:ln w="9525">
            <a:solidFill>
              <a:srgbClr val="000000"/>
            </a:solidFill>
            <a:prstDash val="lgDashDot"/>
            <a:round/>
            <a:headEnd/>
            <a:tailEnd/>
          </a:ln>
        </p:spPr>
        <p:txBody>
          <a:bodyPr/>
          <a:lstStyle/>
          <a:p>
            <a:endParaRPr lang="zh-TW" altLang="en-US"/>
          </a:p>
        </p:txBody>
      </p:sp>
      <p:sp>
        <p:nvSpPr>
          <p:cNvPr id="108615" name="Line 26"/>
          <p:cNvSpPr>
            <a:spLocks noChangeShapeType="1"/>
          </p:cNvSpPr>
          <p:nvPr/>
        </p:nvSpPr>
        <p:spPr bwMode="auto">
          <a:xfrm flipH="1">
            <a:off x="5807075" y="5761881"/>
            <a:ext cx="6350" cy="831850"/>
          </a:xfrm>
          <a:prstGeom prst="line">
            <a:avLst/>
          </a:prstGeom>
          <a:noFill/>
          <a:ln w="9525">
            <a:solidFill>
              <a:srgbClr val="000000"/>
            </a:solidFill>
            <a:prstDash val="lgDashDot"/>
            <a:round/>
            <a:headEnd/>
            <a:tailEnd/>
          </a:ln>
        </p:spPr>
        <p:txBody>
          <a:bodyPr/>
          <a:lstStyle/>
          <a:p>
            <a:endParaRPr lang="zh-TW" altLang="en-US"/>
          </a:p>
        </p:txBody>
      </p:sp>
      <p:sp>
        <p:nvSpPr>
          <p:cNvPr id="99" name="Rectangle 22"/>
          <p:cNvSpPr>
            <a:spLocks noChangeArrowheads="1"/>
          </p:cNvSpPr>
          <p:nvPr/>
        </p:nvSpPr>
        <p:spPr bwMode="auto">
          <a:xfrm>
            <a:off x="6127750" y="3345706"/>
            <a:ext cx="2171700" cy="2416175"/>
          </a:xfrm>
          <a:prstGeom prst="rect">
            <a:avLst/>
          </a:prstGeom>
          <a:pattFill prst="ltDnDiag">
            <a:fgClr>
              <a:schemeClr val="bg2">
                <a:lumMod val="50000"/>
              </a:schemeClr>
            </a:fgClr>
            <a:bgClr>
              <a:schemeClr val="bg1"/>
            </a:bgClr>
          </a:pattFill>
          <a:ln w="9525">
            <a:solidFill>
              <a:srgbClr val="000000"/>
            </a:solidFill>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100" name="Rectangle 6"/>
          <p:cNvSpPr>
            <a:spLocks noChangeArrowheads="1"/>
          </p:cNvSpPr>
          <p:nvPr/>
        </p:nvSpPr>
        <p:spPr bwMode="auto">
          <a:xfrm>
            <a:off x="8299450" y="3345706"/>
            <a:ext cx="115888" cy="2432050"/>
          </a:xfrm>
          <a:prstGeom prst="rect">
            <a:avLst/>
          </a:prstGeom>
          <a:solidFill>
            <a:schemeClr val="bg1">
              <a:lumMod val="65000"/>
            </a:schemeClr>
          </a:solidFill>
          <a:ln w="9525">
            <a:solidFill>
              <a:srgbClr val="000000"/>
            </a:solidFill>
            <a:miter lim="800000"/>
            <a:headEnd/>
            <a:tailEnd/>
          </a:ln>
        </p:spPr>
        <p:txBody>
          <a:bodyPr/>
          <a:lstStyle/>
          <a:p>
            <a:pPr fontAlgn="auto">
              <a:spcBef>
                <a:spcPts val="0"/>
              </a:spcBef>
              <a:spcAft>
                <a:spcPts val="0"/>
              </a:spcAft>
              <a:defRPr/>
            </a:pPr>
            <a:endParaRPr kumimoji="0" lang="zh-TW" altLang="en-US">
              <a:latin typeface="Times New Roman" pitchFamily="18" charset="0"/>
              <a:ea typeface="標楷體" pitchFamily="65" charset="-120"/>
              <a:cs typeface="Times New Roman" pitchFamily="18" charset="0"/>
            </a:endParaRPr>
          </a:p>
        </p:txBody>
      </p:sp>
      <p:sp>
        <p:nvSpPr>
          <p:cNvPr id="108618" name="Line 29"/>
          <p:cNvSpPr>
            <a:spLocks noChangeShapeType="1"/>
          </p:cNvSpPr>
          <p:nvPr/>
        </p:nvSpPr>
        <p:spPr bwMode="auto">
          <a:xfrm flipV="1">
            <a:off x="6127750" y="6095256"/>
            <a:ext cx="2185988" cy="0"/>
          </a:xfrm>
          <a:prstGeom prst="line">
            <a:avLst/>
          </a:prstGeom>
          <a:noFill/>
          <a:ln w="31750">
            <a:solidFill>
              <a:srgbClr val="FF0000"/>
            </a:solidFill>
            <a:round/>
            <a:headEnd type="triangle" w="sm" len="sm"/>
            <a:tailEnd type="triangle" w="sm" len="sm"/>
          </a:ln>
        </p:spPr>
        <p:txBody>
          <a:bodyPr/>
          <a:lstStyle/>
          <a:p>
            <a:endParaRPr lang="zh-TW" altLang="en-US"/>
          </a:p>
        </p:txBody>
      </p:sp>
      <p:sp>
        <p:nvSpPr>
          <p:cNvPr id="108619" name="Text Box 34"/>
          <p:cNvSpPr txBox="1">
            <a:spLocks noChangeArrowheads="1"/>
          </p:cNvSpPr>
          <p:nvPr/>
        </p:nvSpPr>
        <p:spPr bwMode="auto">
          <a:xfrm>
            <a:off x="6437313" y="6138118"/>
            <a:ext cx="1568450" cy="603250"/>
          </a:xfrm>
          <a:prstGeom prst="rect">
            <a:avLst/>
          </a:prstGeom>
          <a:noFill/>
          <a:ln w="9525">
            <a:noFill/>
            <a:miter lim="800000"/>
            <a:headEnd/>
            <a:tailEnd/>
          </a:ln>
        </p:spPr>
        <p:txBody>
          <a:bodyPr lIns="0" tIns="0" rIns="0" bIns="0"/>
          <a:lstStyle/>
          <a:p>
            <a:pPr algn="ctr"/>
            <a:r>
              <a:rPr lang="en-US" altLang="zh-TW">
                <a:solidFill>
                  <a:srgbClr val="CC0000"/>
                </a:solidFill>
              </a:rPr>
              <a:t>Inactive</a:t>
            </a:r>
            <a:endParaRPr lang="zh-TW" altLang="zh-TW" b="1" i="1">
              <a:solidFill>
                <a:srgbClr val="008000"/>
              </a:solidFill>
              <a:latin typeface="Times New Roman" pitchFamily="18" charset="0"/>
              <a:ea typeface="標楷體" pitchFamily="65" charset="-120"/>
              <a:cs typeface="Times New Roman" pitchFamily="18" charset="0"/>
            </a:endParaRPr>
          </a:p>
        </p:txBody>
      </p:sp>
      <p:sp>
        <p:nvSpPr>
          <p:cNvPr id="108620" name="矩形 142"/>
          <p:cNvSpPr>
            <a:spLocks noChangeArrowheads="1"/>
          </p:cNvSpPr>
          <p:nvPr/>
        </p:nvSpPr>
        <p:spPr bwMode="auto">
          <a:xfrm>
            <a:off x="1468438" y="6004768"/>
            <a:ext cx="255587"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8621" name="矩形 143"/>
          <p:cNvSpPr>
            <a:spLocks noChangeArrowheads="1"/>
          </p:cNvSpPr>
          <p:nvPr/>
        </p:nvSpPr>
        <p:spPr bwMode="auto">
          <a:xfrm>
            <a:off x="1117600" y="6004768"/>
            <a:ext cx="255588"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0</a:t>
            </a:r>
          </a:p>
        </p:txBody>
      </p:sp>
      <p:sp>
        <p:nvSpPr>
          <p:cNvPr id="108622" name="矩形 144"/>
          <p:cNvSpPr>
            <a:spLocks noChangeArrowheads="1"/>
          </p:cNvSpPr>
          <p:nvPr/>
        </p:nvSpPr>
        <p:spPr bwMode="auto">
          <a:xfrm>
            <a:off x="1782763" y="6004768"/>
            <a:ext cx="255587"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2</a:t>
            </a:r>
          </a:p>
        </p:txBody>
      </p:sp>
      <p:sp>
        <p:nvSpPr>
          <p:cNvPr id="108623" name="矩形 145"/>
          <p:cNvSpPr>
            <a:spLocks noChangeArrowheads="1"/>
          </p:cNvSpPr>
          <p:nvPr/>
        </p:nvSpPr>
        <p:spPr bwMode="auto">
          <a:xfrm>
            <a:off x="2093913" y="6004768"/>
            <a:ext cx="255587"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3</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8624" name="矩形 146"/>
          <p:cNvSpPr>
            <a:spLocks noChangeArrowheads="1"/>
          </p:cNvSpPr>
          <p:nvPr/>
        </p:nvSpPr>
        <p:spPr bwMode="auto">
          <a:xfrm>
            <a:off x="2406650" y="6004768"/>
            <a:ext cx="254000"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4</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8625" name="矩形 147"/>
          <p:cNvSpPr>
            <a:spLocks noChangeArrowheads="1"/>
          </p:cNvSpPr>
          <p:nvPr/>
        </p:nvSpPr>
        <p:spPr bwMode="auto">
          <a:xfrm>
            <a:off x="2717800" y="6004768"/>
            <a:ext cx="255588"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5</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8626" name="矩形 148"/>
          <p:cNvSpPr>
            <a:spLocks noChangeArrowheads="1"/>
          </p:cNvSpPr>
          <p:nvPr/>
        </p:nvSpPr>
        <p:spPr bwMode="auto">
          <a:xfrm>
            <a:off x="3030538" y="6015881"/>
            <a:ext cx="255587"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6</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8627" name="矩形 149"/>
          <p:cNvSpPr>
            <a:spLocks noChangeArrowheads="1"/>
          </p:cNvSpPr>
          <p:nvPr/>
        </p:nvSpPr>
        <p:spPr bwMode="auto">
          <a:xfrm>
            <a:off x="3343275" y="6015881"/>
            <a:ext cx="255588"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7</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8628" name="矩形 150"/>
          <p:cNvSpPr>
            <a:spLocks noChangeArrowheads="1"/>
          </p:cNvSpPr>
          <p:nvPr/>
        </p:nvSpPr>
        <p:spPr bwMode="auto">
          <a:xfrm>
            <a:off x="3656013" y="6001593"/>
            <a:ext cx="254000"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8</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8629" name="矩形 151"/>
          <p:cNvSpPr>
            <a:spLocks noChangeArrowheads="1"/>
          </p:cNvSpPr>
          <p:nvPr/>
        </p:nvSpPr>
        <p:spPr bwMode="auto">
          <a:xfrm>
            <a:off x="3967163" y="6015881"/>
            <a:ext cx="255587"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9</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8630" name="矩形 152"/>
          <p:cNvSpPr>
            <a:spLocks noChangeArrowheads="1"/>
          </p:cNvSpPr>
          <p:nvPr/>
        </p:nvSpPr>
        <p:spPr bwMode="auto">
          <a:xfrm>
            <a:off x="4244975" y="6001593"/>
            <a:ext cx="325438"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10</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8631" name="矩形 153"/>
          <p:cNvSpPr>
            <a:spLocks noChangeArrowheads="1"/>
          </p:cNvSpPr>
          <p:nvPr/>
        </p:nvSpPr>
        <p:spPr bwMode="auto">
          <a:xfrm>
            <a:off x="4557713" y="6001593"/>
            <a:ext cx="325437"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11</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8632" name="矩形 154"/>
          <p:cNvSpPr>
            <a:spLocks noChangeArrowheads="1"/>
          </p:cNvSpPr>
          <p:nvPr/>
        </p:nvSpPr>
        <p:spPr bwMode="auto">
          <a:xfrm>
            <a:off x="4846638" y="6001593"/>
            <a:ext cx="325437"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12</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8633" name="矩形 155"/>
          <p:cNvSpPr>
            <a:spLocks noChangeArrowheads="1"/>
          </p:cNvSpPr>
          <p:nvPr/>
        </p:nvSpPr>
        <p:spPr bwMode="auto">
          <a:xfrm>
            <a:off x="5181600" y="6001593"/>
            <a:ext cx="325438"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13</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8634" name="矩形 156"/>
          <p:cNvSpPr>
            <a:spLocks noChangeArrowheads="1"/>
          </p:cNvSpPr>
          <p:nvPr/>
        </p:nvSpPr>
        <p:spPr bwMode="auto">
          <a:xfrm>
            <a:off x="5494338" y="6004768"/>
            <a:ext cx="325437"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14</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8635" name="矩形 157"/>
          <p:cNvSpPr>
            <a:spLocks noChangeArrowheads="1"/>
          </p:cNvSpPr>
          <p:nvPr/>
        </p:nvSpPr>
        <p:spPr bwMode="auto">
          <a:xfrm>
            <a:off x="5807075" y="5998418"/>
            <a:ext cx="325438"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15</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26" name="Text Box 37"/>
          <p:cNvSpPr txBox="1">
            <a:spLocks noChangeArrowheads="1"/>
          </p:cNvSpPr>
          <p:nvPr/>
        </p:nvSpPr>
        <p:spPr bwMode="auto">
          <a:xfrm>
            <a:off x="7907338" y="3098056"/>
            <a:ext cx="869950" cy="246062"/>
          </a:xfrm>
          <a:prstGeom prst="rect">
            <a:avLst/>
          </a:prstGeom>
          <a:noFill/>
          <a:ln>
            <a:noFill/>
          </a:ln>
          <a:extLst/>
        </p:spPr>
        <p:txBody>
          <a:bodyPr lIns="0" tIns="0" rIns="0" bIns="0"/>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zh-TW" sz="1050" b="1" i="1" dirty="0" smtClean="0">
                <a:latin typeface="微軟正黑體" pitchFamily="34" charset="-120"/>
                <a:ea typeface="微軟正黑體" pitchFamily="34" charset="-120"/>
                <a:cs typeface="Times New Roman" pitchFamily="18" charset="0"/>
              </a:rPr>
              <a:t>Beacon</a:t>
            </a:r>
            <a:r>
              <a:rPr lang="en-US" altLang="zh-TW" sz="1600" b="1" i="1" dirty="0" smtClean="0">
                <a:latin typeface="微軟正黑體" pitchFamily="34" charset="-120"/>
                <a:ea typeface="微軟正黑體" pitchFamily="34" charset="-120"/>
                <a:cs typeface="Times New Roman" pitchFamily="18" charset="0"/>
              </a:rPr>
              <a:t> </a:t>
            </a:r>
            <a:endParaRPr lang="zh-TW" altLang="zh-TW" sz="1600" b="1" i="1" dirty="0" smtClean="0">
              <a:latin typeface="微軟正黑體" pitchFamily="34" charset="-120"/>
              <a:ea typeface="微軟正黑體" pitchFamily="34" charset="-120"/>
              <a:cs typeface="Times New Roman" pitchFamily="18" charset="0"/>
            </a:endParaRPr>
          </a:p>
        </p:txBody>
      </p:sp>
      <p:sp>
        <p:nvSpPr>
          <p:cNvPr id="108637" name="Line 26"/>
          <p:cNvSpPr>
            <a:spLocks noChangeShapeType="1"/>
          </p:cNvSpPr>
          <p:nvPr/>
        </p:nvSpPr>
        <p:spPr bwMode="auto">
          <a:xfrm>
            <a:off x="8299450" y="3828306"/>
            <a:ext cx="0" cy="2871787"/>
          </a:xfrm>
          <a:prstGeom prst="line">
            <a:avLst/>
          </a:prstGeom>
          <a:noFill/>
          <a:ln w="9525">
            <a:solidFill>
              <a:srgbClr val="000000"/>
            </a:solidFill>
            <a:prstDash val="lgDashDot"/>
            <a:round/>
            <a:headEnd/>
            <a:tailEnd/>
          </a:ln>
        </p:spPr>
        <p:txBody>
          <a:bodyPr/>
          <a:lstStyle/>
          <a:p>
            <a:endParaRPr lang="zh-TW" altLang="en-US"/>
          </a:p>
        </p:txBody>
      </p:sp>
      <p:sp>
        <p:nvSpPr>
          <p:cNvPr id="108638" name="Line 26"/>
          <p:cNvSpPr>
            <a:spLocks noChangeShapeType="1"/>
          </p:cNvSpPr>
          <p:nvPr/>
        </p:nvSpPr>
        <p:spPr bwMode="auto">
          <a:xfrm>
            <a:off x="8299450" y="3828306"/>
            <a:ext cx="0" cy="1425575"/>
          </a:xfrm>
          <a:prstGeom prst="line">
            <a:avLst/>
          </a:prstGeom>
          <a:noFill/>
          <a:ln w="9525">
            <a:solidFill>
              <a:srgbClr val="000000"/>
            </a:solidFill>
            <a:prstDash val="lgDashDot"/>
            <a:round/>
            <a:headEnd/>
            <a:tailEnd/>
          </a:ln>
        </p:spPr>
        <p:txBody>
          <a:bodyPr/>
          <a:lstStyle/>
          <a:p>
            <a:endParaRPr lang="zh-TW" altLang="en-US"/>
          </a:p>
        </p:txBody>
      </p:sp>
      <p:sp>
        <p:nvSpPr>
          <p:cNvPr id="108639" name="Line 4"/>
          <p:cNvSpPr>
            <a:spLocks noChangeShapeType="1"/>
          </p:cNvSpPr>
          <p:nvPr/>
        </p:nvSpPr>
        <p:spPr bwMode="auto">
          <a:xfrm>
            <a:off x="635000" y="5684093"/>
            <a:ext cx="8358188" cy="0"/>
          </a:xfrm>
          <a:prstGeom prst="line">
            <a:avLst/>
          </a:prstGeom>
          <a:noFill/>
          <a:ln w="38100" cap="rnd">
            <a:solidFill>
              <a:srgbClr val="000000"/>
            </a:solidFill>
            <a:round/>
            <a:headEnd type="oval" w="med" len="med"/>
            <a:tailEnd type="triangle" w="med" len="med"/>
          </a:ln>
        </p:spPr>
        <p:txBody>
          <a:bodyPr/>
          <a:lstStyle/>
          <a:p>
            <a:endParaRPr lang="zh-TW" altLang="en-US"/>
          </a:p>
        </p:txBody>
      </p:sp>
      <p:sp>
        <p:nvSpPr>
          <p:cNvPr id="108640" name="Line 4"/>
          <p:cNvSpPr>
            <a:spLocks noChangeShapeType="1"/>
          </p:cNvSpPr>
          <p:nvPr/>
        </p:nvSpPr>
        <p:spPr bwMode="auto">
          <a:xfrm>
            <a:off x="635000" y="4563318"/>
            <a:ext cx="8358188" cy="0"/>
          </a:xfrm>
          <a:prstGeom prst="line">
            <a:avLst/>
          </a:prstGeom>
          <a:noFill/>
          <a:ln w="38100" cap="rnd">
            <a:solidFill>
              <a:srgbClr val="000000"/>
            </a:solidFill>
            <a:round/>
            <a:headEnd type="oval" w="med" len="med"/>
            <a:tailEnd type="triangle" w="med" len="med"/>
          </a:ln>
        </p:spPr>
        <p:txBody>
          <a:bodyPr/>
          <a:lstStyle/>
          <a:p>
            <a:endParaRPr lang="zh-TW" altLang="en-US"/>
          </a:p>
        </p:txBody>
      </p:sp>
      <p:sp>
        <p:nvSpPr>
          <p:cNvPr id="108641" name="文字方塊 4"/>
          <p:cNvSpPr txBox="1">
            <a:spLocks noChangeArrowheads="1"/>
          </p:cNvSpPr>
          <p:nvPr/>
        </p:nvSpPr>
        <p:spPr bwMode="auto">
          <a:xfrm>
            <a:off x="1131888" y="3782268"/>
            <a:ext cx="808037" cy="646113"/>
          </a:xfrm>
          <a:prstGeom prst="rect">
            <a:avLst/>
          </a:prstGeom>
          <a:noFill/>
          <a:ln w="9525">
            <a:noFill/>
            <a:miter lim="800000"/>
            <a:headEnd/>
            <a:tailEnd/>
          </a:ln>
        </p:spPr>
        <p:txBody>
          <a:bodyPr>
            <a:spAutoFit/>
          </a:bodyPr>
          <a:lstStyle/>
          <a:p>
            <a:r>
              <a:rPr kumimoji="0" lang="en-US" altLang="zh-TW" b="1" i="1">
                <a:solidFill>
                  <a:srgbClr val="008000"/>
                </a:solidFill>
                <a:latin typeface="Times New Roman" pitchFamily="18" charset="0"/>
                <a:cs typeface="Times New Roman" pitchFamily="18" charset="0"/>
              </a:rPr>
              <a:t>BC=1</a:t>
            </a:r>
            <a:endParaRPr kumimoji="0" lang="zh-TW" altLang="en-US" b="1" i="1">
              <a:solidFill>
                <a:srgbClr val="008000"/>
              </a:solidFill>
              <a:latin typeface="Times New Roman" pitchFamily="18" charset="0"/>
              <a:cs typeface="Times New Roman" pitchFamily="18" charset="0"/>
            </a:endParaRPr>
          </a:p>
          <a:p>
            <a:endParaRPr lang="zh-TW" altLang="en-US"/>
          </a:p>
        </p:txBody>
      </p:sp>
      <p:sp>
        <p:nvSpPr>
          <p:cNvPr id="108642" name="Line 38"/>
          <p:cNvSpPr>
            <a:spLocks noChangeShapeType="1"/>
          </p:cNvSpPr>
          <p:nvPr/>
        </p:nvSpPr>
        <p:spPr bwMode="auto">
          <a:xfrm>
            <a:off x="1482725" y="4090243"/>
            <a:ext cx="0" cy="450850"/>
          </a:xfrm>
          <a:prstGeom prst="line">
            <a:avLst/>
          </a:prstGeom>
          <a:noFill/>
          <a:ln w="25400">
            <a:solidFill>
              <a:srgbClr val="008000"/>
            </a:solidFill>
            <a:round/>
            <a:headEnd/>
            <a:tailEnd type="triangle" w="med" len="med"/>
          </a:ln>
        </p:spPr>
        <p:txBody>
          <a:bodyPr/>
          <a:lstStyle/>
          <a:p>
            <a:endParaRPr lang="zh-TW" altLang="en-US"/>
          </a:p>
        </p:txBody>
      </p:sp>
      <p:sp>
        <p:nvSpPr>
          <p:cNvPr id="108643" name="Line 38"/>
          <p:cNvSpPr>
            <a:spLocks noChangeShapeType="1"/>
          </p:cNvSpPr>
          <p:nvPr/>
        </p:nvSpPr>
        <p:spPr bwMode="auto">
          <a:xfrm>
            <a:off x="1795463" y="3782268"/>
            <a:ext cx="0" cy="795338"/>
          </a:xfrm>
          <a:prstGeom prst="line">
            <a:avLst/>
          </a:prstGeom>
          <a:noFill/>
          <a:ln w="25400">
            <a:solidFill>
              <a:schemeClr val="tx1"/>
            </a:solidFill>
            <a:round/>
            <a:headEnd/>
            <a:tailEnd type="triangle" w="med" len="med"/>
          </a:ln>
        </p:spPr>
        <p:txBody>
          <a:bodyPr/>
          <a:lstStyle/>
          <a:p>
            <a:endParaRPr lang="zh-TW" altLang="en-US"/>
          </a:p>
        </p:txBody>
      </p:sp>
      <p:sp>
        <p:nvSpPr>
          <p:cNvPr id="108644" name="矩形 138"/>
          <p:cNvSpPr>
            <a:spLocks noChangeArrowheads="1"/>
          </p:cNvSpPr>
          <p:nvPr/>
        </p:nvSpPr>
        <p:spPr bwMode="auto">
          <a:xfrm>
            <a:off x="1509713" y="3391743"/>
            <a:ext cx="858837" cy="400050"/>
          </a:xfrm>
          <a:prstGeom prst="rect">
            <a:avLst/>
          </a:prstGeom>
          <a:noFill/>
          <a:ln w="9525">
            <a:noFill/>
            <a:miter lim="800000"/>
            <a:headEnd/>
            <a:tailEnd/>
          </a:ln>
        </p:spPr>
        <p:txBody>
          <a:bodyPr wrap="none">
            <a:spAutoFit/>
          </a:bodyPr>
          <a:lstStyle/>
          <a:p>
            <a:r>
              <a:rPr kumimoji="0" lang="en-US" altLang="zh-TW" sz="2000" b="1" i="1">
                <a:latin typeface="Times New Roman" pitchFamily="18" charset="0"/>
                <a:cs typeface="Times New Roman" pitchFamily="18" charset="0"/>
              </a:rPr>
              <a:t>CW=1</a:t>
            </a:r>
            <a:endParaRPr kumimoji="0" lang="zh-TW" altLang="en-US" sz="2000" b="1" i="1">
              <a:latin typeface="Times New Roman" pitchFamily="18" charset="0"/>
              <a:cs typeface="Times New Roman" pitchFamily="18" charset="0"/>
            </a:endParaRPr>
          </a:p>
        </p:txBody>
      </p:sp>
      <p:sp>
        <p:nvSpPr>
          <p:cNvPr id="108645" name="Line 38"/>
          <p:cNvSpPr>
            <a:spLocks noChangeShapeType="1"/>
          </p:cNvSpPr>
          <p:nvPr/>
        </p:nvSpPr>
        <p:spPr bwMode="auto">
          <a:xfrm>
            <a:off x="2117725" y="4090243"/>
            <a:ext cx="0" cy="477838"/>
          </a:xfrm>
          <a:prstGeom prst="line">
            <a:avLst/>
          </a:prstGeom>
          <a:noFill/>
          <a:ln w="25400">
            <a:solidFill>
              <a:schemeClr val="tx1"/>
            </a:solidFill>
            <a:round/>
            <a:headEnd/>
            <a:tailEnd type="triangle" w="med" len="med"/>
          </a:ln>
        </p:spPr>
        <p:txBody>
          <a:bodyPr/>
          <a:lstStyle/>
          <a:p>
            <a:endParaRPr lang="zh-TW" altLang="en-US"/>
          </a:p>
        </p:txBody>
      </p:sp>
      <p:sp>
        <p:nvSpPr>
          <p:cNvPr id="108646" name="矩形 140"/>
          <p:cNvSpPr>
            <a:spLocks noChangeArrowheads="1"/>
          </p:cNvSpPr>
          <p:nvPr/>
        </p:nvSpPr>
        <p:spPr bwMode="auto">
          <a:xfrm>
            <a:off x="1882775" y="3710831"/>
            <a:ext cx="858838" cy="400050"/>
          </a:xfrm>
          <a:prstGeom prst="rect">
            <a:avLst/>
          </a:prstGeom>
          <a:noFill/>
          <a:ln w="9525">
            <a:noFill/>
            <a:miter lim="800000"/>
            <a:headEnd/>
            <a:tailEnd/>
          </a:ln>
        </p:spPr>
        <p:txBody>
          <a:bodyPr wrap="none">
            <a:spAutoFit/>
          </a:bodyPr>
          <a:lstStyle/>
          <a:p>
            <a:r>
              <a:rPr kumimoji="0" lang="en-US" altLang="zh-TW" sz="2000" b="1" i="1">
                <a:latin typeface="Times New Roman" pitchFamily="18" charset="0"/>
                <a:cs typeface="Times New Roman" pitchFamily="18" charset="0"/>
              </a:rPr>
              <a:t>CW=0</a:t>
            </a:r>
            <a:endParaRPr kumimoji="0" lang="zh-TW" altLang="en-US" sz="2000" b="1" i="1">
              <a:latin typeface="Times New Roman" pitchFamily="18" charset="0"/>
              <a:cs typeface="Times New Roman" pitchFamily="18" charset="0"/>
            </a:endParaRPr>
          </a:p>
        </p:txBody>
      </p:sp>
      <p:sp>
        <p:nvSpPr>
          <p:cNvPr id="108647" name="Line 24"/>
          <p:cNvSpPr>
            <a:spLocks noChangeShapeType="1"/>
          </p:cNvSpPr>
          <p:nvPr/>
        </p:nvSpPr>
        <p:spPr bwMode="auto">
          <a:xfrm flipH="1">
            <a:off x="1008063" y="3345706"/>
            <a:ext cx="3175" cy="3236912"/>
          </a:xfrm>
          <a:prstGeom prst="line">
            <a:avLst/>
          </a:prstGeom>
          <a:noFill/>
          <a:ln w="25400">
            <a:solidFill>
              <a:srgbClr val="000000"/>
            </a:solidFill>
            <a:round/>
            <a:headEnd/>
            <a:tailEnd/>
          </a:ln>
        </p:spPr>
        <p:txBody>
          <a:bodyPr/>
          <a:lstStyle/>
          <a:p>
            <a:endParaRPr lang="zh-TW" altLang="en-US"/>
          </a:p>
        </p:txBody>
      </p:sp>
      <p:sp>
        <p:nvSpPr>
          <p:cNvPr id="6" name="文字方塊 5"/>
          <p:cNvSpPr txBox="1"/>
          <p:nvPr/>
        </p:nvSpPr>
        <p:spPr>
          <a:xfrm>
            <a:off x="2124920" y="4169698"/>
            <a:ext cx="1531886" cy="371624"/>
          </a:xfrm>
          <a:prstGeom prst="rect">
            <a:avLst/>
          </a:prstGeom>
          <a:pattFill prst="zigZag">
            <a:fgClr>
              <a:srgbClr val="F50B0B"/>
            </a:fgClr>
            <a:bgClr>
              <a:schemeClr val="bg1"/>
            </a:bgClr>
          </a:pattFill>
          <a:ln>
            <a:solidFill>
              <a:schemeClr val="tx1"/>
            </a:solidFill>
          </a:ln>
          <a:scene3d>
            <a:camera prst="orthographicFront"/>
            <a:lightRig rig="threePt" dir="t"/>
          </a:scene3d>
          <a:sp3d>
            <a:bevelT w="114300" prst="artDeco"/>
          </a:sp3d>
        </p:spPr>
        <p:txBody>
          <a:bodyPr>
            <a:spAutoFit/>
          </a:bodyPr>
          <a:lstStyle/>
          <a:p>
            <a:pPr>
              <a:defRPr/>
            </a:pPr>
            <a:endParaRPr lang="zh-TW" altLang="en-US" dirty="0">
              <a:latin typeface="Arial" charset="0"/>
            </a:endParaRPr>
          </a:p>
        </p:txBody>
      </p:sp>
      <p:sp>
        <p:nvSpPr>
          <p:cNvPr id="108651" name="矩形 141"/>
          <p:cNvSpPr>
            <a:spLocks noChangeArrowheads="1"/>
          </p:cNvSpPr>
          <p:nvPr/>
        </p:nvSpPr>
        <p:spPr bwMode="auto">
          <a:xfrm>
            <a:off x="1709738" y="4541093"/>
            <a:ext cx="815975" cy="708025"/>
          </a:xfrm>
          <a:prstGeom prst="rect">
            <a:avLst/>
          </a:prstGeom>
          <a:noFill/>
          <a:ln w="9525">
            <a:noFill/>
            <a:miter lim="800000"/>
            <a:headEnd/>
            <a:tailEnd/>
          </a:ln>
        </p:spPr>
        <p:txBody>
          <a:bodyPr wrap="none">
            <a:spAutoFit/>
          </a:bodyPr>
          <a:lstStyle/>
          <a:p>
            <a:r>
              <a:rPr kumimoji="0" lang="en-US" altLang="zh-TW" sz="2000" b="1" i="1">
                <a:solidFill>
                  <a:srgbClr val="FF0000"/>
                </a:solidFill>
                <a:latin typeface="Times New Roman" pitchFamily="18" charset="0"/>
                <a:cs typeface="Times New Roman" pitchFamily="18" charset="0"/>
              </a:rPr>
              <a:t>NB=0</a:t>
            </a:r>
          </a:p>
          <a:p>
            <a:r>
              <a:rPr kumimoji="0" lang="en-US" altLang="zh-TW" sz="2000" b="1" i="1">
                <a:solidFill>
                  <a:srgbClr val="008000"/>
                </a:solidFill>
                <a:latin typeface="Times New Roman" pitchFamily="18" charset="0"/>
                <a:cs typeface="Times New Roman" pitchFamily="18" charset="0"/>
              </a:rPr>
              <a:t>BC=3</a:t>
            </a:r>
          </a:p>
        </p:txBody>
      </p:sp>
      <p:sp>
        <p:nvSpPr>
          <p:cNvPr id="108652" name="Line 38"/>
          <p:cNvSpPr>
            <a:spLocks noChangeShapeType="1"/>
          </p:cNvSpPr>
          <p:nvPr/>
        </p:nvSpPr>
        <p:spPr bwMode="auto">
          <a:xfrm>
            <a:off x="2071688" y="5233243"/>
            <a:ext cx="0" cy="450850"/>
          </a:xfrm>
          <a:prstGeom prst="line">
            <a:avLst/>
          </a:prstGeom>
          <a:noFill/>
          <a:ln w="25400">
            <a:solidFill>
              <a:srgbClr val="008000"/>
            </a:solidFill>
            <a:round/>
            <a:headEnd/>
            <a:tailEnd type="triangle" w="med" len="med"/>
          </a:ln>
        </p:spPr>
        <p:txBody>
          <a:bodyPr/>
          <a:lstStyle/>
          <a:p>
            <a:endParaRPr lang="zh-TW" altLang="en-US"/>
          </a:p>
        </p:txBody>
      </p:sp>
      <p:sp>
        <p:nvSpPr>
          <p:cNvPr id="144" name="Line 38"/>
          <p:cNvSpPr>
            <a:spLocks noChangeShapeType="1"/>
          </p:cNvSpPr>
          <p:nvPr/>
        </p:nvSpPr>
        <p:spPr bwMode="auto">
          <a:xfrm>
            <a:off x="3030538" y="5249118"/>
            <a:ext cx="0" cy="428625"/>
          </a:xfrm>
          <a:prstGeom prst="line">
            <a:avLst/>
          </a:prstGeom>
          <a:noFill/>
          <a:ln w="25400">
            <a:solidFill>
              <a:schemeClr val="tx1">
                <a:lumMod val="95000"/>
                <a:lumOff val="5000"/>
              </a:schemeClr>
            </a:solidFill>
            <a:round/>
            <a:headEnd/>
            <a:tailEnd type="triangle" w="med" len="med"/>
          </a:ln>
        </p:spPr>
        <p:txBody>
          <a:bodyPr/>
          <a:lstStyle/>
          <a:p>
            <a:pPr fontAlgn="auto">
              <a:spcBef>
                <a:spcPts val="0"/>
              </a:spcBef>
              <a:spcAft>
                <a:spcPts val="0"/>
              </a:spcAft>
              <a:defRPr/>
            </a:pPr>
            <a:endParaRPr kumimoji="0" lang="zh-TW" altLang="en-US" sz="2800">
              <a:latin typeface="+mn-lt"/>
              <a:ea typeface="+mn-ea"/>
            </a:endParaRPr>
          </a:p>
        </p:txBody>
      </p:sp>
      <p:sp>
        <p:nvSpPr>
          <p:cNvPr id="145" name="矩形 144"/>
          <p:cNvSpPr/>
          <p:nvPr/>
        </p:nvSpPr>
        <p:spPr>
          <a:xfrm>
            <a:off x="2973388" y="4603006"/>
            <a:ext cx="1428750" cy="1322387"/>
          </a:xfrm>
          <a:prstGeom prst="rect">
            <a:avLst/>
          </a:prstGeom>
        </p:spPr>
        <p:txBody>
          <a:bodyPr>
            <a:spAutoFit/>
          </a:bodyPr>
          <a:lstStyle/>
          <a:p>
            <a:pPr fontAlgn="auto">
              <a:spcBef>
                <a:spcPts val="0"/>
              </a:spcBef>
              <a:spcAft>
                <a:spcPts val="0"/>
              </a:spcAft>
              <a:defRPr/>
            </a:pPr>
            <a:r>
              <a:rPr kumimoji="0" lang="en-US" altLang="zh-TW" sz="2000" b="1" i="1" dirty="0">
                <a:solidFill>
                  <a:srgbClr val="FF0000"/>
                </a:solidFill>
                <a:latin typeface="Times New Roman" pitchFamily="18" charset="0"/>
                <a:ea typeface="+mn-ea"/>
                <a:cs typeface="Times New Roman" pitchFamily="18" charset="0"/>
              </a:rPr>
              <a:t>NB=1</a:t>
            </a:r>
          </a:p>
          <a:p>
            <a:pPr fontAlgn="auto">
              <a:spcBef>
                <a:spcPts val="0"/>
              </a:spcBef>
              <a:spcAft>
                <a:spcPts val="0"/>
              </a:spcAft>
              <a:defRPr/>
            </a:pPr>
            <a:r>
              <a:rPr kumimoji="0" lang="en-US" altLang="zh-TW" sz="2000" b="1" i="1" dirty="0">
                <a:solidFill>
                  <a:srgbClr val="0000FF"/>
                </a:solidFill>
                <a:latin typeface="Times New Roman" pitchFamily="18" charset="0"/>
                <a:ea typeface="+mn-ea"/>
                <a:cs typeface="Times New Roman" pitchFamily="18" charset="0"/>
              </a:rPr>
              <a:t>BE=BE+1</a:t>
            </a:r>
            <a:r>
              <a:rPr kumimoji="0" lang="en-US" altLang="zh-TW" sz="2000" b="1" i="1" dirty="0">
                <a:solidFill>
                  <a:schemeClr val="tx1">
                    <a:lumMod val="95000"/>
                    <a:lumOff val="5000"/>
                  </a:schemeClr>
                </a:solidFill>
                <a:latin typeface="Times New Roman" pitchFamily="18" charset="0"/>
                <a:ea typeface="+mn-ea"/>
                <a:cs typeface="Times New Roman" pitchFamily="18" charset="0"/>
              </a:rPr>
              <a:t>CW=2</a:t>
            </a:r>
          </a:p>
          <a:p>
            <a:pPr fontAlgn="auto">
              <a:spcBef>
                <a:spcPts val="0"/>
              </a:spcBef>
              <a:spcAft>
                <a:spcPts val="0"/>
              </a:spcAft>
              <a:defRPr/>
            </a:pPr>
            <a:endParaRPr kumimoji="0" lang="zh-TW" altLang="en-US" sz="2000" b="1" i="1" dirty="0">
              <a:solidFill>
                <a:schemeClr val="tx1">
                  <a:lumMod val="95000"/>
                  <a:lumOff val="5000"/>
                </a:schemeClr>
              </a:solidFill>
              <a:latin typeface="Times New Roman" pitchFamily="18" charset="0"/>
              <a:ea typeface="+mn-ea"/>
              <a:cs typeface="Times New Roman" pitchFamily="18" charset="0"/>
            </a:endParaRPr>
          </a:p>
        </p:txBody>
      </p:sp>
      <p:sp>
        <p:nvSpPr>
          <p:cNvPr id="7" name="矩形 6"/>
          <p:cNvSpPr/>
          <p:nvPr/>
        </p:nvSpPr>
        <p:spPr>
          <a:xfrm>
            <a:off x="4067173" y="3444142"/>
            <a:ext cx="4033219" cy="646331"/>
          </a:xfrm>
          <a:prstGeom prst="rect">
            <a:avLst/>
          </a:prstGeom>
          <a:solidFill>
            <a:srgbClr val="FF0000">
              <a:alpha val="76000"/>
            </a:srgbClr>
          </a:solidFill>
          <a:ln>
            <a:solidFill>
              <a:schemeClr val="bg1"/>
            </a:solidFill>
          </a:ln>
          <a:effectLst>
            <a:glow rad="139700">
              <a:schemeClr val="accent4">
                <a:satMod val="175000"/>
                <a:alpha val="40000"/>
              </a:schemeClr>
            </a:glow>
            <a:softEdge rad="63500"/>
          </a:effectLst>
        </p:spPr>
        <p:txBody>
          <a:bodyPr>
            <a:spAutoFit/>
          </a:bodyPr>
          <a:lstStyle/>
          <a:p>
            <a:pPr fontAlgn="auto">
              <a:spcBef>
                <a:spcPts val="0"/>
              </a:spcBef>
              <a:spcAft>
                <a:spcPts val="0"/>
              </a:spcAft>
              <a:defRPr/>
            </a:pPr>
            <a:r>
              <a:rPr kumimoji="0" lang="en-US" altLang="zh-TW" b="1" dirty="0">
                <a:latin typeface="Arial" charset="0"/>
                <a:cs typeface="Times New Roman" pitchFamily="18" charset="0"/>
              </a:rPr>
              <a:t>if NB &gt;</a:t>
            </a:r>
            <a:r>
              <a:rPr kumimoji="0" lang="en-US" altLang="zh-TW" b="1" dirty="0" err="1">
                <a:latin typeface="Arial" charset="0"/>
                <a:cs typeface="Times New Roman" pitchFamily="18" charset="0"/>
              </a:rPr>
              <a:t>macMaxCSMABackoffs</a:t>
            </a:r>
            <a:r>
              <a:rPr kumimoji="0" lang="en-US" altLang="zh-TW" b="1" dirty="0">
                <a:latin typeface="Arial" charset="0"/>
                <a:cs typeface="Times New Roman" pitchFamily="18" charset="0"/>
              </a:rPr>
              <a:t> then failure  </a:t>
            </a:r>
          </a:p>
        </p:txBody>
      </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88</a:t>
            </a:fld>
            <a:endParaRPr lang="zh-TW" altLang="en-US"/>
          </a:p>
        </p:txBody>
      </p:sp>
    </p:spTree>
    <p:extLst>
      <p:ext uri="{BB962C8B-B14F-4D97-AF65-F5344CB8AC3E}">
        <p14:creationId xmlns:p14="http://schemas.microsoft.com/office/powerpoint/2010/main" val="1457540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標題 45"/>
          <p:cNvSpPr>
            <a:spLocks noGrp="1"/>
          </p:cNvSpPr>
          <p:nvPr>
            <p:ph type="title"/>
          </p:nvPr>
        </p:nvSpPr>
        <p:spPr>
          <a:xfrm>
            <a:off x="457200" y="0"/>
            <a:ext cx="8229600" cy="1143000"/>
          </a:xfrm>
        </p:spPr>
        <p:txBody>
          <a:bodyPr>
            <a:normAutofit/>
          </a:bodyPr>
          <a:lstStyle/>
          <a:p>
            <a:pPr eaLnBrk="1" hangingPunct="1"/>
            <a:r>
              <a:rPr lang="en-US" altLang="zh-TW" dirty="0" smtClean="0">
                <a:cs typeface="Times New Roman" pitchFamily="18" charset="0"/>
              </a:rPr>
              <a:t>Slotted CSMA/CA Random </a:t>
            </a:r>
            <a:r>
              <a:rPr lang="en-US" altLang="zh-TW" dirty="0" err="1" smtClean="0">
                <a:cs typeface="Times New Roman" pitchFamily="18" charset="0"/>
              </a:rPr>
              <a:t>backoff</a:t>
            </a:r>
            <a:r>
              <a:rPr lang="zh-TW" altLang="en-US" dirty="0" smtClean="0">
                <a:cs typeface="Times New Roman" pitchFamily="18" charset="0"/>
              </a:rPr>
              <a:t> </a:t>
            </a:r>
            <a:endParaRPr lang="zh-TW" altLang="en-US" dirty="0" smtClean="0"/>
          </a:p>
        </p:txBody>
      </p:sp>
      <p:sp>
        <p:nvSpPr>
          <p:cNvPr id="3" name="內容版面配置區 2"/>
          <p:cNvSpPr>
            <a:spLocks noGrp="1"/>
          </p:cNvSpPr>
          <p:nvPr>
            <p:ph sz="quarter" idx="1"/>
          </p:nvPr>
        </p:nvSpPr>
        <p:spPr>
          <a:xfrm>
            <a:off x="500063" y="1143000"/>
            <a:ext cx="8286750" cy="1601788"/>
          </a:xfrm>
        </p:spPr>
        <p:txBody>
          <a:bodyPr/>
          <a:lstStyle/>
          <a:p>
            <a:pPr eaLnBrk="1" hangingPunct="1">
              <a:buFont typeface="Wingdings 3" pitchFamily="18" charset="2"/>
              <a:buNone/>
            </a:pPr>
            <a:r>
              <a:rPr lang="en-US" altLang="zh-TW" sz="2200" b="1" i="1" smtClean="0">
                <a:solidFill>
                  <a:srgbClr val="FF0000"/>
                </a:solidFill>
                <a:cs typeface="Times New Roman" pitchFamily="18" charset="0"/>
              </a:rPr>
              <a:t>CW</a:t>
            </a:r>
            <a:r>
              <a:rPr lang="zh-TW" altLang="en-US" sz="2200" smtClean="0">
                <a:cs typeface="Times New Roman" pitchFamily="18" charset="0"/>
              </a:rPr>
              <a:t>：</a:t>
            </a:r>
            <a:r>
              <a:rPr lang="en-US" altLang="zh-TW" sz="2200" smtClean="0">
                <a:cs typeface="Times New Roman" pitchFamily="18" charset="0"/>
              </a:rPr>
              <a:t> the number of backoff</a:t>
            </a:r>
            <a:r>
              <a:rPr lang="zh-TW" altLang="en-US" sz="2200" smtClean="0">
                <a:cs typeface="Times New Roman" pitchFamily="18" charset="0"/>
              </a:rPr>
              <a:t> </a:t>
            </a:r>
            <a:r>
              <a:rPr lang="en-US" altLang="zh-TW" sz="2200" smtClean="0">
                <a:cs typeface="Times New Roman" pitchFamily="18" charset="0"/>
              </a:rPr>
              <a:t>slots that needs to be clear of channel activity before transmission can commence.</a:t>
            </a:r>
          </a:p>
          <a:p>
            <a:pPr eaLnBrk="1" hangingPunct="1">
              <a:buFont typeface="Arial" pitchFamily="34" charset="0"/>
              <a:buNone/>
            </a:pPr>
            <a:r>
              <a:rPr lang="en-US" altLang="zh-TW" sz="2200" smtClean="0">
                <a:cs typeface="Times New Roman" pitchFamily="18" charset="0"/>
              </a:rPr>
              <a:t>		</a:t>
            </a:r>
            <a:r>
              <a:rPr lang="en-US" altLang="zh-TW" sz="1800" smtClean="0">
                <a:cs typeface="Times New Roman" pitchFamily="18" charset="0"/>
              </a:rPr>
              <a:t>	 Channel idle  </a:t>
            </a:r>
            <a:r>
              <a:rPr lang="zh-TW" altLang="en-US" sz="1800" smtClean="0">
                <a:cs typeface="Times New Roman" pitchFamily="18" charset="0"/>
              </a:rPr>
              <a:t>→ </a:t>
            </a:r>
            <a:r>
              <a:rPr lang="en-US" altLang="zh-TW" sz="1800" smtClean="0">
                <a:cs typeface="Times New Roman" pitchFamily="18" charset="0"/>
              </a:rPr>
              <a:t>CW=CW-1</a:t>
            </a:r>
          </a:p>
          <a:p>
            <a:pPr eaLnBrk="1" hangingPunct="1">
              <a:buFont typeface="Arial" pitchFamily="34" charset="0"/>
              <a:buNone/>
            </a:pPr>
            <a:r>
              <a:rPr lang="en-US" altLang="zh-TW" sz="1800" smtClean="0">
                <a:cs typeface="Times New Roman" pitchFamily="18" charset="0"/>
              </a:rPr>
              <a:t>			</a:t>
            </a:r>
            <a:r>
              <a:rPr lang="en-US" altLang="zh-TW" sz="2000" b="1" i="1" smtClean="0">
                <a:solidFill>
                  <a:srgbClr val="FF0000"/>
                </a:solidFill>
                <a:cs typeface="Times New Roman" pitchFamily="18" charset="0"/>
              </a:rPr>
              <a:t>CW </a:t>
            </a:r>
            <a:r>
              <a:rPr lang="en-US" altLang="zh-TW" sz="2000" smtClean="0">
                <a:solidFill>
                  <a:srgbClr val="FF0000"/>
                </a:solidFill>
                <a:cs typeface="Times New Roman" pitchFamily="18" charset="0"/>
              </a:rPr>
              <a:t>= 0</a:t>
            </a:r>
            <a:r>
              <a:rPr lang="en-US" altLang="zh-TW" sz="2000" smtClean="0">
                <a:cs typeface="Times New Roman" pitchFamily="18" charset="0"/>
              </a:rPr>
              <a:t>	</a:t>
            </a:r>
            <a:r>
              <a:rPr lang="zh-TW" altLang="en-US" sz="2000" smtClean="0">
                <a:cs typeface="Times New Roman" pitchFamily="18" charset="0"/>
              </a:rPr>
              <a:t>→ </a:t>
            </a:r>
            <a:r>
              <a:rPr lang="en-US" altLang="zh-TW" sz="2000" smtClean="0">
                <a:cs typeface="Times New Roman" pitchFamily="18" charset="0"/>
              </a:rPr>
              <a:t>transmission</a:t>
            </a:r>
            <a:endParaRPr lang="zh-TW" altLang="en-US" sz="2000" smtClean="0">
              <a:cs typeface="Times New Roman" pitchFamily="18" charset="0"/>
            </a:endParaRPr>
          </a:p>
        </p:txBody>
      </p:sp>
      <p:sp>
        <p:nvSpPr>
          <p:cNvPr id="109572" name="AutoShape 3"/>
          <p:cNvSpPr>
            <a:spLocks noChangeAspect="1" noChangeArrowheads="1"/>
          </p:cNvSpPr>
          <p:nvPr/>
        </p:nvSpPr>
        <p:spPr bwMode="auto">
          <a:xfrm>
            <a:off x="1187450" y="3338513"/>
            <a:ext cx="7456488" cy="3405187"/>
          </a:xfrm>
          <a:prstGeom prst="rect">
            <a:avLst/>
          </a:prstGeom>
          <a:noFill/>
          <a:ln w="9525">
            <a:noFill/>
            <a:miter lim="800000"/>
            <a:headEnd/>
            <a:tailEnd/>
          </a:ln>
        </p:spPr>
        <p:txBody>
          <a:bodyPr/>
          <a:lstStyle/>
          <a:p>
            <a:endParaRPr kumimoji="0" lang="zh-TW" altLang="en-US" sz="2800">
              <a:latin typeface="Calibri" pitchFamily="34" charset="0"/>
            </a:endParaRPr>
          </a:p>
        </p:txBody>
      </p:sp>
      <p:sp>
        <p:nvSpPr>
          <p:cNvPr id="109574" name="Line 26"/>
          <p:cNvSpPr>
            <a:spLocks noChangeShapeType="1"/>
          </p:cNvSpPr>
          <p:nvPr/>
        </p:nvSpPr>
        <p:spPr bwMode="auto">
          <a:xfrm>
            <a:off x="6129338" y="3557588"/>
            <a:ext cx="0" cy="2682875"/>
          </a:xfrm>
          <a:prstGeom prst="line">
            <a:avLst/>
          </a:prstGeom>
          <a:noFill/>
          <a:ln w="9525">
            <a:solidFill>
              <a:srgbClr val="000000"/>
            </a:solidFill>
            <a:prstDash val="lgDashDot"/>
            <a:round/>
            <a:headEnd/>
            <a:tailEnd/>
          </a:ln>
        </p:spPr>
        <p:txBody>
          <a:bodyPr/>
          <a:lstStyle/>
          <a:p>
            <a:endParaRPr lang="zh-TW" altLang="en-US"/>
          </a:p>
        </p:txBody>
      </p:sp>
      <p:sp>
        <p:nvSpPr>
          <p:cNvPr id="54" name="Text Box 37"/>
          <p:cNvSpPr txBox="1">
            <a:spLocks noChangeArrowheads="1"/>
          </p:cNvSpPr>
          <p:nvPr/>
        </p:nvSpPr>
        <p:spPr bwMode="auto">
          <a:xfrm>
            <a:off x="635000" y="2744788"/>
            <a:ext cx="869950" cy="247650"/>
          </a:xfrm>
          <a:prstGeom prst="rect">
            <a:avLst/>
          </a:prstGeom>
          <a:noFill/>
          <a:ln>
            <a:noFill/>
          </a:ln>
          <a:extLst/>
        </p:spPr>
        <p:txBody>
          <a:bodyPr lIns="0" tIns="0" rIns="0" bIns="0"/>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zh-TW" sz="1050" b="1" i="1" dirty="0" smtClean="0">
                <a:latin typeface="微軟正黑體" pitchFamily="34" charset="-120"/>
                <a:ea typeface="微軟正黑體" pitchFamily="34" charset="-120"/>
                <a:cs typeface="Times New Roman" pitchFamily="18" charset="0"/>
              </a:rPr>
              <a:t>Beacon</a:t>
            </a:r>
            <a:r>
              <a:rPr lang="en-US" altLang="zh-TW" sz="1600" b="1" i="1" dirty="0" smtClean="0">
                <a:latin typeface="微軟正黑體" pitchFamily="34" charset="-120"/>
                <a:ea typeface="微軟正黑體" pitchFamily="34" charset="-120"/>
                <a:cs typeface="Times New Roman" pitchFamily="18" charset="0"/>
              </a:rPr>
              <a:t> </a:t>
            </a:r>
            <a:endParaRPr lang="zh-TW" altLang="zh-TW" sz="1600" b="1" i="1" dirty="0" smtClean="0">
              <a:latin typeface="微軟正黑體" pitchFamily="34" charset="-120"/>
              <a:ea typeface="微軟正黑體" pitchFamily="34" charset="-120"/>
              <a:cs typeface="Times New Roman" pitchFamily="18" charset="0"/>
            </a:endParaRPr>
          </a:p>
        </p:txBody>
      </p:sp>
      <p:sp>
        <p:nvSpPr>
          <p:cNvPr id="55" name="Rectangle 6"/>
          <p:cNvSpPr>
            <a:spLocks noChangeArrowheads="1"/>
          </p:cNvSpPr>
          <p:nvPr/>
        </p:nvSpPr>
        <p:spPr bwMode="auto">
          <a:xfrm>
            <a:off x="1011238" y="2992438"/>
            <a:ext cx="115887" cy="2432050"/>
          </a:xfrm>
          <a:prstGeom prst="rect">
            <a:avLst/>
          </a:prstGeom>
          <a:solidFill>
            <a:schemeClr val="bg1">
              <a:lumMod val="65000"/>
            </a:schemeClr>
          </a:solidFill>
          <a:ln w="9525">
            <a:solidFill>
              <a:srgbClr val="000000"/>
            </a:solidFill>
            <a:miter lim="800000"/>
            <a:headEnd/>
            <a:tailEnd/>
          </a:ln>
        </p:spPr>
        <p:txBody>
          <a:bodyPr/>
          <a:lstStyle/>
          <a:p>
            <a:pPr fontAlgn="auto">
              <a:spcBef>
                <a:spcPts val="0"/>
              </a:spcBef>
              <a:spcAft>
                <a:spcPts val="0"/>
              </a:spcAft>
              <a:defRPr/>
            </a:pPr>
            <a:endParaRPr kumimoji="0" lang="zh-TW" altLang="en-US">
              <a:latin typeface="Times New Roman" pitchFamily="18" charset="0"/>
              <a:ea typeface="標楷體" pitchFamily="65" charset="-120"/>
              <a:cs typeface="Times New Roman" pitchFamily="18" charset="0"/>
            </a:endParaRPr>
          </a:p>
        </p:txBody>
      </p:sp>
      <p:sp>
        <p:nvSpPr>
          <p:cNvPr id="56" name="Rectangle 7"/>
          <p:cNvSpPr>
            <a:spLocks noChangeArrowheads="1"/>
          </p:cNvSpPr>
          <p:nvPr/>
        </p:nvSpPr>
        <p:spPr bwMode="auto">
          <a:xfrm>
            <a:off x="1012030" y="2992200"/>
            <a:ext cx="430213"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57" name="Rectangle 8"/>
          <p:cNvSpPr>
            <a:spLocks noChangeArrowheads="1"/>
          </p:cNvSpPr>
          <p:nvPr/>
        </p:nvSpPr>
        <p:spPr bwMode="auto">
          <a:xfrm>
            <a:off x="1442243" y="2992200"/>
            <a:ext cx="311150"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58" name="Rectangle 9"/>
          <p:cNvSpPr>
            <a:spLocks noChangeArrowheads="1"/>
          </p:cNvSpPr>
          <p:nvPr/>
        </p:nvSpPr>
        <p:spPr bwMode="auto">
          <a:xfrm>
            <a:off x="1753393" y="2992200"/>
            <a:ext cx="312737"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59" name="Rectangle 10"/>
          <p:cNvSpPr>
            <a:spLocks noChangeArrowheads="1"/>
          </p:cNvSpPr>
          <p:nvPr/>
        </p:nvSpPr>
        <p:spPr bwMode="auto">
          <a:xfrm>
            <a:off x="2066130" y="2992200"/>
            <a:ext cx="311150"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0" name="Rectangle 11"/>
          <p:cNvSpPr>
            <a:spLocks noChangeArrowheads="1"/>
          </p:cNvSpPr>
          <p:nvPr/>
        </p:nvSpPr>
        <p:spPr bwMode="auto">
          <a:xfrm>
            <a:off x="2377280" y="2992200"/>
            <a:ext cx="314325"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1" name="Rectangle 12"/>
          <p:cNvSpPr>
            <a:spLocks noChangeArrowheads="1"/>
          </p:cNvSpPr>
          <p:nvPr/>
        </p:nvSpPr>
        <p:spPr bwMode="auto">
          <a:xfrm>
            <a:off x="2691605" y="2992200"/>
            <a:ext cx="311150"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2" name="Rectangle 13"/>
          <p:cNvSpPr>
            <a:spLocks noChangeArrowheads="1"/>
          </p:cNvSpPr>
          <p:nvPr/>
        </p:nvSpPr>
        <p:spPr bwMode="auto">
          <a:xfrm>
            <a:off x="3002755" y="2992200"/>
            <a:ext cx="312738"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3" name="Rectangle 14"/>
          <p:cNvSpPr>
            <a:spLocks noChangeArrowheads="1"/>
          </p:cNvSpPr>
          <p:nvPr/>
        </p:nvSpPr>
        <p:spPr bwMode="auto">
          <a:xfrm>
            <a:off x="3315493" y="2992200"/>
            <a:ext cx="311150"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4" name="Rectangle 15"/>
          <p:cNvSpPr>
            <a:spLocks noChangeArrowheads="1"/>
          </p:cNvSpPr>
          <p:nvPr/>
        </p:nvSpPr>
        <p:spPr bwMode="auto">
          <a:xfrm>
            <a:off x="3626643" y="2992200"/>
            <a:ext cx="314325"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5" name="Rectangle 16"/>
          <p:cNvSpPr>
            <a:spLocks noChangeArrowheads="1"/>
          </p:cNvSpPr>
          <p:nvPr/>
        </p:nvSpPr>
        <p:spPr bwMode="auto">
          <a:xfrm>
            <a:off x="3940968" y="2992200"/>
            <a:ext cx="311150"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6" name="Rectangle 17"/>
          <p:cNvSpPr>
            <a:spLocks noChangeArrowheads="1"/>
          </p:cNvSpPr>
          <p:nvPr/>
        </p:nvSpPr>
        <p:spPr bwMode="auto">
          <a:xfrm>
            <a:off x="4252118" y="2992200"/>
            <a:ext cx="312737"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7" name="Rectangle 18"/>
          <p:cNvSpPr>
            <a:spLocks noChangeArrowheads="1"/>
          </p:cNvSpPr>
          <p:nvPr/>
        </p:nvSpPr>
        <p:spPr bwMode="auto">
          <a:xfrm>
            <a:off x="4564855" y="2992200"/>
            <a:ext cx="311150"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8" name="Rectangle 19"/>
          <p:cNvSpPr>
            <a:spLocks noChangeArrowheads="1"/>
          </p:cNvSpPr>
          <p:nvPr/>
        </p:nvSpPr>
        <p:spPr bwMode="auto">
          <a:xfrm>
            <a:off x="4876005" y="2992200"/>
            <a:ext cx="314325"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69" name="Rectangle 20"/>
          <p:cNvSpPr>
            <a:spLocks noChangeArrowheads="1"/>
          </p:cNvSpPr>
          <p:nvPr/>
        </p:nvSpPr>
        <p:spPr bwMode="auto">
          <a:xfrm>
            <a:off x="5190330" y="2992200"/>
            <a:ext cx="311150"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70" name="Rectangle 21"/>
          <p:cNvSpPr>
            <a:spLocks noChangeArrowheads="1"/>
          </p:cNvSpPr>
          <p:nvPr/>
        </p:nvSpPr>
        <p:spPr bwMode="auto">
          <a:xfrm>
            <a:off x="5501480" y="2992200"/>
            <a:ext cx="312738"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71" name="Rectangle 22"/>
          <p:cNvSpPr>
            <a:spLocks noChangeArrowheads="1"/>
          </p:cNvSpPr>
          <p:nvPr/>
        </p:nvSpPr>
        <p:spPr bwMode="auto">
          <a:xfrm>
            <a:off x="5814218" y="2992200"/>
            <a:ext cx="314325" cy="2431919"/>
          </a:xfrm>
          <a:prstGeom prst="rect">
            <a:avLst/>
          </a:prstGeom>
          <a:no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109625" name="Line 26"/>
          <p:cNvSpPr>
            <a:spLocks noChangeShapeType="1"/>
          </p:cNvSpPr>
          <p:nvPr/>
        </p:nvSpPr>
        <p:spPr bwMode="auto">
          <a:xfrm>
            <a:off x="1441450" y="5424488"/>
            <a:ext cx="0" cy="798512"/>
          </a:xfrm>
          <a:prstGeom prst="line">
            <a:avLst/>
          </a:prstGeom>
          <a:noFill/>
          <a:ln w="9525">
            <a:solidFill>
              <a:srgbClr val="000000"/>
            </a:solidFill>
            <a:prstDash val="lgDashDot"/>
            <a:round/>
            <a:headEnd/>
            <a:tailEnd/>
          </a:ln>
        </p:spPr>
        <p:txBody>
          <a:bodyPr/>
          <a:lstStyle/>
          <a:p>
            <a:endParaRPr lang="zh-TW" altLang="en-US"/>
          </a:p>
        </p:txBody>
      </p:sp>
      <p:sp>
        <p:nvSpPr>
          <p:cNvPr id="109626" name="Line 26"/>
          <p:cNvSpPr>
            <a:spLocks noChangeShapeType="1"/>
          </p:cNvSpPr>
          <p:nvPr/>
        </p:nvSpPr>
        <p:spPr bwMode="auto">
          <a:xfrm>
            <a:off x="1752600" y="5424488"/>
            <a:ext cx="0" cy="798512"/>
          </a:xfrm>
          <a:prstGeom prst="line">
            <a:avLst/>
          </a:prstGeom>
          <a:noFill/>
          <a:ln w="9525">
            <a:solidFill>
              <a:srgbClr val="000000"/>
            </a:solidFill>
            <a:prstDash val="lgDashDot"/>
            <a:round/>
            <a:headEnd/>
            <a:tailEnd/>
          </a:ln>
        </p:spPr>
        <p:txBody>
          <a:bodyPr/>
          <a:lstStyle/>
          <a:p>
            <a:endParaRPr lang="zh-TW" altLang="en-US"/>
          </a:p>
        </p:txBody>
      </p:sp>
      <p:sp>
        <p:nvSpPr>
          <p:cNvPr id="109627" name="Line 26"/>
          <p:cNvSpPr>
            <a:spLocks noChangeShapeType="1"/>
          </p:cNvSpPr>
          <p:nvPr/>
        </p:nvSpPr>
        <p:spPr bwMode="auto">
          <a:xfrm>
            <a:off x="2065338" y="5424488"/>
            <a:ext cx="0" cy="798512"/>
          </a:xfrm>
          <a:prstGeom prst="line">
            <a:avLst/>
          </a:prstGeom>
          <a:noFill/>
          <a:ln w="9525">
            <a:solidFill>
              <a:srgbClr val="000000"/>
            </a:solidFill>
            <a:prstDash val="lgDashDot"/>
            <a:round/>
            <a:headEnd/>
            <a:tailEnd/>
          </a:ln>
        </p:spPr>
        <p:txBody>
          <a:bodyPr/>
          <a:lstStyle/>
          <a:p>
            <a:endParaRPr lang="zh-TW" altLang="en-US"/>
          </a:p>
        </p:txBody>
      </p:sp>
      <p:sp>
        <p:nvSpPr>
          <p:cNvPr id="109628" name="Line 26"/>
          <p:cNvSpPr>
            <a:spLocks noChangeShapeType="1"/>
          </p:cNvSpPr>
          <p:nvPr/>
        </p:nvSpPr>
        <p:spPr bwMode="auto">
          <a:xfrm>
            <a:off x="2376488" y="5408613"/>
            <a:ext cx="0" cy="814387"/>
          </a:xfrm>
          <a:prstGeom prst="line">
            <a:avLst/>
          </a:prstGeom>
          <a:noFill/>
          <a:ln w="9525">
            <a:solidFill>
              <a:srgbClr val="000000"/>
            </a:solidFill>
            <a:prstDash val="lgDashDot"/>
            <a:round/>
            <a:headEnd/>
            <a:tailEnd/>
          </a:ln>
        </p:spPr>
        <p:txBody>
          <a:bodyPr/>
          <a:lstStyle/>
          <a:p>
            <a:endParaRPr lang="zh-TW" altLang="en-US"/>
          </a:p>
        </p:txBody>
      </p:sp>
      <p:sp>
        <p:nvSpPr>
          <p:cNvPr id="109629" name="Line 26"/>
          <p:cNvSpPr>
            <a:spLocks noChangeShapeType="1"/>
          </p:cNvSpPr>
          <p:nvPr/>
        </p:nvSpPr>
        <p:spPr bwMode="auto">
          <a:xfrm>
            <a:off x="2690813" y="5424488"/>
            <a:ext cx="0" cy="798512"/>
          </a:xfrm>
          <a:prstGeom prst="line">
            <a:avLst/>
          </a:prstGeom>
          <a:noFill/>
          <a:ln w="9525">
            <a:solidFill>
              <a:srgbClr val="000000"/>
            </a:solidFill>
            <a:prstDash val="lgDashDot"/>
            <a:round/>
            <a:headEnd/>
            <a:tailEnd/>
          </a:ln>
        </p:spPr>
        <p:txBody>
          <a:bodyPr/>
          <a:lstStyle/>
          <a:p>
            <a:endParaRPr lang="zh-TW" altLang="en-US"/>
          </a:p>
        </p:txBody>
      </p:sp>
      <p:sp>
        <p:nvSpPr>
          <p:cNvPr id="109630" name="Line 26"/>
          <p:cNvSpPr>
            <a:spLocks noChangeShapeType="1"/>
          </p:cNvSpPr>
          <p:nvPr/>
        </p:nvSpPr>
        <p:spPr bwMode="auto">
          <a:xfrm>
            <a:off x="3001963" y="5424488"/>
            <a:ext cx="0" cy="798512"/>
          </a:xfrm>
          <a:prstGeom prst="line">
            <a:avLst/>
          </a:prstGeom>
          <a:noFill/>
          <a:ln w="9525">
            <a:solidFill>
              <a:srgbClr val="000000"/>
            </a:solidFill>
            <a:prstDash val="lgDashDot"/>
            <a:round/>
            <a:headEnd/>
            <a:tailEnd/>
          </a:ln>
        </p:spPr>
        <p:txBody>
          <a:bodyPr/>
          <a:lstStyle/>
          <a:p>
            <a:endParaRPr lang="zh-TW" altLang="en-US"/>
          </a:p>
        </p:txBody>
      </p:sp>
      <p:sp>
        <p:nvSpPr>
          <p:cNvPr id="109631" name="Line 26"/>
          <p:cNvSpPr>
            <a:spLocks noChangeShapeType="1"/>
          </p:cNvSpPr>
          <p:nvPr/>
        </p:nvSpPr>
        <p:spPr bwMode="auto">
          <a:xfrm>
            <a:off x="3314700" y="5424488"/>
            <a:ext cx="0" cy="798512"/>
          </a:xfrm>
          <a:prstGeom prst="line">
            <a:avLst/>
          </a:prstGeom>
          <a:noFill/>
          <a:ln w="9525">
            <a:solidFill>
              <a:srgbClr val="000000"/>
            </a:solidFill>
            <a:prstDash val="lgDashDot"/>
            <a:round/>
            <a:headEnd/>
            <a:tailEnd/>
          </a:ln>
        </p:spPr>
        <p:txBody>
          <a:bodyPr/>
          <a:lstStyle/>
          <a:p>
            <a:endParaRPr lang="zh-TW" altLang="en-US"/>
          </a:p>
        </p:txBody>
      </p:sp>
      <p:sp>
        <p:nvSpPr>
          <p:cNvPr id="109632" name="Line 26"/>
          <p:cNvSpPr>
            <a:spLocks noChangeShapeType="1"/>
          </p:cNvSpPr>
          <p:nvPr/>
        </p:nvSpPr>
        <p:spPr bwMode="auto">
          <a:xfrm>
            <a:off x="3625850" y="5424488"/>
            <a:ext cx="0" cy="815975"/>
          </a:xfrm>
          <a:prstGeom prst="line">
            <a:avLst/>
          </a:prstGeom>
          <a:noFill/>
          <a:ln w="9525">
            <a:solidFill>
              <a:srgbClr val="000000"/>
            </a:solidFill>
            <a:prstDash val="lgDashDot"/>
            <a:round/>
            <a:headEnd/>
            <a:tailEnd/>
          </a:ln>
        </p:spPr>
        <p:txBody>
          <a:bodyPr/>
          <a:lstStyle/>
          <a:p>
            <a:endParaRPr lang="zh-TW" altLang="en-US"/>
          </a:p>
        </p:txBody>
      </p:sp>
      <p:sp>
        <p:nvSpPr>
          <p:cNvPr id="109633" name="Line 26"/>
          <p:cNvSpPr>
            <a:spLocks noChangeShapeType="1"/>
          </p:cNvSpPr>
          <p:nvPr/>
        </p:nvSpPr>
        <p:spPr bwMode="auto">
          <a:xfrm>
            <a:off x="3940175" y="5330825"/>
            <a:ext cx="0" cy="892175"/>
          </a:xfrm>
          <a:prstGeom prst="line">
            <a:avLst/>
          </a:prstGeom>
          <a:noFill/>
          <a:ln w="9525">
            <a:solidFill>
              <a:srgbClr val="000000"/>
            </a:solidFill>
            <a:prstDash val="lgDashDot"/>
            <a:round/>
            <a:headEnd/>
            <a:tailEnd/>
          </a:ln>
        </p:spPr>
        <p:txBody>
          <a:bodyPr/>
          <a:lstStyle/>
          <a:p>
            <a:endParaRPr lang="zh-TW" altLang="en-US"/>
          </a:p>
        </p:txBody>
      </p:sp>
      <p:sp>
        <p:nvSpPr>
          <p:cNvPr id="109634" name="Line 26"/>
          <p:cNvSpPr>
            <a:spLocks noChangeShapeType="1"/>
          </p:cNvSpPr>
          <p:nvPr/>
        </p:nvSpPr>
        <p:spPr bwMode="auto">
          <a:xfrm flipH="1">
            <a:off x="4251325" y="5424488"/>
            <a:ext cx="0" cy="798512"/>
          </a:xfrm>
          <a:prstGeom prst="line">
            <a:avLst/>
          </a:prstGeom>
          <a:noFill/>
          <a:ln w="9525">
            <a:solidFill>
              <a:srgbClr val="000000"/>
            </a:solidFill>
            <a:prstDash val="lgDashDot"/>
            <a:round/>
            <a:headEnd/>
            <a:tailEnd/>
          </a:ln>
        </p:spPr>
        <p:txBody>
          <a:bodyPr/>
          <a:lstStyle/>
          <a:p>
            <a:endParaRPr lang="zh-TW" altLang="en-US"/>
          </a:p>
        </p:txBody>
      </p:sp>
      <p:sp>
        <p:nvSpPr>
          <p:cNvPr id="109635" name="Line 26"/>
          <p:cNvSpPr>
            <a:spLocks noChangeShapeType="1"/>
          </p:cNvSpPr>
          <p:nvPr/>
        </p:nvSpPr>
        <p:spPr bwMode="auto">
          <a:xfrm flipH="1">
            <a:off x="4570413" y="5424488"/>
            <a:ext cx="0" cy="815975"/>
          </a:xfrm>
          <a:prstGeom prst="line">
            <a:avLst/>
          </a:prstGeom>
          <a:noFill/>
          <a:ln w="9525">
            <a:solidFill>
              <a:srgbClr val="000000"/>
            </a:solidFill>
            <a:prstDash val="lgDashDot"/>
            <a:round/>
            <a:headEnd/>
            <a:tailEnd/>
          </a:ln>
        </p:spPr>
        <p:txBody>
          <a:bodyPr/>
          <a:lstStyle/>
          <a:p>
            <a:endParaRPr lang="zh-TW" altLang="en-US"/>
          </a:p>
        </p:txBody>
      </p:sp>
      <p:sp>
        <p:nvSpPr>
          <p:cNvPr id="109636" name="Line 26"/>
          <p:cNvSpPr>
            <a:spLocks noChangeShapeType="1"/>
          </p:cNvSpPr>
          <p:nvPr/>
        </p:nvSpPr>
        <p:spPr bwMode="auto">
          <a:xfrm>
            <a:off x="4875213" y="5424488"/>
            <a:ext cx="1587" cy="804862"/>
          </a:xfrm>
          <a:prstGeom prst="line">
            <a:avLst/>
          </a:prstGeom>
          <a:noFill/>
          <a:ln w="9525">
            <a:solidFill>
              <a:srgbClr val="000000"/>
            </a:solidFill>
            <a:prstDash val="lgDashDot"/>
            <a:round/>
            <a:headEnd/>
            <a:tailEnd/>
          </a:ln>
        </p:spPr>
        <p:txBody>
          <a:bodyPr/>
          <a:lstStyle/>
          <a:p>
            <a:endParaRPr lang="zh-TW" altLang="en-US"/>
          </a:p>
        </p:txBody>
      </p:sp>
      <p:sp>
        <p:nvSpPr>
          <p:cNvPr id="109637" name="Line 26"/>
          <p:cNvSpPr>
            <a:spLocks noChangeShapeType="1"/>
          </p:cNvSpPr>
          <p:nvPr/>
        </p:nvSpPr>
        <p:spPr bwMode="auto">
          <a:xfrm flipH="1">
            <a:off x="5189538" y="5408613"/>
            <a:ext cx="0" cy="831850"/>
          </a:xfrm>
          <a:prstGeom prst="line">
            <a:avLst/>
          </a:prstGeom>
          <a:noFill/>
          <a:ln w="9525">
            <a:solidFill>
              <a:srgbClr val="000000"/>
            </a:solidFill>
            <a:prstDash val="lgDashDot"/>
            <a:round/>
            <a:headEnd/>
            <a:tailEnd/>
          </a:ln>
        </p:spPr>
        <p:txBody>
          <a:bodyPr/>
          <a:lstStyle/>
          <a:p>
            <a:endParaRPr lang="zh-TW" altLang="en-US"/>
          </a:p>
        </p:txBody>
      </p:sp>
      <p:sp>
        <p:nvSpPr>
          <p:cNvPr id="109638" name="Line 26"/>
          <p:cNvSpPr>
            <a:spLocks noChangeShapeType="1"/>
          </p:cNvSpPr>
          <p:nvPr/>
        </p:nvSpPr>
        <p:spPr bwMode="auto">
          <a:xfrm flipH="1">
            <a:off x="5507038" y="5424488"/>
            <a:ext cx="0" cy="815975"/>
          </a:xfrm>
          <a:prstGeom prst="line">
            <a:avLst/>
          </a:prstGeom>
          <a:noFill/>
          <a:ln w="9525">
            <a:solidFill>
              <a:srgbClr val="000000"/>
            </a:solidFill>
            <a:prstDash val="lgDashDot"/>
            <a:round/>
            <a:headEnd/>
            <a:tailEnd/>
          </a:ln>
        </p:spPr>
        <p:txBody>
          <a:bodyPr/>
          <a:lstStyle/>
          <a:p>
            <a:endParaRPr lang="zh-TW" altLang="en-US"/>
          </a:p>
        </p:txBody>
      </p:sp>
      <p:sp>
        <p:nvSpPr>
          <p:cNvPr id="109639" name="Line 26"/>
          <p:cNvSpPr>
            <a:spLocks noChangeShapeType="1"/>
          </p:cNvSpPr>
          <p:nvPr/>
        </p:nvSpPr>
        <p:spPr bwMode="auto">
          <a:xfrm flipH="1">
            <a:off x="5807075" y="5408613"/>
            <a:ext cx="6350" cy="831850"/>
          </a:xfrm>
          <a:prstGeom prst="line">
            <a:avLst/>
          </a:prstGeom>
          <a:noFill/>
          <a:ln w="9525">
            <a:solidFill>
              <a:srgbClr val="000000"/>
            </a:solidFill>
            <a:prstDash val="lgDashDot"/>
            <a:round/>
            <a:headEnd/>
            <a:tailEnd/>
          </a:ln>
        </p:spPr>
        <p:txBody>
          <a:bodyPr/>
          <a:lstStyle/>
          <a:p>
            <a:endParaRPr lang="zh-TW" altLang="en-US"/>
          </a:p>
        </p:txBody>
      </p:sp>
      <p:sp>
        <p:nvSpPr>
          <p:cNvPr id="87" name="Rectangle 22"/>
          <p:cNvSpPr>
            <a:spLocks noChangeArrowheads="1"/>
          </p:cNvSpPr>
          <p:nvPr/>
        </p:nvSpPr>
        <p:spPr bwMode="auto">
          <a:xfrm>
            <a:off x="6127750" y="2992438"/>
            <a:ext cx="2171700" cy="2416175"/>
          </a:xfrm>
          <a:prstGeom prst="rect">
            <a:avLst/>
          </a:prstGeom>
          <a:pattFill prst="ltDnDiag">
            <a:fgClr>
              <a:schemeClr val="bg2">
                <a:lumMod val="50000"/>
              </a:schemeClr>
            </a:fgClr>
            <a:bgClr>
              <a:schemeClr val="bg1"/>
            </a:bgClr>
          </a:pattFill>
          <a:ln w="9525">
            <a:solidFill>
              <a:srgbClr val="000000"/>
            </a:solidFill>
            <a:miter lim="800000"/>
            <a:headEnd/>
            <a:tailEnd/>
          </a:ln>
        </p:spPr>
        <p:txBody>
          <a:bodyPr/>
          <a:lstStyle/>
          <a:p>
            <a:pPr>
              <a:defRPr/>
            </a:pPr>
            <a:endParaRPr kumimoji="0" lang="zh-TW" altLang="en-US">
              <a:latin typeface="Times New Roman" pitchFamily="18" charset="0"/>
              <a:ea typeface="標楷體" pitchFamily="65" charset="-120"/>
              <a:cs typeface="Times New Roman" pitchFamily="18" charset="0"/>
            </a:endParaRPr>
          </a:p>
        </p:txBody>
      </p:sp>
      <p:sp>
        <p:nvSpPr>
          <p:cNvPr id="88" name="Rectangle 6"/>
          <p:cNvSpPr>
            <a:spLocks noChangeArrowheads="1"/>
          </p:cNvSpPr>
          <p:nvPr/>
        </p:nvSpPr>
        <p:spPr bwMode="auto">
          <a:xfrm>
            <a:off x="8299450" y="2992438"/>
            <a:ext cx="115888" cy="2432050"/>
          </a:xfrm>
          <a:prstGeom prst="rect">
            <a:avLst/>
          </a:prstGeom>
          <a:solidFill>
            <a:schemeClr val="bg1">
              <a:lumMod val="65000"/>
            </a:schemeClr>
          </a:solidFill>
          <a:ln w="9525">
            <a:solidFill>
              <a:srgbClr val="000000"/>
            </a:solidFill>
            <a:miter lim="800000"/>
            <a:headEnd/>
            <a:tailEnd/>
          </a:ln>
        </p:spPr>
        <p:txBody>
          <a:bodyPr/>
          <a:lstStyle/>
          <a:p>
            <a:pPr fontAlgn="auto">
              <a:spcBef>
                <a:spcPts val="0"/>
              </a:spcBef>
              <a:spcAft>
                <a:spcPts val="0"/>
              </a:spcAft>
              <a:defRPr/>
            </a:pPr>
            <a:endParaRPr kumimoji="0" lang="zh-TW" altLang="en-US">
              <a:latin typeface="Times New Roman" pitchFamily="18" charset="0"/>
              <a:ea typeface="標楷體" pitchFamily="65" charset="-120"/>
              <a:cs typeface="Times New Roman" pitchFamily="18" charset="0"/>
            </a:endParaRPr>
          </a:p>
        </p:txBody>
      </p:sp>
      <p:sp>
        <p:nvSpPr>
          <p:cNvPr id="109642" name="Line 29"/>
          <p:cNvSpPr>
            <a:spLocks noChangeShapeType="1"/>
          </p:cNvSpPr>
          <p:nvPr/>
        </p:nvSpPr>
        <p:spPr bwMode="auto">
          <a:xfrm flipV="1">
            <a:off x="6127750" y="5741988"/>
            <a:ext cx="2185988" cy="0"/>
          </a:xfrm>
          <a:prstGeom prst="line">
            <a:avLst/>
          </a:prstGeom>
          <a:noFill/>
          <a:ln w="31750">
            <a:solidFill>
              <a:srgbClr val="FF0000"/>
            </a:solidFill>
            <a:round/>
            <a:headEnd type="triangle" w="sm" len="sm"/>
            <a:tailEnd type="triangle" w="sm" len="sm"/>
          </a:ln>
        </p:spPr>
        <p:txBody>
          <a:bodyPr/>
          <a:lstStyle/>
          <a:p>
            <a:endParaRPr lang="zh-TW" altLang="en-US"/>
          </a:p>
        </p:txBody>
      </p:sp>
      <p:sp>
        <p:nvSpPr>
          <p:cNvPr id="109643" name="Text Box 34"/>
          <p:cNvSpPr txBox="1">
            <a:spLocks noChangeArrowheads="1"/>
          </p:cNvSpPr>
          <p:nvPr/>
        </p:nvSpPr>
        <p:spPr bwMode="auto">
          <a:xfrm>
            <a:off x="6437313" y="5784850"/>
            <a:ext cx="1568450" cy="603250"/>
          </a:xfrm>
          <a:prstGeom prst="rect">
            <a:avLst/>
          </a:prstGeom>
          <a:noFill/>
          <a:ln w="9525">
            <a:noFill/>
            <a:miter lim="800000"/>
            <a:headEnd/>
            <a:tailEnd/>
          </a:ln>
        </p:spPr>
        <p:txBody>
          <a:bodyPr lIns="0" tIns="0" rIns="0" bIns="0"/>
          <a:lstStyle/>
          <a:p>
            <a:pPr algn="ctr"/>
            <a:r>
              <a:rPr lang="en-US" altLang="zh-TW">
                <a:solidFill>
                  <a:srgbClr val="CC0000"/>
                </a:solidFill>
              </a:rPr>
              <a:t>Inactive</a:t>
            </a:r>
            <a:endParaRPr lang="zh-TW" altLang="zh-TW" b="1" i="1">
              <a:solidFill>
                <a:srgbClr val="008000"/>
              </a:solidFill>
              <a:latin typeface="Times New Roman" pitchFamily="18" charset="0"/>
              <a:ea typeface="標楷體" pitchFamily="65" charset="-120"/>
              <a:cs typeface="Times New Roman" pitchFamily="18" charset="0"/>
            </a:endParaRPr>
          </a:p>
        </p:txBody>
      </p:sp>
      <p:sp>
        <p:nvSpPr>
          <p:cNvPr id="109644" name="矩形 142"/>
          <p:cNvSpPr>
            <a:spLocks noChangeArrowheads="1"/>
          </p:cNvSpPr>
          <p:nvPr/>
        </p:nvSpPr>
        <p:spPr bwMode="auto">
          <a:xfrm>
            <a:off x="1468438" y="5651500"/>
            <a:ext cx="255587"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9645" name="矩形 143"/>
          <p:cNvSpPr>
            <a:spLocks noChangeArrowheads="1"/>
          </p:cNvSpPr>
          <p:nvPr/>
        </p:nvSpPr>
        <p:spPr bwMode="auto">
          <a:xfrm>
            <a:off x="1117600" y="5651500"/>
            <a:ext cx="255588"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0</a:t>
            </a:r>
          </a:p>
        </p:txBody>
      </p:sp>
      <p:sp>
        <p:nvSpPr>
          <p:cNvPr id="109646" name="矩形 144"/>
          <p:cNvSpPr>
            <a:spLocks noChangeArrowheads="1"/>
          </p:cNvSpPr>
          <p:nvPr/>
        </p:nvSpPr>
        <p:spPr bwMode="auto">
          <a:xfrm>
            <a:off x="1782763" y="5651500"/>
            <a:ext cx="255587"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2</a:t>
            </a:r>
          </a:p>
        </p:txBody>
      </p:sp>
      <p:sp>
        <p:nvSpPr>
          <p:cNvPr id="109647" name="矩形 145"/>
          <p:cNvSpPr>
            <a:spLocks noChangeArrowheads="1"/>
          </p:cNvSpPr>
          <p:nvPr/>
        </p:nvSpPr>
        <p:spPr bwMode="auto">
          <a:xfrm>
            <a:off x="2093913" y="5651500"/>
            <a:ext cx="255587"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3</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9648" name="矩形 146"/>
          <p:cNvSpPr>
            <a:spLocks noChangeArrowheads="1"/>
          </p:cNvSpPr>
          <p:nvPr/>
        </p:nvSpPr>
        <p:spPr bwMode="auto">
          <a:xfrm>
            <a:off x="2406650" y="5651500"/>
            <a:ext cx="254000"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4</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9649" name="矩形 147"/>
          <p:cNvSpPr>
            <a:spLocks noChangeArrowheads="1"/>
          </p:cNvSpPr>
          <p:nvPr/>
        </p:nvSpPr>
        <p:spPr bwMode="auto">
          <a:xfrm>
            <a:off x="2717800" y="5651500"/>
            <a:ext cx="255588"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5</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9650" name="矩形 148"/>
          <p:cNvSpPr>
            <a:spLocks noChangeArrowheads="1"/>
          </p:cNvSpPr>
          <p:nvPr/>
        </p:nvSpPr>
        <p:spPr bwMode="auto">
          <a:xfrm>
            <a:off x="3030538" y="5662613"/>
            <a:ext cx="255587"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6</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9651" name="矩形 149"/>
          <p:cNvSpPr>
            <a:spLocks noChangeArrowheads="1"/>
          </p:cNvSpPr>
          <p:nvPr/>
        </p:nvSpPr>
        <p:spPr bwMode="auto">
          <a:xfrm>
            <a:off x="3343275" y="5662613"/>
            <a:ext cx="255588"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7</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9652" name="矩形 150"/>
          <p:cNvSpPr>
            <a:spLocks noChangeArrowheads="1"/>
          </p:cNvSpPr>
          <p:nvPr/>
        </p:nvSpPr>
        <p:spPr bwMode="auto">
          <a:xfrm>
            <a:off x="3656013" y="5648325"/>
            <a:ext cx="254000"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8</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9653" name="矩形 151"/>
          <p:cNvSpPr>
            <a:spLocks noChangeArrowheads="1"/>
          </p:cNvSpPr>
          <p:nvPr/>
        </p:nvSpPr>
        <p:spPr bwMode="auto">
          <a:xfrm>
            <a:off x="3967163" y="5662613"/>
            <a:ext cx="255587"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9</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9654" name="矩形 152"/>
          <p:cNvSpPr>
            <a:spLocks noChangeArrowheads="1"/>
          </p:cNvSpPr>
          <p:nvPr/>
        </p:nvSpPr>
        <p:spPr bwMode="auto">
          <a:xfrm>
            <a:off x="4244975" y="5648325"/>
            <a:ext cx="325438"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10</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9655" name="矩形 153"/>
          <p:cNvSpPr>
            <a:spLocks noChangeArrowheads="1"/>
          </p:cNvSpPr>
          <p:nvPr/>
        </p:nvSpPr>
        <p:spPr bwMode="auto">
          <a:xfrm>
            <a:off x="4557713" y="5648325"/>
            <a:ext cx="325437"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11</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9656" name="矩形 154"/>
          <p:cNvSpPr>
            <a:spLocks noChangeArrowheads="1"/>
          </p:cNvSpPr>
          <p:nvPr/>
        </p:nvSpPr>
        <p:spPr bwMode="auto">
          <a:xfrm>
            <a:off x="4846638" y="5648325"/>
            <a:ext cx="325437"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12</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9657" name="矩形 155"/>
          <p:cNvSpPr>
            <a:spLocks noChangeArrowheads="1"/>
          </p:cNvSpPr>
          <p:nvPr/>
        </p:nvSpPr>
        <p:spPr bwMode="auto">
          <a:xfrm>
            <a:off x="5181600" y="5648325"/>
            <a:ext cx="325438"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13</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9658" name="矩形 156"/>
          <p:cNvSpPr>
            <a:spLocks noChangeArrowheads="1"/>
          </p:cNvSpPr>
          <p:nvPr/>
        </p:nvSpPr>
        <p:spPr bwMode="auto">
          <a:xfrm>
            <a:off x="5494338" y="5651500"/>
            <a:ext cx="325437"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14</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9659" name="矩形 157"/>
          <p:cNvSpPr>
            <a:spLocks noChangeArrowheads="1"/>
          </p:cNvSpPr>
          <p:nvPr/>
        </p:nvSpPr>
        <p:spPr bwMode="auto">
          <a:xfrm>
            <a:off x="5807075" y="5645150"/>
            <a:ext cx="325438" cy="577850"/>
          </a:xfrm>
          <a:prstGeom prst="rect">
            <a:avLst/>
          </a:prstGeom>
          <a:noFill/>
          <a:ln w="9525">
            <a:noFill/>
            <a:miter lim="800000"/>
            <a:headEnd/>
            <a:tailEnd/>
          </a:ln>
        </p:spPr>
        <p:txBody>
          <a:bodyPr wrap="none">
            <a:spAutoFit/>
          </a:bodyPr>
          <a:lstStyle/>
          <a:p>
            <a:pPr algn="ctr"/>
            <a:r>
              <a:rPr lang="en-US" altLang="zh-TW" sz="1100" b="1" i="1">
                <a:solidFill>
                  <a:srgbClr val="0000FF"/>
                </a:solidFill>
                <a:latin typeface="Times New Roman" pitchFamily="18" charset="0"/>
                <a:ea typeface="標楷體" pitchFamily="65" charset="-120"/>
                <a:cs typeface="Times New Roman" pitchFamily="18" charset="0"/>
              </a:rPr>
              <a:t>15</a:t>
            </a:r>
            <a:endParaRPr lang="zh-TW" altLang="zh-TW" sz="1100" b="1" i="1">
              <a:solidFill>
                <a:srgbClr val="0000FF"/>
              </a:solidFill>
              <a:latin typeface="Times New Roman" pitchFamily="18" charset="0"/>
              <a:ea typeface="標楷體" pitchFamily="65" charset="-120"/>
              <a:cs typeface="Times New Roman" pitchFamily="18" charset="0"/>
            </a:endParaRPr>
          </a:p>
        </p:txBody>
      </p:sp>
      <p:sp>
        <p:nvSpPr>
          <p:cNvPr id="107" name="Text Box 37"/>
          <p:cNvSpPr txBox="1">
            <a:spLocks noChangeArrowheads="1"/>
          </p:cNvSpPr>
          <p:nvPr/>
        </p:nvSpPr>
        <p:spPr bwMode="auto">
          <a:xfrm>
            <a:off x="7907338" y="2744788"/>
            <a:ext cx="869950" cy="246062"/>
          </a:xfrm>
          <a:prstGeom prst="rect">
            <a:avLst/>
          </a:prstGeom>
          <a:noFill/>
          <a:ln>
            <a:noFill/>
          </a:ln>
          <a:extLst/>
        </p:spPr>
        <p:txBody>
          <a:bodyPr lIns="0" tIns="0" rIns="0" bIns="0"/>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zh-TW" sz="1050" b="1" i="1" dirty="0" smtClean="0">
                <a:latin typeface="微軟正黑體" pitchFamily="34" charset="-120"/>
                <a:ea typeface="微軟正黑體" pitchFamily="34" charset="-120"/>
                <a:cs typeface="Times New Roman" pitchFamily="18" charset="0"/>
              </a:rPr>
              <a:t>Beacon</a:t>
            </a:r>
            <a:r>
              <a:rPr lang="en-US" altLang="zh-TW" sz="1600" b="1" i="1" dirty="0" smtClean="0">
                <a:latin typeface="微軟正黑體" pitchFamily="34" charset="-120"/>
                <a:ea typeface="微軟正黑體" pitchFamily="34" charset="-120"/>
                <a:cs typeface="Times New Roman" pitchFamily="18" charset="0"/>
              </a:rPr>
              <a:t> </a:t>
            </a:r>
            <a:endParaRPr lang="zh-TW" altLang="zh-TW" sz="1600" b="1" i="1" dirty="0" smtClean="0">
              <a:latin typeface="微軟正黑體" pitchFamily="34" charset="-120"/>
              <a:ea typeface="微軟正黑體" pitchFamily="34" charset="-120"/>
              <a:cs typeface="Times New Roman" pitchFamily="18" charset="0"/>
            </a:endParaRPr>
          </a:p>
        </p:txBody>
      </p:sp>
      <p:sp>
        <p:nvSpPr>
          <p:cNvPr id="109661" name="Line 26"/>
          <p:cNvSpPr>
            <a:spLocks noChangeShapeType="1"/>
          </p:cNvSpPr>
          <p:nvPr/>
        </p:nvSpPr>
        <p:spPr bwMode="auto">
          <a:xfrm>
            <a:off x="8299450" y="3475038"/>
            <a:ext cx="0" cy="2871787"/>
          </a:xfrm>
          <a:prstGeom prst="line">
            <a:avLst/>
          </a:prstGeom>
          <a:noFill/>
          <a:ln w="9525">
            <a:solidFill>
              <a:srgbClr val="000000"/>
            </a:solidFill>
            <a:prstDash val="lgDashDot"/>
            <a:round/>
            <a:headEnd/>
            <a:tailEnd/>
          </a:ln>
        </p:spPr>
        <p:txBody>
          <a:bodyPr/>
          <a:lstStyle/>
          <a:p>
            <a:endParaRPr lang="zh-TW" altLang="en-US"/>
          </a:p>
        </p:txBody>
      </p:sp>
      <p:sp>
        <p:nvSpPr>
          <p:cNvPr id="109662" name="Line 26"/>
          <p:cNvSpPr>
            <a:spLocks noChangeShapeType="1"/>
          </p:cNvSpPr>
          <p:nvPr/>
        </p:nvSpPr>
        <p:spPr bwMode="auto">
          <a:xfrm>
            <a:off x="8299450" y="3475038"/>
            <a:ext cx="0" cy="1425575"/>
          </a:xfrm>
          <a:prstGeom prst="line">
            <a:avLst/>
          </a:prstGeom>
          <a:noFill/>
          <a:ln w="9525">
            <a:solidFill>
              <a:srgbClr val="000000"/>
            </a:solidFill>
            <a:prstDash val="lgDashDot"/>
            <a:round/>
            <a:headEnd/>
            <a:tailEnd/>
          </a:ln>
        </p:spPr>
        <p:txBody>
          <a:bodyPr/>
          <a:lstStyle/>
          <a:p>
            <a:endParaRPr lang="zh-TW" altLang="en-US"/>
          </a:p>
        </p:txBody>
      </p:sp>
      <p:sp>
        <p:nvSpPr>
          <p:cNvPr id="109663" name="Line 4"/>
          <p:cNvSpPr>
            <a:spLocks noChangeShapeType="1"/>
          </p:cNvSpPr>
          <p:nvPr/>
        </p:nvSpPr>
        <p:spPr bwMode="auto">
          <a:xfrm>
            <a:off x="635000" y="5330825"/>
            <a:ext cx="8358188" cy="0"/>
          </a:xfrm>
          <a:prstGeom prst="line">
            <a:avLst/>
          </a:prstGeom>
          <a:noFill/>
          <a:ln w="38100" cap="rnd">
            <a:solidFill>
              <a:srgbClr val="000000"/>
            </a:solidFill>
            <a:round/>
            <a:headEnd type="oval" w="med" len="med"/>
            <a:tailEnd type="triangle" w="med" len="med"/>
          </a:ln>
        </p:spPr>
        <p:txBody>
          <a:bodyPr/>
          <a:lstStyle/>
          <a:p>
            <a:endParaRPr lang="zh-TW" altLang="en-US"/>
          </a:p>
        </p:txBody>
      </p:sp>
      <p:sp>
        <p:nvSpPr>
          <p:cNvPr id="109664" name="Line 4"/>
          <p:cNvSpPr>
            <a:spLocks noChangeShapeType="1"/>
          </p:cNvSpPr>
          <p:nvPr/>
        </p:nvSpPr>
        <p:spPr bwMode="auto">
          <a:xfrm>
            <a:off x="635000" y="4005263"/>
            <a:ext cx="8391525" cy="9525"/>
          </a:xfrm>
          <a:prstGeom prst="line">
            <a:avLst/>
          </a:prstGeom>
          <a:noFill/>
          <a:ln w="38100" cap="rnd">
            <a:solidFill>
              <a:srgbClr val="000000"/>
            </a:solidFill>
            <a:round/>
            <a:headEnd type="oval" w="med" len="med"/>
            <a:tailEnd type="triangle" w="med" len="med"/>
          </a:ln>
        </p:spPr>
        <p:txBody>
          <a:bodyPr/>
          <a:lstStyle/>
          <a:p>
            <a:endParaRPr lang="zh-TW" altLang="en-US"/>
          </a:p>
        </p:txBody>
      </p:sp>
      <p:sp>
        <p:nvSpPr>
          <p:cNvPr id="109665" name="Line 24"/>
          <p:cNvSpPr>
            <a:spLocks noChangeShapeType="1"/>
          </p:cNvSpPr>
          <p:nvPr/>
        </p:nvSpPr>
        <p:spPr bwMode="auto">
          <a:xfrm flipH="1">
            <a:off x="1008063" y="2992438"/>
            <a:ext cx="3175" cy="3236912"/>
          </a:xfrm>
          <a:prstGeom prst="line">
            <a:avLst/>
          </a:prstGeom>
          <a:noFill/>
          <a:ln w="25400">
            <a:solidFill>
              <a:srgbClr val="000000"/>
            </a:solidFill>
            <a:round/>
            <a:headEnd/>
            <a:tailEnd/>
          </a:ln>
        </p:spPr>
        <p:txBody>
          <a:bodyPr/>
          <a:lstStyle/>
          <a:p>
            <a:endParaRPr lang="zh-TW" altLang="en-US"/>
          </a:p>
        </p:txBody>
      </p:sp>
      <p:sp>
        <p:nvSpPr>
          <p:cNvPr id="119" name="文字方塊 118"/>
          <p:cNvSpPr txBox="1"/>
          <p:nvPr/>
        </p:nvSpPr>
        <p:spPr>
          <a:xfrm>
            <a:off x="2080443" y="3645025"/>
            <a:ext cx="1531886" cy="371624"/>
          </a:xfrm>
          <a:prstGeom prst="rect">
            <a:avLst/>
          </a:prstGeom>
          <a:pattFill prst="zigZag">
            <a:fgClr>
              <a:srgbClr val="F50B0B"/>
            </a:fgClr>
            <a:bgClr>
              <a:schemeClr val="bg1"/>
            </a:bgClr>
          </a:pattFill>
          <a:ln>
            <a:solidFill>
              <a:schemeClr val="tx1"/>
            </a:solidFill>
          </a:ln>
          <a:scene3d>
            <a:camera prst="orthographicFront"/>
            <a:lightRig rig="threePt" dir="t"/>
          </a:scene3d>
          <a:sp3d>
            <a:bevelT w="114300" prst="artDeco"/>
          </a:sp3d>
        </p:spPr>
        <p:txBody>
          <a:bodyPr>
            <a:spAutoFit/>
          </a:bodyPr>
          <a:lstStyle/>
          <a:p>
            <a:pPr>
              <a:defRPr/>
            </a:pPr>
            <a:endParaRPr lang="zh-TW" altLang="en-US" dirty="0">
              <a:latin typeface="Arial" charset="0"/>
            </a:endParaRPr>
          </a:p>
        </p:txBody>
      </p:sp>
      <p:sp>
        <p:nvSpPr>
          <p:cNvPr id="140" name="Line 38"/>
          <p:cNvSpPr>
            <a:spLocks noChangeShapeType="1"/>
          </p:cNvSpPr>
          <p:nvPr/>
        </p:nvSpPr>
        <p:spPr bwMode="auto">
          <a:xfrm>
            <a:off x="1441450" y="3554413"/>
            <a:ext cx="0" cy="450850"/>
          </a:xfrm>
          <a:prstGeom prst="line">
            <a:avLst/>
          </a:prstGeom>
          <a:noFill/>
          <a:ln w="25400">
            <a:solidFill>
              <a:schemeClr val="bg2">
                <a:lumMod val="10000"/>
              </a:schemeClr>
            </a:solidFill>
            <a:round/>
            <a:headEnd/>
            <a:tailEnd type="triangle" w="med" len="med"/>
          </a:ln>
        </p:spPr>
        <p:txBody>
          <a:bodyPr/>
          <a:lstStyle/>
          <a:p>
            <a:pPr fontAlgn="auto">
              <a:spcBef>
                <a:spcPts val="0"/>
              </a:spcBef>
              <a:spcAft>
                <a:spcPts val="0"/>
              </a:spcAft>
              <a:defRPr/>
            </a:pPr>
            <a:endParaRPr kumimoji="0" lang="zh-TW" altLang="en-US" sz="2800">
              <a:latin typeface="+mn-lt"/>
              <a:ea typeface="+mn-ea"/>
            </a:endParaRPr>
          </a:p>
        </p:txBody>
      </p:sp>
      <p:sp>
        <p:nvSpPr>
          <p:cNvPr id="109670" name="Line 38"/>
          <p:cNvSpPr>
            <a:spLocks noChangeShapeType="1"/>
          </p:cNvSpPr>
          <p:nvPr/>
        </p:nvSpPr>
        <p:spPr bwMode="auto">
          <a:xfrm>
            <a:off x="1755775" y="3284538"/>
            <a:ext cx="0" cy="720725"/>
          </a:xfrm>
          <a:prstGeom prst="line">
            <a:avLst/>
          </a:prstGeom>
          <a:noFill/>
          <a:ln w="25400">
            <a:solidFill>
              <a:srgbClr val="009A00"/>
            </a:solidFill>
            <a:round/>
            <a:headEnd/>
            <a:tailEnd type="triangle" w="med" len="med"/>
          </a:ln>
        </p:spPr>
        <p:txBody>
          <a:bodyPr/>
          <a:lstStyle/>
          <a:p>
            <a:endParaRPr lang="zh-TW" altLang="en-US"/>
          </a:p>
        </p:txBody>
      </p:sp>
      <p:sp>
        <p:nvSpPr>
          <p:cNvPr id="109671" name="矩形 142"/>
          <p:cNvSpPr>
            <a:spLocks noChangeArrowheads="1"/>
          </p:cNvSpPr>
          <p:nvPr/>
        </p:nvSpPr>
        <p:spPr bwMode="auto">
          <a:xfrm>
            <a:off x="1482725" y="2990850"/>
            <a:ext cx="857250" cy="400050"/>
          </a:xfrm>
          <a:prstGeom prst="rect">
            <a:avLst/>
          </a:prstGeom>
          <a:noFill/>
          <a:ln w="9525">
            <a:noFill/>
            <a:miter lim="800000"/>
            <a:headEnd/>
            <a:tailEnd/>
          </a:ln>
        </p:spPr>
        <p:txBody>
          <a:bodyPr wrap="none">
            <a:spAutoFit/>
          </a:bodyPr>
          <a:lstStyle/>
          <a:p>
            <a:r>
              <a:rPr kumimoji="0" lang="en-US" altLang="zh-TW" sz="2000" b="1" i="1">
                <a:solidFill>
                  <a:srgbClr val="009A00"/>
                </a:solidFill>
                <a:latin typeface="Times New Roman" pitchFamily="18" charset="0"/>
                <a:cs typeface="Times New Roman" pitchFamily="18" charset="0"/>
              </a:rPr>
              <a:t>CW=</a:t>
            </a:r>
            <a:r>
              <a:rPr kumimoji="0" lang="en-US" altLang="zh-TW" sz="2000" b="1">
                <a:solidFill>
                  <a:srgbClr val="009A00"/>
                </a:solidFill>
                <a:latin typeface="Times New Roman" pitchFamily="18" charset="0"/>
                <a:cs typeface="Times New Roman" pitchFamily="18" charset="0"/>
              </a:rPr>
              <a:t>1</a:t>
            </a:r>
            <a:endParaRPr kumimoji="0" lang="zh-TW" altLang="en-US" sz="2000" b="1">
              <a:solidFill>
                <a:srgbClr val="009A00"/>
              </a:solidFill>
              <a:latin typeface="Times New Roman" pitchFamily="18" charset="0"/>
              <a:cs typeface="Times New Roman" pitchFamily="18" charset="0"/>
            </a:endParaRPr>
          </a:p>
        </p:txBody>
      </p:sp>
      <p:sp>
        <p:nvSpPr>
          <p:cNvPr id="109672" name="Line 38"/>
          <p:cNvSpPr>
            <a:spLocks noChangeShapeType="1"/>
          </p:cNvSpPr>
          <p:nvPr/>
        </p:nvSpPr>
        <p:spPr bwMode="auto">
          <a:xfrm>
            <a:off x="2068513" y="3554413"/>
            <a:ext cx="0" cy="450850"/>
          </a:xfrm>
          <a:prstGeom prst="line">
            <a:avLst/>
          </a:prstGeom>
          <a:noFill/>
          <a:ln w="25400">
            <a:solidFill>
              <a:srgbClr val="FF0000"/>
            </a:solidFill>
            <a:round/>
            <a:headEnd/>
            <a:tailEnd type="triangle" w="med" len="med"/>
          </a:ln>
        </p:spPr>
        <p:txBody>
          <a:bodyPr/>
          <a:lstStyle/>
          <a:p>
            <a:endParaRPr lang="zh-TW" altLang="en-US"/>
          </a:p>
        </p:txBody>
      </p:sp>
      <p:sp>
        <p:nvSpPr>
          <p:cNvPr id="109673" name="矩形 144"/>
          <p:cNvSpPr>
            <a:spLocks noChangeArrowheads="1"/>
          </p:cNvSpPr>
          <p:nvPr/>
        </p:nvSpPr>
        <p:spPr bwMode="auto">
          <a:xfrm>
            <a:off x="1778000" y="3201988"/>
            <a:ext cx="857250" cy="400050"/>
          </a:xfrm>
          <a:prstGeom prst="rect">
            <a:avLst/>
          </a:prstGeom>
          <a:noFill/>
          <a:ln w="9525">
            <a:noFill/>
            <a:miter lim="800000"/>
            <a:headEnd/>
            <a:tailEnd/>
          </a:ln>
        </p:spPr>
        <p:txBody>
          <a:bodyPr wrap="none">
            <a:spAutoFit/>
          </a:bodyPr>
          <a:lstStyle/>
          <a:p>
            <a:r>
              <a:rPr kumimoji="0" lang="en-US" altLang="zh-TW" sz="2000" b="1" i="1">
                <a:solidFill>
                  <a:srgbClr val="FF0000"/>
                </a:solidFill>
                <a:latin typeface="Times New Roman" pitchFamily="18" charset="0"/>
                <a:cs typeface="Times New Roman" pitchFamily="18" charset="0"/>
              </a:rPr>
              <a:t>CW=0</a:t>
            </a:r>
            <a:endParaRPr kumimoji="0" lang="zh-TW" altLang="en-US" sz="2000" b="1" i="1">
              <a:solidFill>
                <a:srgbClr val="FF0000"/>
              </a:solidFill>
              <a:latin typeface="Times New Roman" pitchFamily="18" charset="0"/>
              <a:cs typeface="Times New Roman" pitchFamily="18" charset="0"/>
            </a:endParaRPr>
          </a:p>
        </p:txBody>
      </p:sp>
      <p:sp>
        <p:nvSpPr>
          <p:cNvPr id="148" name="矩形 147"/>
          <p:cNvSpPr/>
          <p:nvPr/>
        </p:nvSpPr>
        <p:spPr>
          <a:xfrm>
            <a:off x="1011238" y="3157538"/>
            <a:ext cx="815975" cy="400050"/>
          </a:xfrm>
          <a:prstGeom prst="rect">
            <a:avLst/>
          </a:prstGeom>
        </p:spPr>
        <p:txBody>
          <a:bodyPr wrap="none">
            <a:spAutoFit/>
          </a:bodyPr>
          <a:lstStyle/>
          <a:p>
            <a:pPr fontAlgn="auto">
              <a:spcBef>
                <a:spcPts val="0"/>
              </a:spcBef>
              <a:spcAft>
                <a:spcPts val="0"/>
              </a:spcAft>
              <a:defRPr/>
            </a:pPr>
            <a:r>
              <a:rPr kumimoji="0" lang="en-US" altLang="zh-TW" sz="2000" b="1" i="1" dirty="0">
                <a:solidFill>
                  <a:schemeClr val="bg2">
                    <a:lumMod val="10000"/>
                  </a:schemeClr>
                </a:solidFill>
                <a:latin typeface="Times New Roman" pitchFamily="18" charset="0"/>
                <a:ea typeface="+mn-ea"/>
                <a:cs typeface="Times New Roman" pitchFamily="18" charset="0"/>
              </a:rPr>
              <a:t>BC=1</a:t>
            </a:r>
            <a:endParaRPr kumimoji="0" lang="zh-TW" altLang="en-US" sz="2000" b="1" i="1" dirty="0">
              <a:solidFill>
                <a:schemeClr val="bg2">
                  <a:lumMod val="10000"/>
                </a:schemeClr>
              </a:solidFill>
              <a:latin typeface="Times New Roman" pitchFamily="18" charset="0"/>
              <a:ea typeface="+mn-ea"/>
              <a:cs typeface="Times New Roman" pitchFamily="18" charset="0"/>
            </a:endParaRPr>
          </a:p>
        </p:txBody>
      </p:sp>
      <p:sp>
        <p:nvSpPr>
          <p:cNvPr id="149" name="Rectangle 34"/>
          <p:cNvSpPr>
            <a:spLocks noChangeArrowheads="1"/>
          </p:cNvSpPr>
          <p:nvPr/>
        </p:nvSpPr>
        <p:spPr bwMode="auto">
          <a:xfrm>
            <a:off x="3609975" y="2871788"/>
            <a:ext cx="46038" cy="3386137"/>
          </a:xfrm>
          <a:prstGeom prst="rect">
            <a:avLst/>
          </a:prstGeom>
          <a:solidFill>
            <a:srgbClr val="FFFF00"/>
          </a:solidFill>
          <a:ln w="9525">
            <a:solidFill>
              <a:srgbClr val="000000"/>
            </a:solidFill>
            <a:miter lim="800000"/>
            <a:headEnd/>
            <a:tailEnd/>
          </a:ln>
        </p:spPr>
        <p:txBody>
          <a:bodyPr/>
          <a:lstStyle/>
          <a:p>
            <a:pPr fontAlgn="auto">
              <a:spcBef>
                <a:spcPts val="0"/>
              </a:spcBef>
              <a:spcAft>
                <a:spcPts val="0"/>
              </a:spcAft>
              <a:defRPr/>
            </a:pPr>
            <a:endParaRPr kumimoji="0" lang="zh-TW" altLang="en-US" sz="2800">
              <a:latin typeface="+mn-lt"/>
              <a:ea typeface="+mn-ea"/>
            </a:endParaRPr>
          </a:p>
        </p:txBody>
      </p:sp>
      <p:sp>
        <p:nvSpPr>
          <p:cNvPr id="109676" name="矩形 149"/>
          <p:cNvSpPr>
            <a:spLocks noChangeArrowheads="1"/>
          </p:cNvSpPr>
          <p:nvPr/>
        </p:nvSpPr>
        <p:spPr bwMode="auto">
          <a:xfrm>
            <a:off x="3338513" y="6388100"/>
            <a:ext cx="755650" cy="400050"/>
          </a:xfrm>
          <a:prstGeom prst="rect">
            <a:avLst/>
          </a:prstGeom>
          <a:noFill/>
          <a:ln w="9525">
            <a:noFill/>
            <a:miter lim="800000"/>
            <a:headEnd/>
            <a:tailEnd/>
          </a:ln>
        </p:spPr>
        <p:txBody>
          <a:bodyPr wrap="none">
            <a:spAutoFit/>
          </a:bodyPr>
          <a:lstStyle/>
          <a:p>
            <a:r>
              <a:rPr kumimoji="0" lang="en-US" altLang="zh-TW" sz="2000" b="1">
                <a:latin typeface="Times New Roman" pitchFamily="18" charset="0"/>
                <a:cs typeface="Times New Roman" pitchFamily="18" charset="0"/>
              </a:rPr>
              <a:t>LIFS</a:t>
            </a:r>
            <a:endParaRPr kumimoji="0" lang="zh-TW" altLang="en-US" sz="2000" b="1">
              <a:latin typeface="Times New Roman" pitchFamily="18" charset="0"/>
              <a:cs typeface="Times New Roman" pitchFamily="18" charset="0"/>
            </a:endParaRPr>
          </a:p>
        </p:txBody>
      </p:sp>
      <p:sp>
        <p:nvSpPr>
          <p:cNvPr id="109677" name="Line 38"/>
          <p:cNvSpPr>
            <a:spLocks noChangeShapeType="1"/>
          </p:cNvSpPr>
          <p:nvPr/>
        </p:nvSpPr>
        <p:spPr bwMode="auto">
          <a:xfrm flipH="1" flipV="1">
            <a:off x="3633788" y="6257925"/>
            <a:ext cx="0" cy="230188"/>
          </a:xfrm>
          <a:prstGeom prst="line">
            <a:avLst/>
          </a:prstGeom>
          <a:noFill/>
          <a:ln w="25400">
            <a:solidFill>
              <a:schemeClr val="tx1"/>
            </a:solidFill>
            <a:round/>
            <a:headEnd/>
            <a:tailEnd type="triangle" w="med" len="med"/>
          </a:ln>
        </p:spPr>
        <p:txBody>
          <a:bodyPr/>
          <a:lstStyle/>
          <a:p>
            <a:endParaRPr lang="zh-TW" altLang="en-US"/>
          </a:p>
        </p:txBody>
      </p:sp>
      <p:sp>
        <p:nvSpPr>
          <p:cNvPr id="109678" name="矩形 152"/>
          <p:cNvSpPr>
            <a:spLocks noChangeArrowheads="1"/>
          </p:cNvSpPr>
          <p:nvPr/>
        </p:nvSpPr>
        <p:spPr bwMode="auto">
          <a:xfrm>
            <a:off x="1639888" y="4433888"/>
            <a:ext cx="801823" cy="400110"/>
          </a:xfrm>
          <a:prstGeom prst="rect">
            <a:avLst/>
          </a:prstGeom>
          <a:noFill/>
          <a:ln w="9525">
            <a:noFill/>
            <a:miter lim="800000"/>
            <a:headEnd/>
            <a:tailEnd/>
          </a:ln>
        </p:spPr>
        <p:txBody>
          <a:bodyPr wrap="none">
            <a:spAutoFit/>
          </a:bodyPr>
          <a:lstStyle/>
          <a:p>
            <a:r>
              <a:rPr kumimoji="0" lang="en-US" altLang="zh-TW" sz="2000" b="1" i="1" dirty="0" smtClean="0">
                <a:latin typeface="Times New Roman" pitchFamily="18" charset="0"/>
                <a:cs typeface="Times New Roman" pitchFamily="18" charset="0"/>
              </a:rPr>
              <a:t>BC=</a:t>
            </a:r>
            <a:r>
              <a:rPr kumimoji="0" lang="en-US" altLang="zh-TW" sz="2000" b="1" i="1" dirty="0">
                <a:solidFill>
                  <a:srgbClr val="FF0000"/>
                </a:solidFill>
                <a:latin typeface="Times New Roman" pitchFamily="18" charset="0"/>
                <a:cs typeface="Times New Roman" pitchFamily="18" charset="0"/>
              </a:rPr>
              <a:t>5</a:t>
            </a:r>
          </a:p>
        </p:txBody>
      </p:sp>
      <p:sp>
        <p:nvSpPr>
          <p:cNvPr id="109679" name="Line 38"/>
          <p:cNvSpPr>
            <a:spLocks noChangeShapeType="1"/>
          </p:cNvSpPr>
          <p:nvPr/>
        </p:nvSpPr>
        <p:spPr bwMode="auto">
          <a:xfrm>
            <a:off x="2068513" y="4862513"/>
            <a:ext cx="0" cy="450850"/>
          </a:xfrm>
          <a:prstGeom prst="line">
            <a:avLst/>
          </a:prstGeom>
          <a:noFill/>
          <a:ln w="25400">
            <a:solidFill>
              <a:schemeClr val="tx1"/>
            </a:solidFill>
            <a:round/>
            <a:headEnd/>
            <a:tailEnd type="triangle" w="med" len="med"/>
          </a:ln>
        </p:spPr>
        <p:txBody>
          <a:bodyPr/>
          <a:lstStyle/>
          <a:p>
            <a:endParaRPr lang="zh-TW" altLang="en-US"/>
          </a:p>
        </p:txBody>
      </p:sp>
      <p:sp>
        <p:nvSpPr>
          <p:cNvPr id="109680" name="Line 38"/>
          <p:cNvSpPr>
            <a:spLocks noChangeShapeType="1"/>
          </p:cNvSpPr>
          <p:nvPr/>
        </p:nvSpPr>
        <p:spPr bwMode="auto">
          <a:xfrm>
            <a:off x="3954463" y="4598988"/>
            <a:ext cx="0" cy="714375"/>
          </a:xfrm>
          <a:prstGeom prst="line">
            <a:avLst/>
          </a:prstGeom>
          <a:noFill/>
          <a:ln w="25400">
            <a:solidFill>
              <a:srgbClr val="00B050"/>
            </a:solidFill>
            <a:round/>
            <a:headEnd/>
            <a:tailEnd type="triangle" w="med" len="med"/>
          </a:ln>
        </p:spPr>
        <p:txBody>
          <a:bodyPr/>
          <a:lstStyle/>
          <a:p>
            <a:endParaRPr lang="zh-TW" altLang="en-US"/>
          </a:p>
        </p:txBody>
      </p:sp>
      <p:sp>
        <p:nvSpPr>
          <p:cNvPr id="109681" name="矩形 155"/>
          <p:cNvSpPr>
            <a:spLocks noChangeArrowheads="1"/>
          </p:cNvSpPr>
          <p:nvPr/>
        </p:nvSpPr>
        <p:spPr bwMode="auto">
          <a:xfrm>
            <a:off x="3981450" y="4527550"/>
            <a:ext cx="858838" cy="400050"/>
          </a:xfrm>
          <a:prstGeom prst="rect">
            <a:avLst/>
          </a:prstGeom>
          <a:noFill/>
          <a:ln w="9525">
            <a:noFill/>
            <a:miter lim="800000"/>
            <a:headEnd/>
            <a:tailEnd/>
          </a:ln>
        </p:spPr>
        <p:txBody>
          <a:bodyPr wrap="none">
            <a:spAutoFit/>
          </a:bodyPr>
          <a:lstStyle/>
          <a:p>
            <a:r>
              <a:rPr kumimoji="0" lang="en-US" altLang="zh-TW" sz="2000" b="1" i="1">
                <a:solidFill>
                  <a:srgbClr val="FF0000"/>
                </a:solidFill>
                <a:latin typeface="Times New Roman" pitchFamily="18" charset="0"/>
                <a:cs typeface="Times New Roman" pitchFamily="18" charset="0"/>
              </a:rPr>
              <a:t>CW=</a:t>
            </a:r>
            <a:r>
              <a:rPr kumimoji="0" lang="en-US" altLang="zh-TW" sz="2000" b="1">
                <a:solidFill>
                  <a:srgbClr val="FF0000"/>
                </a:solidFill>
                <a:latin typeface="Times New Roman" pitchFamily="18" charset="0"/>
                <a:cs typeface="Times New Roman" pitchFamily="18" charset="0"/>
              </a:rPr>
              <a:t>0</a:t>
            </a:r>
            <a:endParaRPr kumimoji="0" lang="zh-TW" altLang="en-US" sz="2000" b="1">
              <a:solidFill>
                <a:srgbClr val="FF0000"/>
              </a:solidFill>
              <a:latin typeface="Times New Roman" pitchFamily="18" charset="0"/>
              <a:cs typeface="Times New Roman" pitchFamily="18" charset="0"/>
            </a:endParaRPr>
          </a:p>
        </p:txBody>
      </p:sp>
      <p:sp>
        <p:nvSpPr>
          <p:cNvPr id="109682" name="Line 38"/>
          <p:cNvSpPr>
            <a:spLocks noChangeShapeType="1"/>
          </p:cNvSpPr>
          <p:nvPr/>
        </p:nvSpPr>
        <p:spPr bwMode="auto">
          <a:xfrm>
            <a:off x="4241800" y="4899025"/>
            <a:ext cx="0" cy="428625"/>
          </a:xfrm>
          <a:prstGeom prst="line">
            <a:avLst/>
          </a:prstGeom>
          <a:noFill/>
          <a:ln w="25400">
            <a:solidFill>
              <a:srgbClr val="FF0000"/>
            </a:solidFill>
            <a:round/>
            <a:headEnd/>
            <a:tailEnd type="triangle" w="med" len="med"/>
          </a:ln>
        </p:spPr>
        <p:txBody>
          <a:bodyPr/>
          <a:lstStyle/>
          <a:p>
            <a:endParaRPr lang="zh-TW" altLang="en-US"/>
          </a:p>
        </p:txBody>
      </p:sp>
      <p:sp>
        <p:nvSpPr>
          <p:cNvPr id="109683" name="矩形 157"/>
          <p:cNvSpPr>
            <a:spLocks noChangeArrowheads="1"/>
          </p:cNvSpPr>
          <p:nvPr/>
        </p:nvSpPr>
        <p:spPr bwMode="auto">
          <a:xfrm>
            <a:off x="3598863" y="4164013"/>
            <a:ext cx="857250" cy="400050"/>
          </a:xfrm>
          <a:prstGeom prst="rect">
            <a:avLst/>
          </a:prstGeom>
          <a:noFill/>
          <a:ln w="9525">
            <a:noFill/>
            <a:miter lim="800000"/>
            <a:headEnd/>
            <a:tailEnd/>
          </a:ln>
        </p:spPr>
        <p:txBody>
          <a:bodyPr wrap="none">
            <a:spAutoFit/>
          </a:bodyPr>
          <a:lstStyle/>
          <a:p>
            <a:r>
              <a:rPr kumimoji="0" lang="en-US" altLang="zh-TW" sz="2000" b="1" i="1">
                <a:solidFill>
                  <a:srgbClr val="00B050"/>
                </a:solidFill>
                <a:latin typeface="Times New Roman" pitchFamily="18" charset="0"/>
                <a:cs typeface="Times New Roman" pitchFamily="18" charset="0"/>
              </a:rPr>
              <a:t>CW=1</a:t>
            </a:r>
            <a:endParaRPr kumimoji="0" lang="zh-TW" altLang="en-US" sz="2000" b="1" i="1">
              <a:solidFill>
                <a:srgbClr val="00B050"/>
              </a:solidFill>
              <a:latin typeface="Times New Roman" pitchFamily="18" charset="0"/>
              <a:cs typeface="Times New Roman" pitchFamily="18" charset="0"/>
            </a:endParaRPr>
          </a:p>
        </p:txBody>
      </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89</a:t>
            </a:fld>
            <a:endParaRPr lang="zh-TW" altLang="en-US"/>
          </a:p>
        </p:txBody>
      </p:sp>
    </p:spTree>
    <p:extLst>
      <p:ext uri="{BB962C8B-B14F-4D97-AF65-F5344CB8AC3E}">
        <p14:creationId xmlns:p14="http://schemas.microsoft.com/office/powerpoint/2010/main" val="960064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ox(in)">
                                      <p:cBhvr>
                                        <p:cTn id="11" dur="500"/>
                                        <p:tgtEl>
                                          <p:spTgt spid="3">
                                            <p:txEl>
                                              <p:pRg st="1" end="1"/>
                                            </p:txEl>
                                          </p:spTgt>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txBox="1">
            <a:spLocks/>
          </p:cNvSpPr>
          <p:nvPr/>
        </p:nvSpPr>
        <p:spPr>
          <a:xfrm>
            <a:off x="629014" y="269776"/>
            <a:ext cx="8077200" cy="1143000"/>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dirty="0">
                <a:solidFill>
                  <a:prstClr val="black"/>
                </a:solidFill>
              </a:rPr>
              <a:t>Catalog of </a:t>
            </a:r>
            <a:r>
              <a:rPr dirty="0" err="1">
                <a:solidFill>
                  <a:prstClr val="black"/>
                </a:solidFill>
              </a:rPr>
              <a:t>IoT</a:t>
            </a:r>
            <a:r>
              <a:rPr dirty="0">
                <a:solidFill>
                  <a:prstClr val="black"/>
                </a:solidFill>
              </a:rPr>
              <a:t>/M2M Sensors </a:t>
            </a:r>
            <a:r>
              <a:rPr dirty="0" smtClean="0">
                <a:solidFill>
                  <a:prstClr val="black"/>
                </a:solidFill>
              </a:rPr>
              <a:t>(4)</a:t>
            </a:r>
            <a:endParaRPr dirty="0">
              <a:solidFill>
                <a:prstClr val="black"/>
              </a:solidFill>
            </a:endParaRPr>
          </a:p>
        </p:txBody>
      </p:sp>
      <p:sp>
        <p:nvSpPr>
          <p:cNvPr id="7" name="文字方塊 6"/>
          <p:cNvSpPr txBox="1"/>
          <p:nvPr/>
        </p:nvSpPr>
        <p:spPr>
          <a:xfrm>
            <a:off x="660670" y="2412776"/>
            <a:ext cx="2671244" cy="369332"/>
          </a:xfrm>
          <a:prstGeom prst="rect">
            <a:avLst/>
          </a:prstGeom>
          <a:noFill/>
        </p:spPr>
        <p:txBody>
          <a:bodyPr wrap="none" rtlCol="0">
            <a:spAutoFit/>
          </a:bodyPr>
          <a:lstStyle/>
          <a:p>
            <a:r>
              <a:rPr lang="en-US" altLang="zh-TW" dirty="0" smtClean="0">
                <a:solidFill>
                  <a:prstClr val="black"/>
                </a:solidFill>
              </a:rPr>
              <a:t>Obstacle avoidance sensor</a:t>
            </a:r>
            <a:endParaRPr lang="zh-TW" altLang="en-US" dirty="0">
              <a:solidFill>
                <a:prstClr val="black"/>
              </a:solidFill>
            </a:endParaRPr>
          </a:p>
        </p:txBody>
      </p:sp>
      <p:pic>
        <p:nvPicPr>
          <p:cNvPr id="8" name="圖片 7"/>
          <p:cNvPicPr>
            <a:picLocks noChangeAspect="1"/>
          </p:cNvPicPr>
          <p:nvPr/>
        </p:nvPicPr>
        <p:blipFill>
          <a:blip r:embed="rId3"/>
          <a:stretch>
            <a:fillRect/>
          </a:stretch>
        </p:blipFill>
        <p:spPr>
          <a:xfrm>
            <a:off x="762000" y="1508014"/>
            <a:ext cx="2580952" cy="809524"/>
          </a:xfrm>
          <a:prstGeom prst="rect">
            <a:avLst/>
          </a:prstGeom>
        </p:spPr>
      </p:pic>
      <p:pic>
        <p:nvPicPr>
          <p:cNvPr id="9" name="圖片 8"/>
          <p:cNvPicPr>
            <a:picLocks noChangeAspect="1"/>
          </p:cNvPicPr>
          <p:nvPr/>
        </p:nvPicPr>
        <p:blipFill>
          <a:blip r:embed="rId4"/>
          <a:stretch>
            <a:fillRect/>
          </a:stretch>
        </p:blipFill>
        <p:spPr>
          <a:xfrm>
            <a:off x="733428" y="3028469"/>
            <a:ext cx="2638095" cy="1076190"/>
          </a:xfrm>
          <a:prstGeom prst="rect">
            <a:avLst/>
          </a:prstGeom>
        </p:spPr>
      </p:pic>
      <p:sp>
        <p:nvSpPr>
          <p:cNvPr id="10" name="文字方塊 9"/>
          <p:cNvSpPr txBox="1"/>
          <p:nvPr/>
        </p:nvSpPr>
        <p:spPr>
          <a:xfrm>
            <a:off x="916372" y="4166354"/>
            <a:ext cx="2005164" cy="369332"/>
          </a:xfrm>
          <a:prstGeom prst="rect">
            <a:avLst/>
          </a:prstGeom>
          <a:noFill/>
        </p:spPr>
        <p:txBody>
          <a:bodyPr wrap="none" rtlCol="0">
            <a:spAutoFit/>
          </a:bodyPr>
          <a:lstStyle/>
          <a:p>
            <a:r>
              <a:rPr lang="en-US" altLang="zh-TW" dirty="0" smtClean="0">
                <a:solidFill>
                  <a:prstClr val="black"/>
                </a:solidFill>
              </a:rPr>
              <a:t>Microphone sensor</a:t>
            </a:r>
            <a:endParaRPr lang="zh-TW" altLang="en-US" dirty="0">
              <a:solidFill>
                <a:prstClr val="black"/>
              </a:solidFill>
            </a:endParaRPr>
          </a:p>
        </p:txBody>
      </p:sp>
      <p:pic>
        <p:nvPicPr>
          <p:cNvPr id="11" name="圖片 10"/>
          <p:cNvPicPr>
            <a:picLocks noChangeAspect="1"/>
          </p:cNvPicPr>
          <p:nvPr/>
        </p:nvPicPr>
        <p:blipFill>
          <a:blip r:embed="rId5"/>
          <a:stretch>
            <a:fillRect/>
          </a:stretch>
        </p:blipFill>
        <p:spPr>
          <a:xfrm>
            <a:off x="660670" y="4642227"/>
            <a:ext cx="2885714" cy="1085714"/>
          </a:xfrm>
          <a:prstGeom prst="rect">
            <a:avLst/>
          </a:prstGeom>
        </p:spPr>
      </p:pic>
      <p:sp>
        <p:nvSpPr>
          <p:cNvPr id="12" name="文字方塊 11"/>
          <p:cNvSpPr txBox="1"/>
          <p:nvPr/>
        </p:nvSpPr>
        <p:spPr>
          <a:xfrm>
            <a:off x="985845" y="5736495"/>
            <a:ext cx="1866217" cy="369332"/>
          </a:xfrm>
          <a:prstGeom prst="rect">
            <a:avLst/>
          </a:prstGeom>
          <a:noFill/>
        </p:spPr>
        <p:txBody>
          <a:bodyPr wrap="none" rtlCol="0">
            <a:spAutoFit/>
          </a:bodyPr>
          <a:lstStyle/>
          <a:p>
            <a:r>
              <a:rPr lang="en-US" altLang="zh-TW" dirty="0" smtClean="0">
                <a:solidFill>
                  <a:prstClr val="black"/>
                </a:solidFill>
              </a:rPr>
              <a:t>Linear-Hall sensor</a:t>
            </a:r>
            <a:endParaRPr lang="zh-TW" altLang="en-US" dirty="0">
              <a:solidFill>
                <a:prstClr val="black"/>
              </a:solidFill>
            </a:endParaRPr>
          </a:p>
        </p:txBody>
      </p:sp>
      <p:pic>
        <p:nvPicPr>
          <p:cNvPr id="13" name="圖片 12"/>
          <p:cNvPicPr>
            <a:picLocks noChangeAspect="1"/>
          </p:cNvPicPr>
          <p:nvPr/>
        </p:nvPicPr>
        <p:blipFill>
          <a:blip r:embed="rId6"/>
          <a:stretch>
            <a:fillRect/>
          </a:stretch>
        </p:blipFill>
        <p:spPr>
          <a:xfrm>
            <a:off x="3553374" y="3059085"/>
            <a:ext cx="2695926" cy="953543"/>
          </a:xfrm>
          <a:prstGeom prst="rect">
            <a:avLst/>
          </a:prstGeom>
        </p:spPr>
      </p:pic>
      <p:sp>
        <p:nvSpPr>
          <p:cNvPr id="14" name="文字方塊 13"/>
          <p:cNvSpPr txBox="1"/>
          <p:nvPr/>
        </p:nvSpPr>
        <p:spPr>
          <a:xfrm>
            <a:off x="3480014" y="4069355"/>
            <a:ext cx="2725874" cy="369332"/>
          </a:xfrm>
          <a:prstGeom prst="rect">
            <a:avLst/>
          </a:prstGeom>
          <a:noFill/>
        </p:spPr>
        <p:txBody>
          <a:bodyPr wrap="none" rtlCol="0">
            <a:spAutoFit/>
          </a:bodyPr>
          <a:lstStyle/>
          <a:p>
            <a:r>
              <a:rPr lang="en-US" altLang="zh-TW" dirty="0" smtClean="0">
                <a:solidFill>
                  <a:prstClr val="black"/>
                </a:solidFill>
              </a:rPr>
              <a:t>Digital-Temperature sensor</a:t>
            </a:r>
            <a:endParaRPr lang="zh-TW" altLang="en-US" dirty="0">
              <a:solidFill>
                <a:prstClr val="black"/>
              </a:solidFill>
            </a:endParaRPr>
          </a:p>
        </p:txBody>
      </p:sp>
      <p:pic>
        <p:nvPicPr>
          <p:cNvPr id="15" name="圖片 14"/>
          <p:cNvPicPr>
            <a:picLocks noChangeAspect="1"/>
          </p:cNvPicPr>
          <p:nvPr/>
        </p:nvPicPr>
        <p:blipFill>
          <a:blip r:embed="rId7"/>
          <a:stretch>
            <a:fillRect/>
          </a:stretch>
        </p:blipFill>
        <p:spPr>
          <a:xfrm>
            <a:off x="3295265" y="1511489"/>
            <a:ext cx="3019048" cy="780952"/>
          </a:xfrm>
          <a:prstGeom prst="rect">
            <a:avLst/>
          </a:prstGeom>
        </p:spPr>
      </p:pic>
      <p:sp>
        <p:nvSpPr>
          <p:cNvPr id="16" name="文字方塊 15"/>
          <p:cNvSpPr txBox="1"/>
          <p:nvPr/>
        </p:nvSpPr>
        <p:spPr>
          <a:xfrm>
            <a:off x="4068707" y="2412776"/>
            <a:ext cx="2066784" cy="369332"/>
          </a:xfrm>
          <a:prstGeom prst="rect">
            <a:avLst/>
          </a:prstGeom>
          <a:noFill/>
        </p:spPr>
        <p:txBody>
          <a:bodyPr wrap="none" rtlCol="0">
            <a:spAutoFit/>
          </a:bodyPr>
          <a:lstStyle/>
          <a:p>
            <a:r>
              <a:rPr lang="en-US" altLang="zh-TW" dirty="0" smtClean="0">
                <a:solidFill>
                  <a:prstClr val="black"/>
                </a:solidFill>
              </a:rPr>
              <a:t>Line Tracking sensor</a:t>
            </a:r>
            <a:endParaRPr lang="zh-TW" altLang="en-US" dirty="0">
              <a:solidFill>
                <a:prstClr val="black"/>
              </a:solidFill>
            </a:endParaRPr>
          </a:p>
        </p:txBody>
      </p:sp>
      <p:pic>
        <p:nvPicPr>
          <p:cNvPr id="17" name="圖片 16"/>
          <p:cNvPicPr>
            <a:picLocks noChangeAspect="1"/>
          </p:cNvPicPr>
          <p:nvPr/>
        </p:nvPicPr>
        <p:blipFill>
          <a:blip r:embed="rId8"/>
          <a:stretch>
            <a:fillRect/>
          </a:stretch>
        </p:blipFill>
        <p:spPr>
          <a:xfrm>
            <a:off x="3371523" y="4546961"/>
            <a:ext cx="2942857" cy="1142857"/>
          </a:xfrm>
          <a:prstGeom prst="rect">
            <a:avLst/>
          </a:prstGeom>
        </p:spPr>
      </p:pic>
      <p:sp>
        <p:nvSpPr>
          <p:cNvPr id="18" name="文字方塊 17"/>
          <p:cNvSpPr txBox="1"/>
          <p:nvPr/>
        </p:nvSpPr>
        <p:spPr>
          <a:xfrm>
            <a:off x="3516344" y="5741654"/>
            <a:ext cx="2730684" cy="369332"/>
          </a:xfrm>
          <a:prstGeom prst="rect">
            <a:avLst/>
          </a:prstGeom>
          <a:noFill/>
        </p:spPr>
        <p:txBody>
          <a:bodyPr wrap="none" rtlCol="0">
            <a:spAutoFit/>
          </a:bodyPr>
          <a:lstStyle/>
          <a:p>
            <a:r>
              <a:rPr lang="en-US" altLang="zh-TW" dirty="0" smtClean="0">
                <a:solidFill>
                  <a:prstClr val="black"/>
                </a:solidFill>
              </a:rPr>
              <a:t>High-Sensitive voice sensor</a:t>
            </a:r>
            <a:endParaRPr lang="zh-TW" altLang="en-US" dirty="0">
              <a:solidFill>
                <a:prstClr val="black"/>
              </a:solidFill>
            </a:endParaRPr>
          </a:p>
        </p:txBody>
      </p:sp>
      <p:pic>
        <p:nvPicPr>
          <p:cNvPr id="19" name="圖片 18"/>
          <p:cNvPicPr>
            <a:picLocks noChangeAspect="1"/>
          </p:cNvPicPr>
          <p:nvPr/>
        </p:nvPicPr>
        <p:blipFill>
          <a:blip r:embed="rId9"/>
          <a:stretch>
            <a:fillRect/>
          </a:stretch>
        </p:blipFill>
        <p:spPr>
          <a:xfrm>
            <a:off x="6380448" y="1361464"/>
            <a:ext cx="2524820" cy="1058796"/>
          </a:xfrm>
          <a:prstGeom prst="rect">
            <a:avLst/>
          </a:prstGeom>
        </p:spPr>
      </p:pic>
      <p:sp>
        <p:nvSpPr>
          <p:cNvPr id="20" name="文字方塊 19"/>
          <p:cNvSpPr txBox="1"/>
          <p:nvPr/>
        </p:nvSpPr>
        <p:spPr>
          <a:xfrm>
            <a:off x="6728792" y="2445223"/>
            <a:ext cx="1996187" cy="369332"/>
          </a:xfrm>
          <a:prstGeom prst="rect">
            <a:avLst/>
          </a:prstGeom>
          <a:noFill/>
        </p:spPr>
        <p:txBody>
          <a:bodyPr wrap="none" rtlCol="0">
            <a:spAutoFit/>
          </a:bodyPr>
          <a:lstStyle/>
          <a:p>
            <a:r>
              <a:rPr lang="en-US" altLang="zh-TW" dirty="0" smtClean="0">
                <a:solidFill>
                  <a:prstClr val="black"/>
                </a:solidFill>
              </a:rPr>
              <a:t>Metal touch sensor</a:t>
            </a:r>
            <a:endParaRPr lang="zh-TW" altLang="en-US" dirty="0">
              <a:solidFill>
                <a:prstClr val="black"/>
              </a:solidFill>
            </a:endParaRPr>
          </a:p>
        </p:txBody>
      </p:sp>
      <p:pic>
        <p:nvPicPr>
          <p:cNvPr id="21" name="圖片 20"/>
          <p:cNvPicPr>
            <a:picLocks noChangeAspect="1"/>
          </p:cNvPicPr>
          <p:nvPr/>
        </p:nvPicPr>
        <p:blipFill>
          <a:blip r:embed="rId10"/>
          <a:stretch>
            <a:fillRect/>
          </a:stretch>
        </p:blipFill>
        <p:spPr>
          <a:xfrm>
            <a:off x="6380448" y="2940707"/>
            <a:ext cx="2692874" cy="1071921"/>
          </a:xfrm>
          <a:prstGeom prst="rect">
            <a:avLst/>
          </a:prstGeom>
        </p:spPr>
      </p:pic>
      <p:sp>
        <p:nvSpPr>
          <p:cNvPr id="22" name="文字方塊 21"/>
          <p:cNvSpPr txBox="1"/>
          <p:nvPr/>
        </p:nvSpPr>
        <p:spPr>
          <a:xfrm>
            <a:off x="6930256" y="4138780"/>
            <a:ext cx="1425390" cy="369332"/>
          </a:xfrm>
          <a:prstGeom prst="rect">
            <a:avLst/>
          </a:prstGeom>
          <a:noFill/>
        </p:spPr>
        <p:txBody>
          <a:bodyPr wrap="none" rtlCol="0">
            <a:spAutoFit/>
          </a:bodyPr>
          <a:lstStyle/>
          <a:p>
            <a:r>
              <a:rPr lang="en-US" altLang="zh-TW" dirty="0" smtClean="0">
                <a:solidFill>
                  <a:prstClr val="black"/>
                </a:solidFill>
              </a:rPr>
              <a:t>Flame sensor</a:t>
            </a:r>
            <a:endParaRPr lang="zh-TW" altLang="en-US" dirty="0">
              <a:solidFill>
                <a:prstClr val="black"/>
              </a:solidFill>
            </a:endParaRPr>
          </a:p>
        </p:txBody>
      </p:sp>
      <p:pic>
        <p:nvPicPr>
          <p:cNvPr id="23" name="圖片 22"/>
          <p:cNvPicPr>
            <a:picLocks noChangeAspect="1"/>
          </p:cNvPicPr>
          <p:nvPr/>
        </p:nvPicPr>
        <p:blipFill>
          <a:blip r:embed="rId11"/>
          <a:stretch>
            <a:fillRect/>
          </a:stretch>
        </p:blipFill>
        <p:spPr>
          <a:xfrm>
            <a:off x="6380448" y="4438687"/>
            <a:ext cx="2463336" cy="1118225"/>
          </a:xfrm>
          <a:prstGeom prst="rect">
            <a:avLst/>
          </a:prstGeom>
        </p:spPr>
      </p:pic>
      <p:sp>
        <p:nvSpPr>
          <p:cNvPr id="24" name="文字方塊 23"/>
          <p:cNvSpPr txBox="1"/>
          <p:nvPr/>
        </p:nvSpPr>
        <p:spPr>
          <a:xfrm>
            <a:off x="6796212" y="5702759"/>
            <a:ext cx="1693477" cy="369332"/>
          </a:xfrm>
          <a:prstGeom prst="rect">
            <a:avLst/>
          </a:prstGeom>
          <a:noFill/>
        </p:spPr>
        <p:txBody>
          <a:bodyPr wrap="none" rtlCol="0">
            <a:spAutoFit/>
          </a:bodyPr>
          <a:lstStyle/>
          <a:p>
            <a:r>
              <a:rPr lang="en-US" altLang="zh-TW" dirty="0" smtClean="0">
                <a:solidFill>
                  <a:prstClr val="black"/>
                </a:solidFill>
              </a:rPr>
              <a:t>Magnetic spring</a:t>
            </a:r>
            <a:endParaRPr lang="zh-TW" altLang="en-US" dirty="0">
              <a:solidFill>
                <a:prstClr val="black"/>
              </a:solidFill>
            </a:endParaRP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9</a:t>
            </a:fld>
            <a:endParaRPr lang="zh-TW" altLang="en-US"/>
          </a:p>
        </p:txBody>
      </p:sp>
    </p:spTree>
    <p:extLst>
      <p:ext uri="{BB962C8B-B14F-4D97-AF65-F5344CB8AC3E}">
        <p14:creationId xmlns:p14="http://schemas.microsoft.com/office/powerpoint/2010/main" val="4213715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Line 13"/>
          <p:cNvSpPr>
            <a:spLocks noChangeShapeType="1"/>
          </p:cNvSpPr>
          <p:nvPr/>
        </p:nvSpPr>
        <p:spPr bwMode="auto">
          <a:xfrm flipH="1" flipV="1">
            <a:off x="1643063" y="5072063"/>
            <a:ext cx="0" cy="571500"/>
          </a:xfrm>
          <a:prstGeom prst="line">
            <a:avLst/>
          </a:prstGeom>
          <a:noFill/>
          <a:ln w="19050">
            <a:solidFill>
              <a:schemeClr val="tx1"/>
            </a:solidFill>
            <a:round/>
            <a:headEnd/>
            <a:tailEnd/>
          </a:ln>
        </p:spPr>
        <p:txBody>
          <a:bodyPr/>
          <a:lstStyle/>
          <a:p>
            <a:endParaRPr lang="zh-TW" altLang="en-US"/>
          </a:p>
        </p:txBody>
      </p:sp>
      <p:sp>
        <p:nvSpPr>
          <p:cNvPr id="111619" name="Line 13"/>
          <p:cNvSpPr>
            <a:spLocks noChangeShapeType="1"/>
          </p:cNvSpPr>
          <p:nvPr/>
        </p:nvSpPr>
        <p:spPr bwMode="auto">
          <a:xfrm flipH="1" flipV="1">
            <a:off x="2786063" y="1214438"/>
            <a:ext cx="0" cy="4429125"/>
          </a:xfrm>
          <a:prstGeom prst="line">
            <a:avLst/>
          </a:prstGeom>
          <a:noFill/>
          <a:ln w="19050">
            <a:solidFill>
              <a:schemeClr val="tx1"/>
            </a:solidFill>
            <a:round/>
            <a:headEnd/>
            <a:tailEnd/>
          </a:ln>
        </p:spPr>
        <p:txBody>
          <a:bodyPr/>
          <a:lstStyle/>
          <a:p>
            <a:endParaRPr lang="zh-TW" altLang="en-US"/>
          </a:p>
        </p:txBody>
      </p:sp>
      <p:sp>
        <p:nvSpPr>
          <p:cNvPr id="111620" name="Line 13"/>
          <p:cNvSpPr>
            <a:spLocks noChangeShapeType="1"/>
          </p:cNvSpPr>
          <p:nvPr/>
        </p:nvSpPr>
        <p:spPr bwMode="auto">
          <a:xfrm flipH="1" flipV="1">
            <a:off x="1643063" y="5643563"/>
            <a:ext cx="1143000" cy="0"/>
          </a:xfrm>
          <a:prstGeom prst="line">
            <a:avLst/>
          </a:prstGeom>
          <a:noFill/>
          <a:ln w="19050">
            <a:solidFill>
              <a:schemeClr val="tx1"/>
            </a:solidFill>
            <a:round/>
            <a:headEnd/>
            <a:tailEnd/>
          </a:ln>
        </p:spPr>
        <p:txBody>
          <a:bodyPr/>
          <a:lstStyle/>
          <a:p>
            <a:endParaRPr lang="zh-TW" altLang="en-US"/>
          </a:p>
        </p:txBody>
      </p:sp>
      <p:sp>
        <p:nvSpPr>
          <p:cNvPr id="111621" name="Line 13"/>
          <p:cNvSpPr>
            <a:spLocks noChangeShapeType="1"/>
          </p:cNvSpPr>
          <p:nvPr/>
        </p:nvSpPr>
        <p:spPr bwMode="auto">
          <a:xfrm flipH="1">
            <a:off x="2786063" y="1214438"/>
            <a:ext cx="2357437" cy="0"/>
          </a:xfrm>
          <a:prstGeom prst="line">
            <a:avLst/>
          </a:prstGeom>
          <a:noFill/>
          <a:ln w="19050">
            <a:solidFill>
              <a:schemeClr val="tx1"/>
            </a:solidFill>
            <a:round/>
            <a:headEnd/>
            <a:tailEnd/>
          </a:ln>
        </p:spPr>
        <p:txBody>
          <a:bodyPr/>
          <a:lstStyle/>
          <a:p>
            <a:endParaRPr lang="zh-TW" altLang="en-US"/>
          </a:p>
        </p:txBody>
      </p:sp>
      <p:sp>
        <p:nvSpPr>
          <p:cNvPr id="11" name="矩形 10"/>
          <p:cNvSpPr/>
          <p:nvPr/>
        </p:nvSpPr>
        <p:spPr>
          <a:xfrm>
            <a:off x="785813" y="2214563"/>
            <a:ext cx="1571625" cy="428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1600" i="1" dirty="0">
                <a:solidFill>
                  <a:schemeClr val="tx1"/>
                </a:solidFill>
                <a:ea typeface="+mj-ea"/>
                <a:cs typeface="Times New Roman" pitchFamily="18" charset="0"/>
              </a:rPr>
              <a:t>NB</a:t>
            </a:r>
            <a:r>
              <a:rPr kumimoji="0" lang="en-US" altLang="zh-TW" sz="1600" dirty="0">
                <a:solidFill>
                  <a:schemeClr val="tx1"/>
                </a:solidFill>
                <a:ea typeface="+mj-ea"/>
                <a:cs typeface="Times New Roman" pitchFamily="18" charset="0"/>
              </a:rPr>
              <a:t>=0,</a:t>
            </a:r>
            <a:r>
              <a:rPr kumimoji="0" lang="en-US" altLang="zh-TW" sz="1600" i="1" dirty="0">
                <a:solidFill>
                  <a:schemeClr val="tx1"/>
                </a:solidFill>
                <a:ea typeface="+mj-ea"/>
                <a:cs typeface="Times New Roman" pitchFamily="18" charset="0"/>
              </a:rPr>
              <a:t>CW</a:t>
            </a:r>
            <a:r>
              <a:rPr kumimoji="0" lang="en-US" altLang="zh-TW" sz="1600" dirty="0">
                <a:solidFill>
                  <a:schemeClr val="tx1"/>
                </a:solidFill>
                <a:ea typeface="+mj-ea"/>
                <a:cs typeface="Times New Roman" pitchFamily="18" charset="0"/>
              </a:rPr>
              <a:t>=2</a:t>
            </a:r>
            <a:endParaRPr kumimoji="0" lang="zh-TW" altLang="en-US" sz="1600" dirty="0">
              <a:solidFill>
                <a:schemeClr val="tx1"/>
              </a:solidFill>
              <a:ea typeface="+mj-ea"/>
              <a:cs typeface="Times New Roman" pitchFamily="18" charset="0"/>
            </a:endParaRPr>
          </a:p>
        </p:txBody>
      </p:sp>
      <p:sp>
        <p:nvSpPr>
          <p:cNvPr id="14" name="流程圖: 替代處理程序 13"/>
          <p:cNvSpPr/>
          <p:nvPr/>
        </p:nvSpPr>
        <p:spPr>
          <a:xfrm>
            <a:off x="785813" y="1214438"/>
            <a:ext cx="1500187" cy="500062"/>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a:cs typeface="Times New Roman" pitchFamily="18" charset="0"/>
            </a:endParaRPr>
          </a:p>
        </p:txBody>
      </p:sp>
      <p:sp>
        <p:nvSpPr>
          <p:cNvPr id="15" name="文字方塊 14"/>
          <p:cNvSpPr txBox="1"/>
          <p:nvPr/>
        </p:nvSpPr>
        <p:spPr>
          <a:xfrm>
            <a:off x="857250" y="1285875"/>
            <a:ext cx="1500188" cy="338138"/>
          </a:xfrm>
          <a:prstGeom prst="rect">
            <a:avLst/>
          </a:prstGeom>
          <a:noFill/>
        </p:spPr>
        <p:txBody>
          <a:bodyPr>
            <a:spAutoFit/>
          </a:bodyPr>
          <a:lstStyle/>
          <a:p>
            <a:pPr fontAlgn="auto">
              <a:spcBef>
                <a:spcPts val="0"/>
              </a:spcBef>
              <a:spcAft>
                <a:spcPts val="0"/>
              </a:spcAft>
              <a:defRPr/>
            </a:pPr>
            <a:r>
              <a:rPr kumimoji="0" lang="en-US" altLang="zh-TW" sz="1600" dirty="0">
                <a:latin typeface="Times New Roman" pitchFamily="18" charset="0"/>
                <a:ea typeface="+mj-ea"/>
                <a:cs typeface="Times New Roman" pitchFamily="18" charset="0"/>
              </a:rPr>
              <a:t>CSMA-CA</a:t>
            </a:r>
            <a:endParaRPr kumimoji="0" lang="zh-TW" altLang="en-US" sz="1600" dirty="0">
              <a:latin typeface="Times New Roman" pitchFamily="18" charset="0"/>
              <a:ea typeface="+mj-ea"/>
              <a:cs typeface="Times New Roman" pitchFamily="18" charset="0"/>
            </a:endParaRPr>
          </a:p>
        </p:txBody>
      </p:sp>
      <p:sp>
        <p:nvSpPr>
          <p:cNvPr id="17" name="矩形 16"/>
          <p:cNvSpPr/>
          <p:nvPr/>
        </p:nvSpPr>
        <p:spPr>
          <a:xfrm>
            <a:off x="714375" y="3214688"/>
            <a:ext cx="1857375" cy="7858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1600" dirty="0">
                <a:solidFill>
                  <a:schemeClr val="tx1"/>
                </a:solidFill>
                <a:ea typeface="+mj-ea"/>
                <a:cs typeface="Times New Roman" pitchFamily="18" charset="0"/>
              </a:rPr>
              <a:t>BE=</a:t>
            </a:r>
            <a:r>
              <a:rPr kumimoji="0" lang="en-US" altLang="zh-TW" sz="1600" dirty="0" err="1">
                <a:solidFill>
                  <a:schemeClr val="tx1"/>
                </a:solidFill>
                <a:ea typeface="+mj-ea"/>
                <a:cs typeface="Times New Roman" pitchFamily="18" charset="0"/>
              </a:rPr>
              <a:t>macMinBE</a:t>
            </a:r>
            <a:endParaRPr kumimoji="0" lang="zh-TW" altLang="en-US" sz="1600" dirty="0">
              <a:solidFill>
                <a:schemeClr val="tx1"/>
              </a:solidFill>
              <a:ea typeface="+mj-ea"/>
              <a:cs typeface="Times New Roman" pitchFamily="18" charset="0"/>
            </a:endParaRPr>
          </a:p>
        </p:txBody>
      </p:sp>
      <p:sp>
        <p:nvSpPr>
          <p:cNvPr id="18" name="矩形 17"/>
          <p:cNvSpPr/>
          <p:nvPr/>
        </p:nvSpPr>
        <p:spPr>
          <a:xfrm>
            <a:off x="642938" y="4286250"/>
            <a:ext cx="1928812" cy="10715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kumimoji="0" lang="en-US" altLang="zh-TW" sz="1600" dirty="0" smtClean="0">
                <a:solidFill>
                  <a:schemeClr val="tx1"/>
                </a:solidFill>
                <a:ea typeface="+mj-ea"/>
                <a:cs typeface="Times New Roman" pitchFamily="18" charset="0"/>
              </a:rPr>
              <a:t>Locate </a:t>
            </a:r>
            <a:r>
              <a:rPr kumimoji="0" lang="en-US" altLang="zh-TW" sz="1600" dirty="0" err="1" smtClean="0">
                <a:solidFill>
                  <a:schemeClr val="tx1"/>
                </a:solidFill>
                <a:ea typeface="+mj-ea"/>
                <a:cs typeface="Times New Roman" pitchFamily="18" charset="0"/>
              </a:rPr>
              <a:t>backoff</a:t>
            </a:r>
            <a:endParaRPr kumimoji="0" lang="en-US" altLang="zh-TW" sz="1600" dirty="0" smtClean="0">
              <a:solidFill>
                <a:schemeClr val="tx1"/>
              </a:solidFill>
              <a:ea typeface="+mj-ea"/>
              <a:cs typeface="Times New Roman" pitchFamily="18" charset="0"/>
            </a:endParaRPr>
          </a:p>
          <a:p>
            <a:pPr algn="ctr" fontAlgn="auto">
              <a:spcBef>
                <a:spcPts val="0"/>
              </a:spcBef>
              <a:spcAft>
                <a:spcPts val="0"/>
              </a:spcAft>
              <a:defRPr/>
            </a:pPr>
            <a:r>
              <a:rPr kumimoji="0" lang="en-US" altLang="zh-TW" sz="1600" dirty="0" err="1" smtClean="0">
                <a:solidFill>
                  <a:schemeClr val="tx1"/>
                </a:solidFill>
                <a:ea typeface="+mj-ea"/>
                <a:cs typeface="Times New Roman" pitchFamily="18" charset="0"/>
              </a:rPr>
              <a:t>Peroid</a:t>
            </a:r>
            <a:r>
              <a:rPr kumimoji="0" lang="en-US" altLang="zh-TW" sz="1600" dirty="0" smtClean="0">
                <a:solidFill>
                  <a:schemeClr val="tx1"/>
                </a:solidFill>
                <a:ea typeface="+mj-ea"/>
                <a:cs typeface="Times New Roman" pitchFamily="18" charset="0"/>
              </a:rPr>
              <a:t> boundary</a:t>
            </a:r>
            <a:endParaRPr kumimoji="0" lang="zh-TW" altLang="en-US" sz="1600" dirty="0">
              <a:solidFill>
                <a:schemeClr val="tx1"/>
              </a:solidFill>
              <a:ea typeface="+mj-ea"/>
              <a:cs typeface="Times New Roman" pitchFamily="18" charset="0"/>
            </a:endParaRPr>
          </a:p>
        </p:txBody>
      </p:sp>
      <p:sp>
        <p:nvSpPr>
          <p:cNvPr id="19" name="矩形 18"/>
          <p:cNvSpPr/>
          <p:nvPr/>
        </p:nvSpPr>
        <p:spPr>
          <a:xfrm>
            <a:off x="3357563" y="1571625"/>
            <a:ext cx="3571875" cy="6429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kumimoji="0" lang="en-US" altLang="zh-TW" sz="1600" dirty="0" smtClean="0">
                <a:solidFill>
                  <a:schemeClr val="tx1"/>
                </a:solidFill>
                <a:ea typeface="+mj-ea"/>
                <a:cs typeface="Times New Roman" pitchFamily="18" charset="0"/>
              </a:rPr>
              <a:t>Delay for random(2</a:t>
            </a:r>
            <a:r>
              <a:rPr kumimoji="0" lang="en-US" altLang="zh-TW" sz="1600" baseline="30000" dirty="0" smtClean="0">
                <a:solidFill>
                  <a:schemeClr val="tx1"/>
                </a:solidFill>
                <a:ea typeface="+mj-ea"/>
                <a:cs typeface="Times New Roman" pitchFamily="18" charset="0"/>
              </a:rPr>
              <a:t>BE</a:t>
            </a:r>
            <a:r>
              <a:rPr kumimoji="0" lang="en-US" altLang="zh-TW" sz="1600" dirty="0" smtClean="0">
                <a:solidFill>
                  <a:schemeClr val="tx1"/>
                </a:solidFill>
                <a:ea typeface="+mj-ea"/>
                <a:cs typeface="Times New Roman" pitchFamily="18" charset="0"/>
              </a:rPr>
              <a:t>-1) unit </a:t>
            </a:r>
            <a:r>
              <a:rPr kumimoji="0" lang="en-US" altLang="zh-TW" sz="1600" dirty="0" err="1" smtClean="0">
                <a:solidFill>
                  <a:schemeClr val="tx1"/>
                </a:solidFill>
                <a:ea typeface="+mj-ea"/>
                <a:cs typeface="Times New Roman" pitchFamily="18" charset="0"/>
              </a:rPr>
              <a:t>backoff</a:t>
            </a:r>
            <a:r>
              <a:rPr kumimoji="0" lang="en-US" altLang="zh-TW" sz="1600" dirty="0" smtClean="0">
                <a:solidFill>
                  <a:schemeClr val="tx1"/>
                </a:solidFill>
                <a:ea typeface="+mj-ea"/>
                <a:cs typeface="Times New Roman" pitchFamily="18" charset="0"/>
              </a:rPr>
              <a:t> </a:t>
            </a:r>
            <a:r>
              <a:rPr kumimoji="0" lang="en-US" altLang="zh-TW" sz="1600" dirty="0" err="1" smtClean="0">
                <a:solidFill>
                  <a:schemeClr val="tx1"/>
                </a:solidFill>
                <a:ea typeface="+mj-ea"/>
                <a:cs typeface="Times New Roman" pitchFamily="18" charset="0"/>
              </a:rPr>
              <a:t>peroid</a:t>
            </a:r>
            <a:endParaRPr kumimoji="0" lang="zh-TW" altLang="en-US" sz="1600" dirty="0">
              <a:solidFill>
                <a:schemeClr val="tx1"/>
              </a:solidFill>
              <a:ea typeface="+mj-ea"/>
              <a:cs typeface="Times New Roman" pitchFamily="18" charset="0"/>
            </a:endParaRPr>
          </a:p>
        </p:txBody>
      </p:sp>
      <p:sp>
        <p:nvSpPr>
          <p:cNvPr id="20" name="矩形 19"/>
          <p:cNvSpPr/>
          <p:nvPr/>
        </p:nvSpPr>
        <p:spPr>
          <a:xfrm>
            <a:off x="3714750" y="2500313"/>
            <a:ext cx="2786063" cy="571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kumimoji="0" lang="en-US" altLang="zh-TW" sz="1600" dirty="0" smtClean="0">
                <a:solidFill>
                  <a:schemeClr val="tx1"/>
                </a:solidFill>
                <a:ea typeface="+mj-ea"/>
                <a:cs typeface="Times New Roman" pitchFamily="18" charset="0"/>
              </a:rPr>
              <a:t>Perform CCA on</a:t>
            </a:r>
            <a:endParaRPr kumimoji="0" lang="zh-TW" altLang="en-US" sz="1600" dirty="0" smtClean="0">
              <a:solidFill>
                <a:schemeClr val="tx1"/>
              </a:solidFill>
              <a:ea typeface="+mj-ea"/>
              <a:cs typeface="Times New Roman" pitchFamily="18" charset="0"/>
            </a:endParaRPr>
          </a:p>
          <a:p>
            <a:pPr algn="ctr" fontAlgn="auto">
              <a:spcBef>
                <a:spcPts val="0"/>
              </a:spcBef>
              <a:spcAft>
                <a:spcPts val="0"/>
              </a:spcAft>
              <a:defRPr/>
            </a:pPr>
            <a:r>
              <a:rPr kumimoji="0" lang="en-US" altLang="zh-TW" sz="1600" dirty="0" err="1" smtClean="0">
                <a:solidFill>
                  <a:schemeClr val="tx1"/>
                </a:solidFill>
                <a:ea typeface="+mj-ea"/>
                <a:cs typeface="Times New Roman" pitchFamily="18" charset="0"/>
              </a:rPr>
              <a:t>backoff</a:t>
            </a:r>
            <a:r>
              <a:rPr kumimoji="0" lang="en-US" altLang="zh-TW" sz="1600" dirty="0" smtClean="0">
                <a:solidFill>
                  <a:schemeClr val="tx1"/>
                </a:solidFill>
                <a:ea typeface="+mj-ea"/>
                <a:cs typeface="Times New Roman" pitchFamily="18" charset="0"/>
              </a:rPr>
              <a:t> period boundary</a:t>
            </a:r>
            <a:endParaRPr kumimoji="0" lang="zh-TW" altLang="en-US" sz="1600" dirty="0">
              <a:solidFill>
                <a:schemeClr val="tx1"/>
              </a:solidFill>
              <a:ea typeface="+mj-ea"/>
              <a:cs typeface="Times New Roman" pitchFamily="18" charset="0"/>
            </a:endParaRPr>
          </a:p>
        </p:txBody>
      </p:sp>
      <p:sp>
        <p:nvSpPr>
          <p:cNvPr id="21" name="流程圖: 決策 20"/>
          <p:cNvSpPr/>
          <p:nvPr/>
        </p:nvSpPr>
        <p:spPr>
          <a:xfrm>
            <a:off x="4286250" y="3286125"/>
            <a:ext cx="1643063" cy="714375"/>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a:cs typeface="Times New Roman" pitchFamily="18" charset="0"/>
            </a:endParaRPr>
          </a:p>
        </p:txBody>
      </p:sp>
      <p:sp>
        <p:nvSpPr>
          <p:cNvPr id="111630" name="文字方塊 26"/>
          <p:cNvSpPr txBox="1">
            <a:spLocks noChangeArrowheads="1"/>
          </p:cNvSpPr>
          <p:nvPr/>
        </p:nvSpPr>
        <p:spPr bwMode="auto">
          <a:xfrm>
            <a:off x="4643438" y="3357563"/>
            <a:ext cx="965200" cy="584200"/>
          </a:xfrm>
          <a:prstGeom prst="rect">
            <a:avLst/>
          </a:prstGeom>
          <a:noFill/>
          <a:ln w="9525">
            <a:noFill/>
            <a:miter lim="800000"/>
            <a:headEnd/>
            <a:tailEnd/>
          </a:ln>
        </p:spPr>
        <p:txBody>
          <a:bodyPr>
            <a:spAutoFit/>
          </a:bodyPr>
          <a:lstStyle/>
          <a:p>
            <a:pPr algn="ctr"/>
            <a:r>
              <a:rPr kumimoji="0" lang="en-US" altLang="zh-TW" sz="1600">
                <a:latin typeface="Times New Roman" pitchFamily="18" charset="0"/>
                <a:cs typeface="Times New Roman" pitchFamily="18" charset="0"/>
              </a:rPr>
              <a:t>Channel</a:t>
            </a:r>
            <a:r>
              <a:rPr kumimoji="0" lang="zh-TW" altLang="en-US" sz="1600">
                <a:latin typeface="Times New Roman" pitchFamily="18" charset="0"/>
                <a:cs typeface="Times New Roman" pitchFamily="18" charset="0"/>
              </a:rPr>
              <a:t> </a:t>
            </a:r>
            <a:r>
              <a:rPr kumimoji="0" lang="en-US" altLang="zh-TW" sz="1600">
                <a:latin typeface="Times New Roman" pitchFamily="18" charset="0"/>
                <a:cs typeface="Times New Roman" pitchFamily="18" charset="0"/>
              </a:rPr>
              <a:t>idle?</a:t>
            </a:r>
          </a:p>
        </p:txBody>
      </p:sp>
      <p:sp>
        <p:nvSpPr>
          <p:cNvPr id="28" name="矩形 27"/>
          <p:cNvSpPr/>
          <p:nvPr/>
        </p:nvSpPr>
        <p:spPr>
          <a:xfrm>
            <a:off x="3786188" y="4286250"/>
            <a:ext cx="2857500" cy="571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kumimoji="0" lang="en-US" altLang="zh-TW" sz="1600" dirty="0" smtClean="0">
                <a:solidFill>
                  <a:schemeClr val="tx1"/>
                </a:solidFill>
                <a:ea typeface="+mj-ea"/>
                <a:cs typeface="Times New Roman" pitchFamily="18" charset="0"/>
              </a:rPr>
              <a:t>CW=2,NB=NB+1</a:t>
            </a:r>
          </a:p>
          <a:p>
            <a:pPr algn="ctr" fontAlgn="auto">
              <a:spcBef>
                <a:spcPts val="0"/>
              </a:spcBef>
              <a:spcAft>
                <a:spcPts val="0"/>
              </a:spcAft>
              <a:defRPr/>
            </a:pPr>
            <a:r>
              <a:rPr kumimoji="0" lang="en-US" altLang="zh-TW" sz="1600" dirty="0" smtClean="0">
                <a:solidFill>
                  <a:schemeClr val="tx1"/>
                </a:solidFill>
                <a:ea typeface="+mj-ea"/>
                <a:cs typeface="Times New Roman" pitchFamily="18" charset="0"/>
              </a:rPr>
              <a:t>BE=min(BE+1,macMaxBE)</a:t>
            </a:r>
            <a:endParaRPr kumimoji="0" lang="zh-TW" altLang="en-US" sz="1600" dirty="0">
              <a:solidFill>
                <a:schemeClr val="tx1"/>
              </a:solidFill>
              <a:ea typeface="+mj-ea"/>
              <a:cs typeface="Times New Roman" pitchFamily="18" charset="0"/>
            </a:endParaRPr>
          </a:p>
        </p:txBody>
      </p:sp>
      <p:sp>
        <p:nvSpPr>
          <p:cNvPr id="29" name="流程圖: 決策 28"/>
          <p:cNvSpPr/>
          <p:nvPr/>
        </p:nvSpPr>
        <p:spPr>
          <a:xfrm>
            <a:off x="4046538" y="5110163"/>
            <a:ext cx="2357437" cy="928687"/>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a:cs typeface="Times New Roman" pitchFamily="18" charset="0"/>
            </a:endParaRPr>
          </a:p>
        </p:txBody>
      </p:sp>
      <p:sp>
        <p:nvSpPr>
          <p:cNvPr id="111633" name="文字方塊 29"/>
          <p:cNvSpPr txBox="1">
            <a:spLocks noChangeArrowheads="1"/>
          </p:cNvSpPr>
          <p:nvPr/>
        </p:nvSpPr>
        <p:spPr bwMode="auto">
          <a:xfrm>
            <a:off x="3546475" y="5110163"/>
            <a:ext cx="3357563" cy="584200"/>
          </a:xfrm>
          <a:prstGeom prst="rect">
            <a:avLst/>
          </a:prstGeom>
          <a:noFill/>
          <a:ln w="9525">
            <a:noFill/>
            <a:miter lim="800000"/>
            <a:headEnd/>
            <a:tailEnd/>
          </a:ln>
        </p:spPr>
        <p:txBody>
          <a:bodyPr>
            <a:spAutoFit/>
          </a:bodyPr>
          <a:lstStyle/>
          <a:p>
            <a:pPr algn="ctr"/>
            <a:r>
              <a:rPr kumimoji="0" lang="en-US" altLang="zh-TW" sz="1600">
                <a:latin typeface="Times New Roman" pitchFamily="18" charset="0"/>
                <a:cs typeface="Times New Roman" pitchFamily="18" charset="0"/>
              </a:rPr>
              <a:t>NB&gt;</a:t>
            </a:r>
          </a:p>
          <a:p>
            <a:pPr algn="ctr"/>
            <a:r>
              <a:rPr kumimoji="0" lang="en-US" altLang="zh-TW" sz="1600">
                <a:latin typeface="Times New Roman" pitchFamily="18" charset="0"/>
                <a:cs typeface="Times New Roman" pitchFamily="18" charset="0"/>
              </a:rPr>
              <a:t>macMaxCSMABackoffs?</a:t>
            </a:r>
          </a:p>
        </p:txBody>
      </p:sp>
      <p:sp>
        <p:nvSpPr>
          <p:cNvPr id="31" name="矩形 30"/>
          <p:cNvSpPr/>
          <p:nvPr/>
        </p:nvSpPr>
        <p:spPr>
          <a:xfrm>
            <a:off x="6858000" y="4286250"/>
            <a:ext cx="1500188" cy="571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kumimoji="0" lang="en-US" altLang="zh-TW" sz="1600" dirty="0" smtClean="0">
                <a:solidFill>
                  <a:schemeClr val="tx1"/>
                </a:solidFill>
                <a:ea typeface="+mj-ea"/>
                <a:cs typeface="Times New Roman" pitchFamily="18" charset="0"/>
              </a:rPr>
              <a:t>CW=CW - 1</a:t>
            </a:r>
            <a:endParaRPr kumimoji="0" lang="zh-TW" altLang="en-US" sz="1600" dirty="0">
              <a:solidFill>
                <a:schemeClr val="tx1"/>
              </a:solidFill>
              <a:ea typeface="+mj-ea"/>
              <a:cs typeface="Times New Roman" pitchFamily="18" charset="0"/>
            </a:endParaRPr>
          </a:p>
        </p:txBody>
      </p:sp>
      <p:sp>
        <p:nvSpPr>
          <p:cNvPr id="32" name="流程圖: 決策 31"/>
          <p:cNvSpPr/>
          <p:nvPr/>
        </p:nvSpPr>
        <p:spPr>
          <a:xfrm>
            <a:off x="6969125" y="5189538"/>
            <a:ext cx="1285875" cy="785812"/>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a:cs typeface="Times New Roman" pitchFamily="18" charset="0"/>
            </a:endParaRPr>
          </a:p>
        </p:txBody>
      </p:sp>
      <p:sp>
        <p:nvSpPr>
          <p:cNvPr id="111636" name="文字方塊 32"/>
          <p:cNvSpPr txBox="1">
            <a:spLocks noChangeArrowheads="1"/>
          </p:cNvSpPr>
          <p:nvPr/>
        </p:nvSpPr>
        <p:spPr bwMode="auto">
          <a:xfrm>
            <a:off x="7112000" y="5403850"/>
            <a:ext cx="965200" cy="338138"/>
          </a:xfrm>
          <a:prstGeom prst="rect">
            <a:avLst/>
          </a:prstGeom>
          <a:noFill/>
          <a:ln w="9525">
            <a:noFill/>
            <a:miter lim="800000"/>
            <a:headEnd/>
            <a:tailEnd/>
          </a:ln>
        </p:spPr>
        <p:txBody>
          <a:bodyPr>
            <a:spAutoFit/>
          </a:bodyPr>
          <a:lstStyle/>
          <a:p>
            <a:pPr algn="ctr"/>
            <a:r>
              <a:rPr kumimoji="0" lang="en-US" altLang="zh-TW" sz="1600">
                <a:latin typeface="Times New Roman" pitchFamily="18" charset="0"/>
                <a:cs typeface="Times New Roman" pitchFamily="18" charset="0"/>
              </a:rPr>
              <a:t>CW=0?</a:t>
            </a:r>
          </a:p>
        </p:txBody>
      </p:sp>
      <p:sp>
        <p:nvSpPr>
          <p:cNvPr id="35" name="流程圖: 替代處理程序 34"/>
          <p:cNvSpPr/>
          <p:nvPr/>
        </p:nvSpPr>
        <p:spPr>
          <a:xfrm>
            <a:off x="4500563" y="6305550"/>
            <a:ext cx="1500187" cy="500063"/>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a:cs typeface="Times New Roman" pitchFamily="18" charset="0"/>
            </a:endParaRPr>
          </a:p>
        </p:txBody>
      </p:sp>
      <p:sp>
        <p:nvSpPr>
          <p:cNvPr id="36" name="文字方塊 35"/>
          <p:cNvSpPr txBox="1"/>
          <p:nvPr/>
        </p:nvSpPr>
        <p:spPr>
          <a:xfrm>
            <a:off x="4572000" y="6376988"/>
            <a:ext cx="1500188" cy="338137"/>
          </a:xfrm>
          <a:prstGeom prst="rect">
            <a:avLst/>
          </a:prstGeom>
          <a:noFill/>
        </p:spPr>
        <p:txBody>
          <a:bodyPr>
            <a:spAutoFit/>
          </a:bodyPr>
          <a:lstStyle/>
          <a:p>
            <a:pPr algn="ctr" fontAlgn="auto">
              <a:spcBef>
                <a:spcPts val="0"/>
              </a:spcBef>
              <a:spcAft>
                <a:spcPts val="0"/>
              </a:spcAft>
              <a:defRPr/>
            </a:pPr>
            <a:r>
              <a:rPr kumimoji="0" lang="en-US" altLang="zh-TW" sz="1600" dirty="0">
                <a:latin typeface="Times New Roman" pitchFamily="18" charset="0"/>
                <a:ea typeface="+mj-ea"/>
                <a:cs typeface="Times New Roman" pitchFamily="18" charset="0"/>
              </a:rPr>
              <a:t>Failure</a:t>
            </a:r>
            <a:endParaRPr kumimoji="0" lang="zh-TW" altLang="en-US" sz="1600" dirty="0">
              <a:latin typeface="Times New Roman" pitchFamily="18" charset="0"/>
              <a:ea typeface="+mj-ea"/>
              <a:cs typeface="Times New Roman" pitchFamily="18" charset="0"/>
            </a:endParaRPr>
          </a:p>
        </p:txBody>
      </p:sp>
      <p:sp>
        <p:nvSpPr>
          <p:cNvPr id="37" name="流程圖: 替代處理程序 36"/>
          <p:cNvSpPr/>
          <p:nvPr/>
        </p:nvSpPr>
        <p:spPr>
          <a:xfrm>
            <a:off x="6870700" y="6305550"/>
            <a:ext cx="1500188" cy="500063"/>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zh-TW" altLang="en-US" sz="1600">
              <a:cs typeface="Times New Roman" pitchFamily="18" charset="0"/>
            </a:endParaRPr>
          </a:p>
        </p:txBody>
      </p:sp>
      <p:sp>
        <p:nvSpPr>
          <p:cNvPr id="38" name="文字方塊 14"/>
          <p:cNvSpPr txBox="1"/>
          <p:nvPr/>
        </p:nvSpPr>
        <p:spPr>
          <a:xfrm>
            <a:off x="6858000" y="6429375"/>
            <a:ext cx="1500188" cy="338138"/>
          </a:xfrm>
          <a:prstGeom prst="rect">
            <a:avLst/>
          </a:prstGeom>
          <a:no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kumimoji="0" lang="en-US" altLang="zh-TW" sz="1600" dirty="0" smtClean="0">
                <a:ea typeface="+mj-ea"/>
                <a:cs typeface="Times New Roman" pitchFamily="18" charset="0"/>
              </a:rPr>
              <a:t>Success</a:t>
            </a:r>
            <a:endParaRPr kumimoji="0" lang="zh-TW" altLang="en-US" sz="1600" dirty="0">
              <a:ea typeface="+mj-ea"/>
              <a:cs typeface="Times New Roman" pitchFamily="18" charset="0"/>
            </a:endParaRPr>
          </a:p>
        </p:txBody>
      </p:sp>
      <p:cxnSp>
        <p:nvCxnSpPr>
          <p:cNvPr id="41" name="直線單箭頭接點 40"/>
          <p:cNvCxnSpPr/>
          <p:nvPr/>
        </p:nvCxnSpPr>
        <p:spPr>
          <a:xfrm rot="5400000">
            <a:off x="1392237" y="1963738"/>
            <a:ext cx="50006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endCxn id="17" idx="0"/>
          </p:cNvCxnSpPr>
          <p:nvPr/>
        </p:nvCxnSpPr>
        <p:spPr>
          <a:xfrm rot="5400000">
            <a:off x="1357313" y="2928938"/>
            <a:ext cx="5715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stCxn id="17" idx="2"/>
          </p:cNvCxnSpPr>
          <p:nvPr/>
        </p:nvCxnSpPr>
        <p:spPr>
          <a:xfrm rot="16200000" flipH="1">
            <a:off x="1502569" y="4140994"/>
            <a:ext cx="284163"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a:endCxn id="19" idx="0"/>
          </p:cNvCxnSpPr>
          <p:nvPr/>
        </p:nvCxnSpPr>
        <p:spPr>
          <a:xfrm rot="5400000">
            <a:off x="4965700" y="1392238"/>
            <a:ext cx="357187"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rot="16200000" flipH="1">
            <a:off x="4955382" y="2347119"/>
            <a:ext cx="292100" cy="142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a:endCxn id="21" idx="0"/>
          </p:cNvCxnSpPr>
          <p:nvPr/>
        </p:nvCxnSpPr>
        <p:spPr>
          <a:xfrm rot="16200000" flipH="1">
            <a:off x="4985544" y="3164682"/>
            <a:ext cx="230187" cy="12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a:stCxn id="21" idx="2"/>
          </p:cNvCxnSpPr>
          <p:nvPr/>
        </p:nvCxnSpPr>
        <p:spPr>
          <a:xfrm rot="16200000" flipH="1">
            <a:off x="4965700" y="4141788"/>
            <a:ext cx="296863" cy="142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a:stCxn id="28" idx="2"/>
            <a:endCxn id="111633" idx="0"/>
          </p:cNvCxnSpPr>
          <p:nvPr/>
        </p:nvCxnSpPr>
        <p:spPr>
          <a:xfrm rot="16200000" flipH="1">
            <a:off x="5093494" y="4979194"/>
            <a:ext cx="252413" cy="95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stCxn id="29" idx="2"/>
            <a:endCxn id="35" idx="0"/>
          </p:cNvCxnSpPr>
          <p:nvPr/>
        </p:nvCxnSpPr>
        <p:spPr>
          <a:xfrm rot="16200000" flipH="1">
            <a:off x="5104607" y="6158706"/>
            <a:ext cx="266700" cy="26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a:stCxn id="32" idx="2"/>
            <a:endCxn id="37" idx="0"/>
          </p:cNvCxnSpPr>
          <p:nvPr/>
        </p:nvCxnSpPr>
        <p:spPr>
          <a:xfrm rot="16200000" flipH="1">
            <a:off x="7451726" y="6135687"/>
            <a:ext cx="330200" cy="95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a:stCxn id="111656" idx="1"/>
          </p:cNvCxnSpPr>
          <p:nvPr/>
        </p:nvCxnSpPr>
        <p:spPr>
          <a:xfrm rot="5400000" flipH="1">
            <a:off x="6949281" y="519907"/>
            <a:ext cx="3175" cy="36718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a:stCxn id="31" idx="2"/>
            <a:endCxn id="32" idx="0"/>
          </p:cNvCxnSpPr>
          <p:nvPr/>
        </p:nvCxnSpPr>
        <p:spPr>
          <a:xfrm rot="16200000" flipH="1">
            <a:off x="7444582" y="5022056"/>
            <a:ext cx="331788"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單箭頭接點 92"/>
          <p:cNvCxnSpPr>
            <a:stCxn id="111654" idx="0"/>
          </p:cNvCxnSpPr>
          <p:nvPr/>
        </p:nvCxnSpPr>
        <p:spPr>
          <a:xfrm rot="16200000" flipH="1">
            <a:off x="7254082" y="3961606"/>
            <a:ext cx="654050" cy="174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654" name="Line 13"/>
          <p:cNvSpPr>
            <a:spLocks noChangeShapeType="1"/>
          </p:cNvSpPr>
          <p:nvPr/>
        </p:nvSpPr>
        <p:spPr bwMode="auto">
          <a:xfrm flipH="1">
            <a:off x="5929313" y="3643313"/>
            <a:ext cx="1643062" cy="0"/>
          </a:xfrm>
          <a:prstGeom prst="line">
            <a:avLst/>
          </a:prstGeom>
          <a:noFill/>
          <a:ln w="19050">
            <a:solidFill>
              <a:schemeClr val="tx1"/>
            </a:solidFill>
            <a:round/>
            <a:headEnd/>
            <a:tailEnd/>
          </a:ln>
        </p:spPr>
        <p:txBody>
          <a:bodyPr/>
          <a:lstStyle/>
          <a:p>
            <a:endParaRPr lang="zh-TW" altLang="en-US"/>
          </a:p>
        </p:txBody>
      </p:sp>
      <p:sp>
        <p:nvSpPr>
          <p:cNvPr id="111655" name="Line 13"/>
          <p:cNvSpPr>
            <a:spLocks noChangeShapeType="1"/>
          </p:cNvSpPr>
          <p:nvPr/>
        </p:nvSpPr>
        <p:spPr bwMode="auto">
          <a:xfrm flipH="1" flipV="1">
            <a:off x="8274050" y="5572125"/>
            <a:ext cx="512763" cy="0"/>
          </a:xfrm>
          <a:prstGeom prst="line">
            <a:avLst/>
          </a:prstGeom>
          <a:noFill/>
          <a:ln w="19050">
            <a:solidFill>
              <a:schemeClr val="tx1"/>
            </a:solidFill>
            <a:round/>
            <a:headEnd/>
            <a:tailEnd/>
          </a:ln>
        </p:spPr>
        <p:txBody>
          <a:bodyPr/>
          <a:lstStyle/>
          <a:p>
            <a:endParaRPr lang="zh-TW" altLang="en-US"/>
          </a:p>
        </p:txBody>
      </p:sp>
      <p:sp>
        <p:nvSpPr>
          <p:cNvPr id="111656" name="Line 13"/>
          <p:cNvSpPr>
            <a:spLocks noChangeShapeType="1"/>
          </p:cNvSpPr>
          <p:nvPr/>
        </p:nvSpPr>
        <p:spPr bwMode="auto">
          <a:xfrm flipH="1" flipV="1">
            <a:off x="8786813" y="2357438"/>
            <a:ext cx="0" cy="3214687"/>
          </a:xfrm>
          <a:prstGeom prst="line">
            <a:avLst/>
          </a:prstGeom>
          <a:noFill/>
          <a:ln w="19050">
            <a:solidFill>
              <a:schemeClr val="tx1"/>
            </a:solidFill>
            <a:round/>
            <a:headEnd/>
            <a:tailEnd/>
          </a:ln>
        </p:spPr>
        <p:txBody>
          <a:bodyPr/>
          <a:lstStyle/>
          <a:p>
            <a:endParaRPr lang="zh-TW" altLang="en-US"/>
          </a:p>
        </p:txBody>
      </p:sp>
      <p:sp>
        <p:nvSpPr>
          <p:cNvPr id="111657" name="Line 13"/>
          <p:cNvSpPr>
            <a:spLocks noChangeShapeType="1"/>
          </p:cNvSpPr>
          <p:nvPr/>
        </p:nvSpPr>
        <p:spPr bwMode="auto">
          <a:xfrm flipV="1">
            <a:off x="3071813" y="1428750"/>
            <a:ext cx="0" cy="4143375"/>
          </a:xfrm>
          <a:prstGeom prst="line">
            <a:avLst/>
          </a:prstGeom>
          <a:noFill/>
          <a:ln w="19050">
            <a:solidFill>
              <a:schemeClr val="tx1"/>
            </a:solidFill>
            <a:round/>
            <a:headEnd/>
            <a:tailEnd/>
          </a:ln>
        </p:spPr>
        <p:txBody>
          <a:bodyPr/>
          <a:lstStyle/>
          <a:p>
            <a:endParaRPr lang="zh-TW" altLang="en-US"/>
          </a:p>
        </p:txBody>
      </p:sp>
      <p:sp>
        <p:nvSpPr>
          <p:cNvPr id="111658" name="Line 13"/>
          <p:cNvSpPr>
            <a:spLocks noChangeShapeType="1"/>
          </p:cNvSpPr>
          <p:nvPr/>
        </p:nvSpPr>
        <p:spPr bwMode="auto">
          <a:xfrm flipH="1">
            <a:off x="3071813" y="5572125"/>
            <a:ext cx="1000125" cy="0"/>
          </a:xfrm>
          <a:prstGeom prst="line">
            <a:avLst/>
          </a:prstGeom>
          <a:noFill/>
          <a:ln w="19050">
            <a:solidFill>
              <a:schemeClr val="tx1"/>
            </a:solidFill>
            <a:round/>
            <a:headEnd/>
            <a:tailEnd/>
          </a:ln>
        </p:spPr>
        <p:txBody>
          <a:bodyPr/>
          <a:lstStyle/>
          <a:p>
            <a:endParaRPr lang="zh-TW" altLang="en-US"/>
          </a:p>
        </p:txBody>
      </p:sp>
      <p:cxnSp>
        <p:nvCxnSpPr>
          <p:cNvPr id="109" name="直線單箭頭接點 108"/>
          <p:cNvCxnSpPr/>
          <p:nvPr/>
        </p:nvCxnSpPr>
        <p:spPr>
          <a:xfrm flipV="1">
            <a:off x="3071813" y="1428750"/>
            <a:ext cx="200025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660" name="文字方塊 111"/>
          <p:cNvSpPr txBox="1">
            <a:spLocks noChangeArrowheads="1"/>
          </p:cNvSpPr>
          <p:nvPr/>
        </p:nvSpPr>
        <p:spPr bwMode="auto">
          <a:xfrm>
            <a:off x="5929313" y="3214688"/>
            <a:ext cx="571500" cy="338137"/>
          </a:xfrm>
          <a:prstGeom prst="rect">
            <a:avLst/>
          </a:prstGeom>
          <a:noFill/>
          <a:ln w="9525">
            <a:noFill/>
            <a:miter lim="800000"/>
            <a:headEnd/>
            <a:tailEnd/>
          </a:ln>
        </p:spPr>
        <p:txBody>
          <a:bodyPr>
            <a:spAutoFit/>
          </a:bodyPr>
          <a:lstStyle/>
          <a:p>
            <a:r>
              <a:rPr kumimoji="0" lang="en-US" altLang="zh-TW" sz="1600">
                <a:latin typeface="Times New Roman" pitchFamily="18" charset="0"/>
                <a:cs typeface="Times New Roman" pitchFamily="18" charset="0"/>
              </a:rPr>
              <a:t>Y</a:t>
            </a:r>
            <a:endParaRPr kumimoji="0" lang="zh-TW" altLang="en-US" sz="1600">
              <a:latin typeface="Times New Roman" pitchFamily="18" charset="0"/>
              <a:cs typeface="Times New Roman" pitchFamily="18" charset="0"/>
            </a:endParaRPr>
          </a:p>
        </p:txBody>
      </p:sp>
      <p:sp>
        <p:nvSpPr>
          <p:cNvPr id="111661" name="文字方塊 112"/>
          <p:cNvSpPr txBox="1">
            <a:spLocks noChangeArrowheads="1"/>
          </p:cNvSpPr>
          <p:nvPr/>
        </p:nvSpPr>
        <p:spPr bwMode="auto">
          <a:xfrm>
            <a:off x="7572375" y="6000750"/>
            <a:ext cx="571500" cy="338138"/>
          </a:xfrm>
          <a:prstGeom prst="rect">
            <a:avLst/>
          </a:prstGeom>
          <a:noFill/>
          <a:ln w="9525">
            <a:noFill/>
            <a:miter lim="800000"/>
            <a:headEnd/>
            <a:tailEnd/>
          </a:ln>
        </p:spPr>
        <p:txBody>
          <a:bodyPr>
            <a:spAutoFit/>
          </a:bodyPr>
          <a:lstStyle/>
          <a:p>
            <a:r>
              <a:rPr kumimoji="0" lang="en-US" altLang="zh-TW" sz="1600">
                <a:latin typeface="Times New Roman" pitchFamily="18" charset="0"/>
                <a:cs typeface="Times New Roman" pitchFamily="18" charset="0"/>
              </a:rPr>
              <a:t>Y</a:t>
            </a:r>
            <a:endParaRPr kumimoji="0" lang="zh-TW" altLang="en-US" sz="1600">
              <a:latin typeface="Times New Roman" pitchFamily="18" charset="0"/>
              <a:cs typeface="Times New Roman" pitchFamily="18" charset="0"/>
            </a:endParaRPr>
          </a:p>
        </p:txBody>
      </p:sp>
      <p:sp>
        <p:nvSpPr>
          <p:cNvPr id="111662" name="文字方塊 111"/>
          <p:cNvSpPr txBox="1">
            <a:spLocks noChangeArrowheads="1"/>
          </p:cNvSpPr>
          <p:nvPr/>
        </p:nvSpPr>
        <p:spPr bwMode="auto">
          <a:xfrm>
            <a:off x="5214938" y="6019800"/>
            <a:ext cx="571500" cy="338138"/>
          </a:xfrm>
          <a:prstGeom prst="rect">
            <a:avLst/>
          </a:prstGeom>
          <a:noFill/>
          <a:ln w="9525">
            <a:noFill/>
            <a:miter lim="800000"/>
            <a:headEnd/>
            <a:tailEnd/>
          </a:ln>
        </p:spPr>
        <p:txBody>
          <a:bodyPr>
            <a:spAutoFit/>
          </a:bodyPr>
          <a:lstStyle/>
          <a:p>
            <a:r>
              <a:rPr kumimoji="0" lang="en-US" altLang="zh-TW" sz="1600">
                <a:latin typeface="Times New Roman" pitchFamily="18" charset="0"/>
                <a:cs typeface="Times New Roman" pitchFamily="18" charset="0"/>
              </a:rPr>
              <a:t>Y</a:t>
            </a:r>
            <a:endParaRPr kumimoji="0" lang="zh-TW" altLang="en-US" sz="1600">
              <a:latin typeface="Times New Roman" pitchFamily="18" charset="0"/>
              <a:cs typeface="Times New Roman" pitchFamily="18" charset="0"/>
            </a:endParaRPr>
          </a:p>
        </p:txBody>
      </p:sp>
      <p:sp>
        <p:nvSpPr>
          <p:cNvPr id="111663" name="文字方塊 111"/>
          <p:cNvSpPr txBox="1">
            <a:spLocks noChangeArrowheads="1"/>
          </p:cNvSpPr>
          <p:nvPr/>
        </p:nvSpPr>
        <p:spPr bwMode="auto">
          <a:xfrm>
            <a:off x="3571875" y="5286375"/>
            <a:ext cx="571500" cy="338138"/>
          </a:xfrm>
          <a:prstGeom prst="rect">
            <a:avLst/>
          </a:prstGeom>
          <a:noFill/>
          <a:ln w="9525">
            <a:noFill/>
            <a:miter lim="800000"/>
            <a:headEnd/>
            <a:tailEnd/>
          </a:ln>
        </p:spPr>
        <p:txBody>
          <a:bodyPr>
            <a:spAutoFit/>
          </a:bodyPr>
          <a:lstStyle/>
          <a:p>
            <a:r>
              <a:rPr kumimoji="0" lang="en-US" altLang="zh-TW" sz="1600">
                <a:latin typeface="Times New Roman" pitchFamily="18" charset="0"/>
                <a:cs typeface="Times New Roman" pitchFamily="18" charset="0"/>
              </a:rPr>
              <a:t>N</a:t>
            </a:r>
            <a:endParaRPr kumimoji="0" lang="zh-TW" altLang="en-US" sz="1600">
              <a:latin typeface="Times New Roman" pitchFamily="18" charset="0"/>
              <a:cs typeface="Times New Roman" pitchFamily="18" charset="0"/>
            </a:endParaRPr>
          </a:p>
        </p:txBody>
      </p:sp>
      <p:sp>
        <p:nvSpPr>
          <p:cNvPr id="111664" name="文字方塊 111"/>
          <p:cNvSpPr txBox="1">
            <a:spLocks noChangeArrowheads="1"/>
          </p:cNvSpPr>
          <p:nvPr/>
        </p:nvSpPr>
        <p:spPr bwMode="auto">
          <a:xfrm>
            <a:off x="8358188" y="5286375"/>
            <a:ext cx="571500" cy="338138"/>
          </a:xfrm>
          <a:prstGeom prst="rect">
            <a:avLst/>
          </a:prstGeom>
          <a:noFill/>
          <a:ln w="9525">
            <a:noFill/>
            <a:miter lim="800000"/>
            <a:headEnd/>
            <a:tailEnd/>
          </a:ln>
        </p:spPr>
        <p:txBody>
          <a:bodyPr>
            <a:spAutoFit/>
          </a:bodyPr>
          <a:lstStyle/>
          <a:p>
            <a:r>
              <a:rPr kumimoji="0" lang="en-US" altLang="zh-TW" sz="1600">
                <a:latin typeface="Times New Roman" pitchFamily="18" charset="0"/>
                <a:cs typeface="Times New Roman" pitchFamily="18" charset="0"/>
              </a:rPr>
              <a:t>N</a:t>
            </a:r>
            <a:endParaRPr kumimoji="0" lang="zh-TW" altLang="en-US" sz="1600">
              <a:latin typeface="Times New Roman" pitchFamily="18" charset="0"/>
              <a:cs typeface="Times New Roman" pitchFamily="18" charset="0"/>
            </a:endParaRPr>
          </a:p>
        </p:txBody>
      </p:sp>
      <p:sp>
        <p:nvSpPr>
          <p:cNvPr id="111665" name="文字方塊 111"/>
          <p:cNvSpPr txBox="1">
            <a:spLocks noChangeArrowheads="1"/>
          </p:cNvSpPr>
          <p:nvPr/>
        </p:nvSpPr>
        <p:spPr bwMode="auto">
          <a:xfrm>
            <a:off x="5214938" y="3929063"/>
            <a:ext cx="571500" cy="338137"/>
          </a:xfrm>
          <a:prstGeom prst="rect">
            <a:avLst/>
          </a:prstGeom>
          <a:noFill/>
          <a:ln w="9525">
            <a:noFill/>
            <a:miter lim="800000"/>
            <a:headEnd/>
            <a:tailEnd/>
          </a:ln>
        </p:spPr>
        <p:txBody>
          <a:bodyPr>
            <a:spAutoFit/>
          </a:bodyPr>
          <a:lstStyle/>
          <a:p>
            <a:r>
              <a:rPr kumimoji="0" lang="en-US" altLang="zh-TW" sz="1600">
                <a:latin typeface="Times New Roman" pitchFamily="18" charset="0"/>
                <a:cs typeface="Times New Roman" pitchFamily="18" charset="0"/>
              </a:rPr>
              <a:t>N</a:t>
            </a:r>
            <a:endParaRPr kumimoji="0" lang="zh-TW" altLang="en-US" sz="1600">
              <a:latin typeface="Times New Roman" pitchFamily="18" charset="0"/>
              <a:cs typeface="Times New Roman" pitchFamily="18" charset="0"/>
            </a:endParaRPr>
          </a:p>
        </p:txBody>
      </p:sp>
      <p:sp>
        <p:nvSpPr>
          <p:cNvPr id="111666" name="標題 45"/>
          <p:cNvSpPr>
            <a:spLocks noGrp="1"/>
          </p:cNvSpPr>
          <p:nvPr>
            <p:ph type="title"/>
          </p:nvPr>
        </p:nvSpPr>
        <p:spPr>
          <a:xfrm>
            <a:off x="485775" y="0"/>
            <a:ext cx="8229600" cy="1143000"/>
          </a:xfrm>
        </p:spPr>
        <p:txBody>
          <a:bodyPr/>
          <a:lstStyle/>
          <a:p>
            <a:pPr eaLnBrk="1" hangingPunct="1"/>
            <a:r>
              <a:rPr lang="en-US" altLang="zh-TW" smtClean="0">
                <a:cs typeface="Times New Roman" pitchFamily="18" charset="0"/>
              </a:rPr>
              <a:t>Slotted CSMA/CA Algorithm</a:t>
            </a:r>
            <a:endParaRPr lang="zh-TW" altLang="en-US" smtClean="0"/>
          </a:p>
        </p:txBody>
      </p:sp>
      <p:sp>
        <p:nvSpPr>
          <p:cNvPr id="2" name="投影片編號版面配置區 1"/>
          <p:cNvSpPr>
            <a:spLocks noGrp="1"/>
          </p:cNvSpPr>
          <p:nvPr>
            <p:ph type="sldNum" sz="quarter" idx="4294967295"/>
          </p:nvPr>
        </p:nvSpPr>
        <p:spPr/>
        <p:txBody>
          <a:bodyPr/>
          <a:lstStyle/>
          <a:p>
            <a:pPr>
              <a:defRPr/>
            </a:pPr>
            <a:fld id="{C1BC216C-F62B-4211-A123-4127233B987E}" type="slidenum">
              <a:rPr lang="zh-TW" altLang="en-US" smtClean="0"/>
              <a:pPr>
                <a:defRPr/>
              </a:pPr>
              <a:t>90</a:t>
            </a:fld>
            <a:endParaRPr lang="zh-TW" altLang="en-US"/>
          </a:p>
        </p:txBody>
      </p:sp>
    </p:spTree>
    <p:extLst>
      <p:ext uri="{BB962C8B-B14F-4D97-AF65-F5344CB8AC3E}">
        <p14:creationId xmlns:p14="http://schemas.microsoft.com/office/powerpoint/2010/main" val="2735355563"/>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Zigbee</a:t>
            </a:r>
            <a:r>
              <a:rPr lang="en-US" altLang="zh-TW" dirty="0" smtClean="0"/>
              <a:t> </a:t>
            </a:r>
            <a:r>
              <a:rPr lang="en-US" altLang="zh-TW" dirty="0"/>
              <a:t>Networking Assumptions</a:t>
            </a:r>
            <a:endParaRPr lang="zh-TW" altLang="en-US" dirty="0"/>
          </a:p>
        </p:txBody>
      </p:sp>
      <p:sp>
        <p:nvSpPr>
          <p:cNvPr id="3" name="內容版面配置區 2"/>
          <p:cNvSpPr>
            <a:spLocks noGrp="1"/>
          </p:cNvSpPr>
          <p:nvPr>
            <p:ph idx="1"/>
          </p:nvPr>
        </p:nvSpPr>
        <p:spPr>
          <a:xfrm>
            <a:off x="512998" y="1556792"/>
            <a:ext cx="8229600" cy="4425355"/>
          </a:xfrm>
        </p:spPr>
        <p:txBody>
          <a:bodyPr>
            <a:normAutofit fontScale="70000" lnSpcReduction="20000"/>
          </a:bodyPr>
          <a:lstStyle/>
          <a:p>
            <a:r>
              <a:rPr lang="en-US" altLang="zh-TW" dirty="0"/>
              <a:t>Devices are pre-programmed for their network function:</a:t>
            </a:r>
          </a:p>
          <a:p>
            <a:pPr lvl="1" indent="-457200"/>
            <a:r>
              <a:rPr lang="en-US" altLang="zh-TW" dirty="0" smtClean="0"/>
              <a:t>Coordinator </a:t>
            </a:r>
            <a:r>
              <a:rPr lang="en-US" altLang="zh-TW" dirty="0"/>
              <a:t>scans to find an unused channel to start a </a:t>
            </a:r>
            <a:r>
              <a:rPr lang="en-US" altLang="zh-TW" dirty="0" smtClean="0"/>
              <a:t>network.</a:t>
            </a:r>
          </a:p>
          <a:p>
            <a:pPr lvl="1" indent="-457200"/>
            <a:r>
              <a:rPr lang="en-US" altLang="zh-TW" dirty="0" smtClean="0"/>
              <a:t>Router </a:t>
            </a:r>
            <a:r>
              <a:rPr lang="en-US" altLang="zh-TW" dirty="0"/>
              <a:t>(mesh device within a network) scans to find an active channel </a:t>
            </a:r>
            <a:r>
              <a:rPr lang="en-US" altLang="zh-TW" dirty="0" smtClean="0"/>
              <a:t>to join</a:t>
            </a:r>
            <a:r>
              <a:rPr lang="en-US" altLang="zh-TW" dirty="0"/>
              <a:t>, then permits other devices to </a:t>
            </a:r>
            <a:r>
              <a:rPr lang="en-US" altLang="zh-TW" dirty="0" smtClean="0"/>
              <a:t>join.</a:t>
            </a:r>
          </a:p>
          <a:p>
            <a:pPr lvl="1" indent="-457200"/>
            <a:r>
              <a:rPr lang="en-US" altLang="zh-TW" dirty="0" smtClean="0"/>
              <a:t>End </a:t>
            </a:r>
            <a:r>
              <a:rPr lang="en-US" altLang="zh-TW" dirty="0"/>
              <a:t>device will always try to join an existing network.</a:t>
            </a:r>
          </a:p>
          <a:p>
            <a:r>
              <a:rPr lang="en-US" altLang="zh-TW" dirty="0" smtClean="0"/>
              <a:t>Devices </a:t>
            </a:r>
            <a:r>
              <a:rPr lang="en-US" altLang="zh-TW" dirty="0"/>
              <a:t>discover other devices in the network </a:t>
            </a:r>
            <a:r>
              <a:rPr lang="en-US" altLang="zh-TW" dirty="0" smtClean="0"/>
              <a:t>providing complementary </a:t>
            </a:r>
            <a:r>
              <a:rPr lang="en-US" altLang="zh-TW" dirty="0"/>
              <a:t>services:</a:t>
            </a:r>
          </a:p>
          <a:p>
            <a:pPr lvl="1" indent="-457200"/>
            <a:r>
              <a:rPr lang="en-US" altLang="zh-TW" dirty="0" smtClean="0"/>
              <a:t>Service </a:t>
            </a:r>
            <a:r>
              <a:rPr lang="en-US" altLang="zh-TW" dirty="0"/>
              <a:t>discovery can be initiated from any device within the </a:t>
            </a:r>
            <a:r>
              <a:rPr lang="en-US" altLang="zh-TW" dirty="0" smtClean="0"/>
              <a:t>network or performed </a:t>
            </a:r>
            <a:r>
              <a:rPr lang="en-US" altLang="zh-TW" dirty="0"/>
              <a:t>via Gateways from devices outside </a:t>
            </a:r>
            <a:r>
              <a:rPr lang="en-US" altLang="zh-TW" dirty="0" smtClean="0"/>
              <a:t>the network</a:t>
            </a:r>
            <a:endParaRPr lang="en-US" altLang="zh-TW" dirty="0"/>
          </a:p>
          <a:p>
            <a:r>
              <a:rPr lang="en-US" altLang="zh-TW" dirty="0" smtClean="0"/>
              <a:t>Devices </a:t>
            </a:r>
            <a:r>
              <a:rPr lang="en-US" altLang="zh-TW" dirty="0"/>
              <a:t>can be bound to other devices offering </a:t>
            </a:r>
            <a:r>
              <a:rPr lang="en-US" altLang="zh-TW" dirty="0" smtClean="0"/>
              <a:t>complementary services</a:t>
            </a:r>
            <a:r>
              <a:rPr lang="en-US" altLang="zh-TW" dirty="0"/>
              <a:t>:</a:t>
            </a:r>
          </a:p>
          <a:p>
            <a:pPr lvl="1" indent="-457200"/>
            <a:r>
              <a:rPr lang="en-US" altLang="zh-TW" dirty="0" smtClean="0"/>
              <a:t>Binding </a:t>
            </a:r>
            <a:r>
              <a:rPr lang="en-US" altLang="zh-TW" dirty="0"/>
              <a:t>provides a command and control feature for specially identified </a:t>
            </a:r>
            <a:r>
              <a:rPr lang="en-US" altLang="zh-TW" dirty="0" smtClean="0"/>
              <a:t>sets of </a:t>
            </a:r>
            <a:r>
              <a:rPr lang="en-US" altLang="zh-TW" dirty="0"/>
              <a:t>devices.</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91</a:t>
            </a:fld>
            <a:endParaRPr lang="zh-TW" altLang="en-US"/>
          </a:p>
        </p:txBody>
      </p:sp>
      <p:sp>
        <p:nvSpPr>
          <p:cNvPr id="5" name="文字方塊 4"/>
          <p:cNvSpPr txBox="1"/>
          <p:nvPr/>
        </p:nvSpPr>
        <p:spPr>
          <a:xfrm>
            <a:off x="457200" y="5994301"/>
            <a:ext cx="8204297" cy="369332"/>
          </a:xfrm>
          <a:prstGeom prst="rect">
            <a:avLst/>
          </a:prstGeom>
          <a:noFill/>
        </p:spPr>
        <p:txBody>
          <a:bodyPr wrap="none" rtlCol="0">
            <a:spAutoFit/>
          </a:bodyPr>
          <a:lstStyle/>
          <a:p>
            <a:r>
              <a:rPr lang="en-US" altLang="zh-TW" dirty="0"/>
              <a:t>Source: https://www.nxp.com/files/training_pdf/28081_ZIGBEE_OVERVIEW_WBT.pdf</a:t>
            </a:r>
            <a:endParaRPr lang="zh-TW" altLang="en-US" dirty="0"/>
          </a:p>
        </p:txBody>
      </p:sp>
    </p:spTree>
    <p:extLst>
      <p:ext uri="{BB962C8B-B14F-4D97-AF65-F5344CB8AC3E}">
        <p14:creationId xmlns:p14="http://schemas.microsoft.com/office/powerpoint/2010/main" val="2841143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0739" y="340310"/>
            <a:ext cx="8229600" cy="936104"/>
          </a:xfrm>
        </p:spPr>
        <p:txBody>
          <a:bodyPr>
            <a:normAutofit/>
          </a:bodyPr>
          <a:lstStyle/>
          <a:p>
            <a:r>
              <a:rPr lang="en-US" altLang="zh-TW" dirty="0" err="1">
                <a:solidFill>
                  <a:srgbClr val="002B4C"/>
                </a:solidFill>
                <a:latin typeface="+mj-lt"/>
              </a:rPr>
              <a:t>Zigbee</a:t>
            </a:r>
            <a:r>
              <a:rPr lang="en-US" altLang="zh-TW" dirty="0">
                <a:solidFill>
                  <a:srgbClr val="002B4C"/>
                </a:solidFill>
                <a:latin typeface="+mj-lt"/>
              </a:rPr>
              <a:t> Routing Architecture</a:t>
            </a:r>
            <a:endParaRPr lang="zh-TW" altLang="en-US" dirty="0">
              <a:solidFill>
                <a:srgbClr val="002B4C"/>
              </a:solidFill>
              <a:latin typeface="+mj-lt"/>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92</a:t>
            </a:fld>
            <a:endParaRPr lang="zh-TW" altLang="en-US"/>
          </a:p>
        </p:txBody>
      </p:sp>
      <p:pic>
        <p:nvPicPr>
          <p:cNvPr id="4" name="圖片 3"/>
          <p:cNvPicPr>
            <a:picLocks noChangeAspect="1"/>
          </p:cNvPicPr>
          <p:nvPr/>
        </p:nvPicPr>
        <p:blipFill>
          <a:blip r:embed="rId3"/>
          <a:stretch>
            <a:fillRect/>
          </a:stretch>
        </p:blipFill>
        <p:spPr>
          <a:xfrm>
            <a:off x="1115616" y="1117611"/>
            <a:ext cx="6903951" cy="4111589"/>
          </a:xfrm>
          <a:prstGeom prst="rect">
            <a:avLst/>
          </a:prstGeom>
        </p:spPr>
      </p:pic>
      <p:sp>
        <p:nvSpPr>
          <p:cNvPr id="5" name="文字方塊 4"/>
          <p:cNvSpPr txBox="1"/>
          <p:nvPr/>
        </p:nvSpPr>
        <p:spPr>
          <a:xfrm>
            <a:off x="630739" y="5085184"/>
            <a:ext cx="8387361" cy="1200329"/>
          </a:xfrm>
          <a:prstGeom prst="rect">
            <a:avLst/>
          </a:prstGeom>
          <a:noFill/>
        </p:spPr>
        <p:txBody>
          <a:bodyPr wrap="none" rtlCol="0">
            <a:spAutoFit/>
          </a:bodyPr>
          <a:lstStyle/>
          <a:p>
            <a:pPr marL="285750" indent="-285750">
              <a:buFont typeface="Arial" panose="020B0604020202020204" pitchFamily="34" charset="0"/>
              <a:buChar char="•"/>
            </a:pPr>
            <a:r>
              <a:rPr lang="en-US" altLang="zh-TW" dirty="0"/>
              <a:t>S</a:t>
            </a:r>
            <a:r>
              <a:rPr lang="en-US" altLang="zh-TW" dirty="0" smtClean="0"/>
              <a:t>tar  Network - one coordinator </a:t>
            </a:r>
            <a:r>
              <a:rPr lang="en-US" altLang="zh-TW" dirty="0"/>
              <a:t>networked with one or more end </a:t>
            </a:r>
            <a:r>
              <a:rPr lang="en-US" altLang="zh-TW" dirty="0" smtClean="0"/>
              <a:t>devices</a:t>
            </a:r>
          </a:p>
          <a:p>
            <a:pPr marL="285750" indent="-285750">
              <a:buFont typeface="Arial" panose="020B0604020202020204" pitchFamily="34" charset="0"/>
              <a:buChar char="•"/>
            </a:pPr>
            <a:r>
              <a:rPr lang="en-US" altLang="zh-TW" dirty="0"/>
              <a:t>C</a:t>
            </a:r>
            <a:r>
              <a:rPr lang="en-US" altLang="zh-TW" dirty="0" smtClean="0"/>
              <a:t>luster Tree - where </a:t>
            </a:r>
            <a:r>
              <a:rPr lang="en-US" altLang="zh-TW" dirty="0"/>
              <a:t>devices branch off of a tree, the network backbone. </a:t>
            </a:r>
            <a:endParaRPr lang="en-US" altLang="zh-TW" dirty="0" smtClean="0"/>
          </a:p>
          <a:p>
            <a:pPr marL="285750" indent="-285750">
              <a:buFont typeface="Arial" panose="020B0604020202020204" pitchFamily="34" charset="0"/>
              <a:buChar char="•"/>
            </a:pPr>
            <a:r>
              <a:rPr lang="en-US" altLang="zh-TW" dirty="0" smtClean="0"/>
              <a:t>Mesh network - Routing </a:t>
            </a:r>
            <a:r>
              <a:rPr lang="en-US" altLang="zh-TW" dirty="0"/>
              <a:t>paths are not as constrained as in the cluster </a:t>
            </a:r>
            <a:r>
              <a:rPr lang="en-US" altLang="zh-TW" dirty="0" smtClean="0"/>
              <a:t>tree topology</a:t>
            </a:r>
            <a:r>
              <a:rPr lang="en-US" altLang="zh-TW" dirty="0"/>
              <a:t>. </a:t>
            </a:r>
            <a:endParaRPr lang="en-US" altLang="zh-TW" dirty="0" smtClean="0"/>
          </a:p>
          <a:p>
            <a:r>
              <a:rPr lang="en-US" altLang="zh-TW" dirty="0"/>
              <a:t> </a:t>
            </a:r>
            <a:r>
              <a:rPr lang="en-US" altLang="zh-TW" dirty="0" smtClean="0"/>
              <a:t>    Mesh </a:t>
            </a:r>
            <a:r>
              <a:rPr lang="en-US" altLang="zh-TW" dirty="0"/>
              <a:t>networking permits path formation from any source to </a:t>
            </a:r>
            <a:r>
              <a:rPr lang="en-US" altLang="zh-TW" dirty="0" smtClean="0"/>
              <a:t>any destination </a:t>
            </a:r>
            <a:r>
              <a:rPr lang="en-US" altLang="zh-TW" dirty="0"/>
              <a:t>device. </a:t>
            </a:r>
            <a:endParaRPr lang="zh-TW" altLang="en-US" dirty="0"/>
          </a:p>
        </p:txBody>
      </p:sp>
      <p:sp>
        <p:nvSpPr>
          <p:cNvPr id="6" name="文字方塊 5"/>
          <p:cNvSpPr txBox="1"/>
          <p:nvPr/>
        </p:nvSpPr>
        <p:spPr>
          <a:xfrm>
            <a:off x="423788" y="6285513"/>
            <a:ext cx="8204297" cy="369332"/>
          </a:xfrm>
          <a:prstGeom prst="rect">
            <a:avLst/>
          </a:prstGeom>
          <a:noFill/>
        </p:spPr>
        <p:txBody>
          <a:bodyPr wrap="none" rtlCol="0">
            <a:spAutoFit/>
          </a:bodyPr>
          <a:lstStyle/>
          <a:p>
            <a:r>
              <a:rPr lang="en-US" altLang="zh-TW" dirty="0"/>
              <a:t>Source: https://www.nxp.com/files/training_pdf/28081_ZIGBEE_OVERVIEW_WBT.pdf</a:t>
            </a:r>
            <a:endParaRPr lang="zh-TW" altLang="en-US" dirty="0"/>
          </a:p>
        </p:txBody>
      </p:sp>
    </p:spTree>
    <p:extLst>
      <p:ext uri="{BB962C8B-B14F-4D97-AF65-F5344CB8AC3E}">
        <p14:creationId xmlns:p14="http://schemas.microsoft.com/office/powerpoint/2010/main" val="288826162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Concept of Routing for Tree Topology</a:t>
            </a:r>
            <a:endParaRPr lang="zh-TW" altLang="en-US" dirty="0"/>
          </a:p>
        </p:txBody>
      </p:sp>
      <p:sp>
        <p:nvSpPr>
          <p:cNvPr id="4" name="投影片編號版面配置區 3"/>
          <p:cNvSpPr>
            <a:spLocks noGrp="1"/>
          </p:cNvSpPr>
          <p:nvPr>
            <p:ph type="sldNum" sz="quarter" idx="4294967295"/>
          </p:nvPr>
        </p:nvSpPr>
        <p:spPr>
          <a:xfrm>
            <a:off x="612775" y="6356350"/>
            <a:ext cx="1981200" cy="365125"/>
          </a:xfrm>
          <a:prstGeom prst="rect">
            <a:avLst/>
          </a:prstGeom>
        </p:spPr>
        <p:txBody>
          <a:bodyPr/>
          <a:lstStyle/>
          <a:p>
            <a:pPr>
              <a:defRPr/>
            </a:pPr>
            <a:fld id="{C1BC216C-F62B-4211-A123-4127233B987E}" type="slidenum">
              <a:rPr lang="zh-TW" altLang="en-US" smtClean="0"/>
              <a:pPr>
                <a:defRPr/>
              </a:pPr>
              <a:t>93</a:t>
            </a:fld>
            <a:endParaRPr lang="zh-TW" altLang="en-US"/>
          </a:p>
        </p:txBody>
      </p:sp>
      <p:pic>
        <p:nvPicPr>
          <p:cNvPr id="5" name="Picture 16" descr="igbee Tree Routing"/>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916832"/>
            <a:ext cx="5400600" cy="3600400"/>
          </a:xfrm>
          <a:prstGeom prst="rect">
            <a:avLst/>
          </a:prstGeom>
          <a:noFill/>
          <a:ln>
            <a:noFill/>
          </a:ln>
        </p:spPr>
      </p:pic>
      <p:cxnSp>
        <p:nvCxnSpPr>
          <p:cNvPr id="9" name="弧形接點 8"/>
          <p:cNvCxnSpPr>
            <a:stCxn id="5" idx="1"/>
          </p:cNvCxnSpPr>
          <p:nvPr/>
        </p:nvCxnSpPr>
        <p:spPr>
          <a:xfrm rot="10800000">
            <a:off x="1757338" y="2636912"/>
            <a:ext cx="6350" cy="1080120"/>
          </a:xfrm>
          <a:prstGeom prst="curved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0" name="弧形接點 9"/>
          <p:cNvCxnSpPr/>
          <p:nvPr/>
        </p:nvCxnSpPr>
        <p:spPr>
          <a:xfrm rot="10800000">
            <a:off x="1783085" y="4005064"/>
            <a:ext cx="6350" cy="1080120"/>
          </a:xfrm>
          <a:prstGeom prst="curved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 name="弧形接點 10"/>
          <p:cNvCxnSpPr/>
          <p:nvPr/>
        </p:nvCxnSpPr>
        <p:spPr>
          <a:xfrm>
            <a:off x="2267744" y="2708920"/>
            <a:ext cx="1872208" cy="1152128"/>
          </a:xfrm>
          <a:prstGeom prst="curved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5" name="弧形接點 14"/>
          <p:cNvCxnSpPr/>
          <p:nvPr/>
        </p:nvCxnSpPr>
        <p:spPr>
          <a:xfrm>
            <a:off x="4211960" y="4077072"/>
            <a:ext cx="1296144" cy="1224136"/>
          </a:xfrm>
          <a:prstGeom prst="curved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1928746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457200" y="152400"/>
            <a:ext cx="8229600" cy="990600"/>
          </a:xfrm>
        </p:spPr>
        <p:txBody>
          <a:bodyPr>
            <a:normAutofit/>
          </a:bodyPr>
          <a:lstStyle/>
          <a:p>
            <a:r>
              <a:rPr lang="en-US" altLang="zh-TW" dirty="0">
                <a:solidFill>
                  <a:srgbClr val="002B4C"/>
                </a:solidFill>
                <a:latin typeface="+mj-lt"/>
              </a:rPr>
              <a:t>Routing for Tree topology</a:t>
            </a:r>
          </a:p>
        </p:txBody>
      </p:sp>
      <p:sp>
        <p:nvSpPr>
          <p:cNvPr id="130051" name="Rectangle 9"/>
          <p:cNvSpPr>
            <a:spLocks/>
          </p:cNvSpPr>
          <p:nvPr/>
        </p:nvSpPr>
        <p:spPr bwMode="auto">
          <a:xfrm>
            <a:off x="457200" y="1219200"/>
            <a:ext cx="8229600" cy="4910138"/>
          </a:xfrm>
          <a:prstGeom prst="rect">
            <a:avLst/>
          </a:prstGeom>
          <a:noFill/>
          <a:ln w="9525">
            <a:noFill/>
            <a:miter lim="800000"/>
            <a:headEnd/>
            <a:tailEnd/>
          </a:ln>
        </p:spPr>
        <p:txBody>
          <a:bodyPr/>
          <a:lstStyle/>
          <a:p>
            <a:pPr marL="533400" indent="-533400" eaLnBrk="0" hangingPunct="0">
              <a:spcBef>
                <a:spcPts val="600"/>
              </a:spcBef>
              <a:buClr>
                <a:schemeClr val="accent1"/>
              </a:buClr>
              <a:buSzPct val="76000"/>
              <a:buFont typeface="Wingdings 3" pitchFamily="18" charset="2"/>
              <a:buChar char=""/>
            </a:pPr>
            <a:r>
              <a:rPr kumimoji="0" lang="en-US" altLang="zh-TW" sz="2800" dirty="0">
                <a:latin typeface="+mj-lt"/>
                <a:ea typeface="標楷體" pitchFamily="65" charset="-120"/>
              </a:rPr>
              <a:t>In a tree networks, when a device receives a packet, it first checks if it is the destination or one of its child end devices is the destination       </a:t>
            </a:r>
            <a:endParaRPr kumimoji="0" lang="en-US" altLang="zh-TW" sz="2800" dirty="0" smtClean="0">
              <a:latin typeface="+mj-lt"/>
              <a:ea typeface="標楷體" pitchFamily="65" charset="-120"/>
            </a:endParaRPr>
          </a:p>
          <a:p>
            <a:pPr marL="533400" indent="-533400" eaLnBrk="0" hangingPunct="0">
              <a:spcBef>
                <a:spcPts val="600"/>
              </a:spcBef>
              <a:buClr>
                <a:schemeClr val="accent1"/>
              </a:buClr>
              <a:buSzPct val="76000"/>
            </a:pPr>
            <a:r>
              <a:rPr kumimoji="0" lang="en-US" altLang="zh-TW" sz="2800" dirty="0" smtClean="0">
                <a:latin typeface="+mj-lt"/>
                <a:ea typeface="標楷體" pitchFamily="65" charset="-120"/>
              </a:rPr>
              <a:t>       </a:t>
            </a:r>
            <a:endParaRPr kumimoji="0" lang="en-US" altLang="zh-TW" sz="2800" dirty="0">
              <a:latin typeface="+mj-lt"/>
              <a:ea typeface="標楷體" pitchFamily="65" charset="-120"/>
            </a:endParaRPr>
          </a:p>
          <a:p>
            <a:pPr marL="914400" lvl="1" indent="-457200" eaLnBrk="0" hangingPunct="0">
              <a:spcBef>
                <a:spcPts val="500"/>
              </a:spcBef>
              <a:buClr>
                <a:schemeClr val="accent2"/>
              </a:buClr>
              <a:buSzPct val="76000"/>
              <a:buFont typeface="Wingdings 3" pitchFamily="18" charset="2"/>
              <a:buChar char=""/>
            </a:pPr>
            <a:r>
              <a:rPr kumimoji="0" lang="en-US" altLang="zh-TW" sz="2400" dirty="0">
                <a:solidFill>
                  <a:schemeClr val="tx2"/>
                </a:solidFill>
                <a:latin typeface="+mj-lt"/>
                <a:ea typeface="標楷體" pitchFamily="65" charset="-120"/>
              </a:rPr>
              <a:t>If so, accept the packet or forward it to a </a:t>
            </a:r>
            <a:r>
              <a:rPr kumimoji="0" lang="en-US" altLang="zh-TW" sz="2400" dirty="0" smtClean="0">
                <a:solidFill>
                  <a:schemeClr val="tx2"/>
                </a:solidFill>
                <a:latin typeface="+mj-lt"/>
                <a:ea typeface="標楷體" pitchFamily="65" charset="-120"/>
              </a:rPr>
              <a:t>child</a:t>
            </a:r>
          </a:p>
          <a:p>
            <a:pPr marL="914400" lvl="1" indent="-457200" eaLnBrk="0" hangingPunct="0">
              <a:spcBef>
                <a:spcPts val="500"/>
              </a:spcBef>
              <a:buClr>
                <a:schemeClr val="accent2"/>
              </a:buClr>
              <a:buSzPct val="76000"/>
              <a:buFont typeface="Wingdings 3" pitchFamily="18" charset="2"/>
              <a:buChar char=""/>
            </a:pPr>
            <a:endParaRPr kumimoji="0" lang="en-US" altLang="zh-TW" sz="2400" dirty="0">
              <a:solidFill>
                <a:schemeClr val="tx2"/>
              </a:solidFill>
              <a:latin typeface="+mj-lt"/>
              <a:ea typeface="標楷體" pitchFamily="65" charset="-120"/>
            </a:endParaRPr>
          </a:p>
          <a:p>
            <a:pPr marL="914400" lvl="1" indent="-457200" eaLnBrk="0" hangingPunct="0">
              <a:spcBef>
                <a:spcPts val="500"/>
              </a:spcBef>
              <a:buClr>
                <a:schemeClr val="accent2"/>
              </a:buClr>
              <a:buSzPct val="76000"/>
              <a:buFont typeface="Wingdings 3" pitchFamily="18" charset="2"/>
              <a:buChar char=""/>
            </a:pPr>
            <a:r>
              <a:rPr kumimoji="0" lang="en-US" altLang="zh-TW" sz="2400" dirty="0">
                <a:solidFill>
                  <a:schemeClr val="tx2"/>
                </a:solidFill>
                <a:latin typeface="+mj-lt"/>
                <a:ea typeface="標楷體" pitchFamily="65" charset="-120"/>
              </a:rPr>
              <a:t>Otherwise, relay it along the </a:t>
            </a:r>
            <a:r>
              <a:rPr kumimoji="0" lang="en-US" altLang="zh-TW" sz="2400" dirty="0" smtClean="0">
                <a:solidFill>
                  <a:schemeClr val="tx2"/>
                </a:solidFill>
                <a:latin typeface="+mj-lt"/>
                <a:ea typeface="標楷體" pitchFamily="65" charset="-120"/>
              </a:rPr>
              <a:t>tree</a:t>
            </a:r>
          </a:p>
          <a:p>
            <a:pPr marL="914400" lvl="1" indent="-457200" eaLnBrk="0" hangingPunct="0">
              <a:spcBef>
                <a:spcPts val="500"/>
              </a:spcBef>
              <a:buClr>
                <a:schemeClr val="accent2"/>
              </a:buClr>
              <a:buSzPct val="76000"/>
              <a:buFont typeface="Wingdings 3" pitchFamily="18" charset="2"/>
              <a:buChar char=""/>
            </a:pPr>
            <a:endParaRPr lang="en-US" altLang="zh-TW" sz="2400" dirty="0">
              <a:solidFill>
                <a:schemeClr val="tx2"/>
              </a:solidFill>
              <a:latin typeface="+mj-lt"/>
              <a:ea typeface="標楷體" pitchFamily="65" charset="-120"/>
            </a:endParaRPr>
          </a:p>
          <a:p>
            <a:pPr marL="914400" lvl="1" indent="-457200" eaLnBrk="0" hangingPunct="0">
              <a:spcBef>
                <a:spcPts val="500"/>
              </a:spcBef>
              <a:buClr>
                <a:schemeClr val="accent2"/>
              </a:buClr>
              <a:buSzPct val="76000"/>
              <a:buFont typeface="Wingdings 3" pitchFamily="18" charset="2"/>
              <a:buChar char=""/>
            </a:pPr>
            <a:r>
              <a:rPr kumimoji="0" lang="en-US" altLang="zh-TW" sz="2400" dirty="0" smtClean="0">
                <a:solidFill>
                  <a:schemeClr val="tx2"/>
                </a:solidFill>
                <a:latin typeface="+mj-lt"/>
                <a:ea typeface="標楷體" pitchFamily="65" charset="-120"/>
              </a:rPr>
              <a:t>This is made possible by its addressing scheme!!</a:t>
            </a:r>
          </a:p>
          <a:p>
            <a:pPr marL="533400" indent="-533400" eaLnBrk="0" hangingPunct="0">
              <a:spcBef>
                <a:spcPts val="600"/>
              </a:spcBef>
              <a:buClr>
                <a:schemeClr val="accent1"/>
              </a:buClr>
              <a:buSzPct val="76000"/>
            </a:pPr>
            <a:endParaRPr kumimoji="0" lang="zh-TW" altLang="en-US" sz="2400" dirty="0" smtClean="0">
              <a:latin typeface="+mj-lt"/>
              <a:ea typeface="標楷體" pitchFamily="65" charset="-120"/>
            </a:endParaRPr>
          </a:p>
          <a:p>
            <a:pPr marL="2171700" lvl="4" indent="-342900" eaLnBrk="0" hangingPunct="0">
              <a:spcBef>
                <a:spcPts val="300"/>
              </a:spcBef>
              <a:buClr>
                <a:schemeClr val="accent2"/>
              </a:buClr>
              <a:buSzPct val="70000"/>
              <a:buFont typeface="Wingdings" pitchFamily="2" charset="2"/>
              <a:buChar char=""/>
            </a:pPr>
            <a:endParaRPr kumimoji="0" lang="en-US" altLang="zh-TW" sz="2400" dirty="0">
              <a:latin typeface="+mj-lt"/>
              <a:ea typeface="標楷體" pitchFamily="65" charset="-120"/>
            </a:endParaRPr>
          </a:p>
          <a:p>
            <a:pPr marL="914400" lvl="1" indent="-457200" eaLnBrk="0" hangingPunct="0">
              <a:spcBef>
                <a:spcPts val="500"/>
              </a:spcBef>
              <a:buClr>
                <a:schemeClr val="accent2"/>
              </a:buClr>
              <a:buSzPct val="76000"/>
              <a:buFont typeface="Wingdings 3" pitchFamily="18" charset="2"/>
              <a:buNone/>
            </a:pPr>
            <a:endParaRPr kumimoji="0" lang="zh-TW" altLang="en-US" sz="2000" dirty="0">
              <a:solidFill>
                <a:schemeClr val="tx2"/>
              </a:solidFill>
              <a:latin typeface="+mj-lt"/>
              <a:ea typeface="標楷體" pitchFamily="65" charset="-120"/>
            </a:endParaRPr>
          </a:p>
        </p:txBody>
      </p:sp>
      <p:sp>
        <p:nvSpPr>
          <p:cNvPr id="2" name="投影片編號版面配置區 1"/>
          <p:cNvSpPr>
            <a:spLocks noGrp="1"/>
          </p:cNvSpPr>
          <p:nvPr>
            <p:ph type="sldNum" sz="quarter" idx="4294967295"/>
          </p:nvPr>
        </p:nvSpPr>
        <p:spPr>
          <a:xfrm>
            <a:off x="612775" y="6356350"/>
            <a:ext cx="1981200" cy="365125"/>
          </a:xfrm>
          <a:prstGeom prst="rect">
            <a:avLst/>
          </a:prstGeom>
        </p:spPr>
        <p:txBody>
          <a:bodyPr/>
          <a:lstStyle/>
          <a:p>
            <a:pPr>
              <a:defRPr/>
            </a:pPr>
            <a:fld id="{A481BEA1-8B89-4EBF-9D86-0B1E5899D32E}" type="slidenum">
              <a:rPr lang="zh-TW" altLang="en-US" smtClean="0"/>
              <a:pPr>
                <a:defRPr/>
              </a:pPr>
              <a:t>94</a:t>
            </a:fld>
            <a:endParaRPr lang="zh-TW" altLang="en-US"/>
          </a:p>
        </p:txBody>
      </p:sp>
    </p:spTree>
    <p:extLst>
      <p:ext uri="{BB962C8B-B14F-4D97-AF65-F5344CB8AC3E}">
        <p14:creationId xmlns:p14="http://schemas.microsoft.com/office/powerpoint/2010/main" val="183400099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標題 1"/>
          <p:cNvSpPr>
            <a:spLocks noGrp="1"/>
          </p:cNvSpPr>
          <p:nvPr>
            <p:ph type="title" idx="4294967295"/>
          </p:nvPr>
        </p:nvSpPr>
        <p:spPr/>
        <p:txBody>
          <a:bodyPr>
            <a:normAutofit/>
          </a:bodyPr>
          <a:lstStyle/>
          <a:p>
            <a:pPr eaLnBrk="1" hangingPunct="1"/>
            <a:r>
              <a:rPr lang="en-US" altLang="zh-TW" dirty="0">
                <a:solidFill>
                  <a:srgbClr val="002B4C"/>
                </a:solidFill>
                <a:latin typeface="+mj-lt"/>
              </a:rPr>
              <a:t>Device Addressing</a:t>
            </a:r>
          </a:p>
        </p:txBody>
      </p:sp>
      <p:sp>
        <p:nvSpPr>
          <p:cNvPr id="126979" name="投影片編號版面配置區 3"/>
          <p:cNvSpPr txBox="1">
            <a:spLocks noGrp="1"/>
          </p:cNvSpPr>
          <p:nvPr/>
        </p:nvSpPr>
        <p:spPr bwMode="auto">
          <a:xfrm>
            <a:off x="612775" y="6356350"/>
            <a:ext cx="1981200" cy="365125"/>
          </a:xfrm>
          <a:prstGeom prst="rect">
            <a:avLst/>
          </a:prstGeom>
          <a:noFill/>
          <a:ln w="9525">
            <a:noFill/>
            <a:miter lim="800000"/>
            <a:headEnd/>
            <a:tailEnd/>
          </a:ln>
        </p:spPr>
        <p:txBody>
          <a:bodyPr/>
          <a:lstStyle/>
          <a:p>
            <a:fld id="{ED543DE7-49F5-4B51-8530-DCC0DC0D8065}" type="slidenum">
              <a:rPr kumimoji="0" lang="zh-TW" altLang="en-US" sz="1400">
                <a:solidFill>
                  <a:schemeClr val="tx2"/>
                </a:solidFill>
                <a:latin typeface="Times New Roman" pitchFamily="18" charset="0"/>
                <a:ea typeface="標楷體" pitchFamily="65" charset="-120"/>
              </a:rPr>
              <a:pPr/>
              <a:t>95</a:t>
            </a:fld>
            <a:endParaRPr kumimoji="0" lang="en-US" altLang="zh-TW" sz="1400">
              <a:solidFill>
                <a:schemeClr val="tx2"/>
              </a:solidFill>
              <a:latin typeface="Times New Roman" pitchFamily="18" charset="0"/>
              <a:ea typeface="標楷體" pitchFamily="65" charset="-120"/>
            </a:endParaRPr>
          </a:p>
        </p:txBody>
      </p:sp>
      <p:sp>
        <p:nvSpPr>
          <p:cNvPr id="126980" name="內容版面配置區 1"/>
          <p:cNvSpPr>
            <a:spLocks/>
          </p:cNvSpPr>
          <p:nvPr/>
        </p:nvSpPr>
        <p:spPr bwMode="auto">
          <a:xfrm>
            <a:off x="457200" y="1481138"/>
            <a:ext cx="8229600" cy="4525962"/>
          </a:xfrm>
          <a:prstGeom prst="rect">
            <a:avLst/>
          </a:prstGeom>
          <a:noFill/>
          <a:ln w="9525">
            <a:noFill/>
            <a:miter lim="800000"/>
            <a:headEnd/>
            <a:tailEnd/>
          </a:ln>
        </p:spPr>
        <p:txBody>
          <a:bodyPr/>
          <a:lstStyle/>
          <a:p>
            <a:pPr marL="365125" indent="-255588" eaLnBrk="0" hangingPunct="0">
              <a:lnSpc>
                <a:spcPct val="90000"/>
              </a:lnSpc>
              <a:spcBef>
                <a:spcPts val="600"/>
              </a:spcBef>
              <a:buClr>
                <a:schemeClr val="accent1"/>
              </a:buClr>
              <a:buSzPct val="76000"/>
              <a:buFont typeface="Wingdings 3" pitchFamily="18" charset="2"/>
              <a:buNone/>
            </a:pPr>
            <a:endParaRPr kumimoji="0" lang="zh-TW" altLang="en-US" sz="2400">
              <a:latin typeface="Times New Roman" pitchFamily="18" charset="0"/>
              <a:ea typeface="微軟正黑體" pitchFamily="34" charset="-120"/>
            </a:endParaRPr>
          </a:p>
        </p:txBody>
      </p:sp>
      <p:sp>
        <p:nvSpPr>
          <p:cNvPr id="126981" name="Rectangle 6"/>
          <p:cNvSpPr>
            <a:spLocks noChangeArrowheads="1"/>
          </p:cNvSpPr>
          <p:nvPr/>
        </p:nvSpPr>
        <p:spPr bwMode="auto">
          <a:xfrm>
            <a:off x="457200" y="1600200"/>
            <a:ext cx="8229600" cy="4530725"/>
          </a:xfrm>
          <a:prstGeom prst="rect">
            <a:avLst/>
          </a:prstGeom>
          <a:noFill/>
          <a:ln w="9525">
            <a:noFill/>
            <a:miter lim="800000"/>
            <a:headEnd/>
            <a:tailEnd/>
          </a:ln>
        </p:spPr>
        <p:txBody>
          <a:bodyPr/>
          <a:lstStyle/>
          <a:p>
            <a:pPr marL="342900" indent="-342900" eaLnBrk="0" hangingPunct="0">
              <a:spcBef>
                <a:spcPct val="35000"/>
              </a:spcBef>
              <a:buClr>
                <a:schemeClr val="accent1"/>
              </a:buClr>
              <a:buSzPct val="76000"/>
              <a:buFont typeface="Wingdings 3" pitchFamily="18" charset="2"/>
              <a:buChar char=""/>
            </a:pPr>
            <a:r>
              <a:rPr kumimoji="0" lang="en-US" altLang="zh-TW" sz="2400" dirty="0">
                <a:ea typeface="標楷體" pitchFamily="65" charset="-120"/>
              </a:rPr>
              <a:t>Two or more devices communicate on the same physical channel constitute a WPAN.</a:t>
            </a:r>
          </a:p>
          <a:p>
            <a:pPr marL="742950" lvl="1" indent="-285750" eaLnBrk="0" hangingPunct="0">
              <a:spcBef>
                <a:spcPct val="35000"/>
              </a:spcBef>
              <a:buClr>
                <a:schemeClr val="accent2"/>
              </a:buClr>
              <a:buSzPct val="76000"/>
              <a:buFont typeface="Wingdings 3" pitchFamily="18" charset="2"/>
              <a:buChar char=""/>
            </a:pPr>
            <a:r>
              <a:rPr kumimoji="0" lang="en-US" altLang="zh-TW" sz="2000" dirty="0">
                <a:solidFill>
                  <a:schemeClr val="tx2"/>
                </a:solidFill>
                <a:ea typeface="標楷體" pitchFamily="65" charset="-120"/>
              </a:rPr>
              <a:t>A WPAN includes </a:t>
            </a:r>
            <a:r>
              <a:rPr kumimoji="0" lang="en-US" altLang="zh-TW" sz="2000" u="sng" dirty="0">
                <a:solidFill>
                  <a:schemeClr val="tx2"/>
                </a:solidFill>
                <a:ea typeface="標楷體" pitchFamily="65" charset="-120"/>
              </a:rPr>
              <a:t>at least one FFD (PAN coordinator)</a:t>
            </a:r>
          </a:p>
          <a:p>
            <a:pPr marL="742950" lvl="1" indent="-285750" eaLnBrk="0" hangingPunct="0">
              <a:spcBef>
                <a:spcPct val="35000"/>
              </a:spcBef>
              <a:buClr>
                <a:schemeClr val="accent2"/>
              </a:buClr>
              <a:buSzPct val="76000"/>
              <a:buFont typeface="Wingdings 3" pitchFamily="18" charset="2"/>
              <a:buChar char=""/>
            </a:pPr>
            <a:r>
              <a:rPr kumimoji="0" lang="en-US" altLang="zh-TW" sz="2000" dirty="0">
                <a:solidFill>
                  <a:schemeClr val="tx2"/>
                </a:solidFill>
                <a:ea typeface="標楷體" pitchFamily="65" charset="-120"/>
              </a:rPr>
              <a:t>Each independent PAN will select a unique PAN identifier </a:t>
            </a:r>
          </a:p>
          <a:p>
            <a:pPr marL="342900" indent="-342900" eaLnBrk="0" hangingPunct="0">
              <a:spcBef>
                <a:spcPct val="35000"/>
              </a:spcBef>
              <a:buClr>
                <a:schemeClr val="accent1"/>
              </a:buClr>
              <a:buSzPct val="76000"/>
              <a:buFont typeface="Wingdings 3" pitchFamily="18" charset="2"/>
              <a:buChar char=""/>
            </a:pPr>
            <a:r>
              <a:rPr kumimoji="0" lang="en-US" altLang="zh-TW" sz="2400" dirty="0">
                <a:ea typeface="標楷體" pitchFamily="65" charset="-120"/>
              </a:rPr>
              <a:t>Each device operating on a network has a unique </a:t>
            </a:r>
            <a:r>
              <a:rPr kumimoji="0" lang="en-US" altLang="zh-TW" sz="2400" dirty="0">
                <a:solidFill>
                  <a:srgbClr val="CC0000"/>
                </a:solidFill>
                <a:ea typeface="標楷體" pitchFamily="65" charset="-120"/>
              </a:rPr>
              <a:t>64-bit extended address</a:t>
            </a:r>
            <a:r>
              <a:rPr kumimoji="0" lang="en-US" altLang="zh-TW" sz="2400" dirty="0">
                <a:ea typeface="標楷體" pitchFamily="65" charset="-120"/>
              </a:rPr>
              <a:t>. This address can be used for direct communication in the PAN.</a:t>
            </a:r>
          </a:p>
          <a:p>
            <a:pPr marL="342900" indent="-342900" eaLnBrk="0" hangingPunct="0">
              <a:spcBef>
                <a:spcPct val="35000"/>
              </a:spcBef>
              <a:buClr>
                <a:schemeClr val="accent1"/>
              </a:buClr>
              <a:buSzPct val="76000"/>
              <a:buFont typeface="Wingdings 3" pitchFamily="18" charset="2"/>
              <a:buChar char=""/>
            </a:pPr>
            <a:r>
              <a:rPr kumimoji="0" lang="en-US" altLang="zh-TW" sz="2400" dirty="0">
                <a:ea typeface="標楷體" pitchFamily="65" charset="-120"/>
              </a:rPr>
              <a:t>A device also has a </a:t>
            </a:r>
            <a:r>
              <a:rPr kumimoji="0" lang="en-US" altLang="zh-TW" sz="2400" dirty="0">
                <a:solidFill>
                  <a:srgbClr val="CC0000"/>
                </a:solidFill>
                <a:ea typeface="標楷體" pitchFamily="65" charset="-120"/>
              </a:rPr>
              <a:t>16-bit short address</a:t>
            </a:r>
            <a:r>
              <a:rPr kumimoji="0" lang="en-US" altLang="zh-TW" sz="2400" dirty="0">
                <a:ea typeface="標楷體" pitchFamily="65" charset="-120"/>
              </a:rPr>
              <a:t>, which is allocated by the PAN coordinator when the device associates with its coordinator.</a:t>
            </a:r>
            <a:endParaRPr kumimoji="0" lang="zh-TW" altLang="en-US" sz="2400" dirty="0">
              <a:ea typeface="標楷體" pitchFamily="65" charset="-120"/>
            </a:endParaRPr>
          </a:p>
        </p:txBody>
      </p:sp>
      <p:sp>
        <p:nvSpPr>
          <p:cNvPr id="2" name="投影片編號版面配置區 1"/>
          <p:cNvSpPr>
            <a:spLocks noGrp="1"/>
          </p:cNvSpPr>
          <p:nvPr>
            <p:ph type="sldNum" sz="quarter" idx="4294967295"/>
          </p:nvPr>
        </p:nvSpPr>
        <p:spPr>
          <a:xfrm>
            <a:off x="612775" y="6356350"/>
            <a:ext cx="1981200" cy="365125"/>
          </a:xfrm>
          <a:prstGeom prst="rect">
            <a:avLst/>
          </a:prstGeom>
        </p:spPr>
        <p:txBody>
          <a:bodyPr/>
          <a:lstStyle/>
          <a:p>
            <a:pPr>
              <a:defRPr/>
            </a:pPr>
            <a:fld id="{5C8D7E85-4BFD-48D9-9C1A-E33E832BF705}" type="slidenum">
              <a:rPr lang="zh-TW" altLang="en-US" smtClean="0"/>
              <a:pPr>
                <a:defRPr/>
              </a:pPr>
              <a:t>95</a:t>
            </a:fld>
            <a:endParaRPr lang="zh-TW" altLang="en-US"/>
          </a:p>
        </p:txBody>
      </p:sp>
    </p:spTree>
    <p:extLst>
      <p:ext uri="{BB962C8B-B14F-4D97-AF65-F5344CB8AC3E}">
        <p14:creationId xmlns:p14="http://schemas.microsoft.com/office/powerpoint/2010/main" val="277299117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1"/>
          <p:cNvSpPr>
            <a:spLocks noGrp="1"/>
          </p:cNvSpPr>
          <p:nvPr>
            <p:ph type="title" idx="4294967295"/>
          </p:nvPr>
        </p:nvSpPr>
        <p:spPr/>
        <p:txBody>
          <a:bodyPr>
            <a:normAutofit/>
          </a:bodyPr>
          <a:lstStyle/>
          <a:p>
            <a:r>
              <a:rPr lang="en-US" altLang="zh-TW" dirty="0">
                <a:solidFill>
                  <a:srgbClr val="002B4C"/>
                </a:solidFill>
                <a:latin typeface="+mj-lt"/>
              </a:rPr>
              <a:t>ZigBee Network Address Format</a:t>
            </a:r>
            <a:endParaRPr lang="zh-TW" altLang="en-US" dirty="0">
              <a:solidFill>
                <a:srgbClr val="002B4C"/>
              </a:solidFill>
              <a:latin typeface="+mj-lt"/>
            </a:endParaRPr>
          </a:p>
        </p:txBody>
      </p:sp>
      <p:sp>
        <p:nvSpPr>
          <p:cNvPr id="8196" name="內容版面配置區 1"/>
          <p:cNvSpPr>
            <a:spLocks/>
          </p:cNvSpPr>
          <p:nvPr/>
        </p:nvSpPr>
        <p:spPr bwMode="auto">
          <a:xfrm>
            <a:off x="457200" y="1481138"/>
            <a:ext cx="8229600" cy="4525962"/>
          </a:xfrm>
          <a:prstGeom prst="rect">
            <a:avLst/>
          </a:prstGeom>
          <a:noFill/>
          <a:ln w="9525">
            <a:noFill/>
            <a:miter lim="800000"/>
            <a:headEnd/>
            <a:tailEnd/>
          </a:ln>
        </p:spPr>
        <p:txBody>
          <a:bodyPr/>
          <a:lstStyle/>
          <a:p>
            <a:pPr marL="365125" indent="-255588" eaLnBrk="0" hangingPunct="0">
              <a:lnSpc>
                <a:spcPct val="90000"/>
              </a:lnSpc>
              <a:spcBef>
                <a:spcPts val="600"/>
              </a:spcBef>
              <a:buClr>
                <a:schemeClr val="accent1"/>
              </a:buClr>
              <a:buSzPct val="76000"/>
              <a:buFont typeface="Wingdings 3" pitchFamily="18" charset="2"/>
              <a:buNone/>
            </a:pPr>
            <a:endParaRPr kumimoji="0" lang="zh-TW" altLang="en-US" sz="2400">
              <a:latin typeface="Times New Roman" pitchFamily="18" charset="0"/>
              <a:ea typeface="微軟正黑體" pitchFamily="34" charset="-120"/>
            </a:endParaRPr>
          </a:p>
        </p:txBody>
      </p:sp>
      <p:sp>
        <p:nvSpPr>
          <p:cNvPr id="8197" name="內容版面配置區 1"/>
          <p:cNvSpPr>
            <a:spLocks/>
          </p:cNvSpPr>
          <p:nvPr/>
        </p:nvSpPr>
        <p:spPr bwMode="auto">
          <a:xfrm>
            <a:off x="539750" y="2924175"/>
            <a:ext cx="8280400" cy="2736850"/>
          </a:xfrm>
          <a:prstGeom prst="rect">
            <a:avLst/>
          </a:prstGeom>
          <a:noFill/>
          <a:ln w="9525">
            <a:noFill/>
            <a:miter lim="800000"/>
            <a:headEnd/>
            <a:tailEnd/>
          </a:ln>
        </p:spPr>
        <p:txBody>
          <a:bodyPr/>
          <a:lstStyle/>
          <a:p>
            <a:pPr marL="365125" indent="-255588" eaLnBrk="0" hangingPunct="0">
              <a:spcBef>
                <a:spcPts val="600"/>
              </a:spcBef>
              <a:buClr>
                <a:schemeClr val="accent1"/>
              </a:buClr>
              <a:buSzPct val="76000"/>
              <a:buFont typeface="Wingdings 3" pitchFamily="18" charset="2"/>
              <a:buChar char=""/>
            </a:pPr>
            <a:r>
              <a:rPr kumimoji="0" lang="en-US" altLang="zh-TW" sz="2400" dirty="0">
                <a:ea typeface="微軟正黑體" pitchFamily="34" charset="-120"/>
              </a:rPr>
              <a:t>Starts out with a unique 64-bit IEEE </a:t>
            </a:r>
            <a:r>
              <a:rPr kumimoji="0" lang="en-US" altLang="zh-TW" sz="2400" dirty="0" smtClean="0">
                <a:ea typeface="微軟正黑體" pitchFamily="34" charset="-120"/>
              </a:rPr>
              <a:t>address</a:t>
            </a:r>
          </a:p>
          <a:p>
            <a:pPr marL="822325" lvl="1" indent="-255588" eaLnBrk="0" hangingPunct="0">
              <a:spcBef>
                <a:spcPts val="600"/>
              </a:spcBef>
              <a:buClr>
                <a:schemeClr val="accent1"/>
              </a:buClr>
              <a:buSzPct val="76000"/>
              <a:buFont typeface="Wingdings 3" pitchFamily="18" charset="2"/>
              <a:buChar char=""/>
            </a:pPr>
            <a:r>
              <a:rPr kumimoji="0" lang="en-US" altLang="zh-TW" sz="2400" dirty="0">
                <a:ea typeface="微軟正黑體" pitchFamily="34" charset="-120"/>
              </a:rPr>
              <a:t>64 bits (8 bytes)</a:t>
            </a:r>
          </a:p>
          <a:p>
            <a:pPr marL="822325" lvl="1" indent="-255588" eaLnBrk="0" hangingPunct="0">
              <a:spcBef>
                <a:spcPts val="600"/>
              </a:spcBef>
              <a:buClr>
                <a:schemeClr val="accent1"/>
              </a:buClr>
              <a:buSzPct val="76000"/>
              <a:buFont typeface="Wingdings 3" pitchFamily="18" charset="2"/>
              <a:buChar char=""/>
            </a:pPr>
            <a:r>
              <a:rPr kumimoji="0" lang="en-US" altLang="zh-TW" sz="2400" dirty="0">
                <a:ea typeface="微軟正黑體" pitchFamily="34" charset="-120"/>
              </a:rPr>
              <a:t>Organizational Unique Identifier (OUI):24 bits</a:t>
            </a:r>
          </a:p>
          <a:p>
            <a:pPr marL="822325" lvl="1" indent="-255588" eaLnBrk="0" hangingPunct="0">
              <a:spcBef>
                <a:spcPts val="600"/>
              </a:spcBef>
              <a:buClr>
                <a:schemeClr val="accent1"/>
              </a:buClr>
              <a:buSzPct val="76000"/>
              <a:buFont typeface="Wingdings 3" pitchFamily="18" charset="2"/>
              <a:buChar char=""/>
            </a:pPr>
            <a:r>
              <a:rPr kumimoji="0" lang="en-US" altLang="zh-TW" sz="2400" dirty="0">
                <a:ea typeface="微軟正黑體" pitchFamily="34" charset="-120"/>
              </a:rPr>
              <a:t>Original Equipment Manufacturer (OEM):40 </a:t>
            </a:r>
            <a:r>
              <a:rPr kumimoji="0" lang="en-US" altLang="zh-TW" sz="2400" dirty="0" smtClean="0">
                <a:ea typeface="微軟正黑體" pitchFamily="34" charset="-120"/>
              </a:rPr>
              <a:t>bits</a:t>
            </a:r>
            <a:endParaRPr kumimoji="0" lang="en-US" altLang="zh-TW" sz="2400" dirty="0">
              <a:ea typeface="微軟正黑體" pitchFamily="34" charset="-120"/>
            </a:endParaRPr>
          </a:p>
          <a:p>
            <a:pPr marL="365125" indent="-255588" eaLnBrk="0" hangingPunct="0">
              <a:spcBef>
                <a:spcPts val="600"/>
              </a:spcBef>
              <a:buClr>
                <a:schemeClr val="accent1"/>
              </a:buClr>
              <a:buSzPct val="76000"/>
              <a:buFont typeface="Wingdings 3" pitchFamily="18" charset="2"/>
              <a:buChar char=""/>
            </a:pPr>
            <a:r>
              <a:rPr kumimoji="0" lang="en-US" altLang="zh-TW" sz="2400" dirty="0">
                <a:solidFill>
                  <a:srgbClr val="FF0000"/>
                </a:solidFill>
                <a:ea typeface="微軟正黑體" pitchFamily="34" charset="-120"/>
              </a:rPr>
              <a:t>Joining the network, each node is assigned a unique (within that network) 16-bit short address</a:t>
            </a:r>
            <a:r>
              <a:rPr kumimoji="0" lang="en-US" altLang="zh-TW" sz="2400" dirty="0" smtClean="0">
                <a:solidFill>
                  <a:srgbClr val="FF0000"/>
                </a:solidFill>
                <a:ea typeface="微軟正黑體" pitchFamily="34" charset="-120"/>
              </a:rPr>
              <a:t>.</a:t>
            </a:r>
            <a:endParaRPr kumimoji="0" lang="en-US" altLang="zh-TW" sz="2400" dirty="0">
              <a:solidFill>
                <a:srgbClr val="FF0000"/>
              </a:solidFill>
              <a:ea typeface="微軟正黑體" pitchFamily="34" charset="-120"/>
            </a:endParaRPr>
          </a:p>
        </p:txBody>
      </p:sp>
      <p:sp>
        <p:nvSpPr>
          <p:cNvPr id="8198" name="內容版面配置區 1"/>
          <p:cNvSpPr>
            <a:spLocks/>
          </p:cNvSpPr>
          <p:nvPr/>
        </p:nvSpPr>
        <p:spPr bwMode="auto">
          <a:xfrm>
            <a:off x="285720" y="2332038"/>
            <a:ext cx="8543925" cy="4525962"/>
          </a:xfrm>
          <a:prstGeom prst="rect">
            <a:avLst/>
          </a:prstGeom>
          <a:noFill/>
          <a:ln w="9525">
            <a:noFill/>
            <a:miter lim="800000"/>
            <a:headEnd/>
            <a:tailEnd/>
          </a:ln>
        </p:spPr>
        <p:txBody>
          <a:bodyPr/>
          <a:lstStyle/>
          <a:p>
            <a:pPr marL="365125" indent="-255588" eaLnBrk="0" hangingPunct="0">
              <a:spcBef>
                <a:spcPts val="600"/>
              </a:spcBef>
              <a:buClr>
                <a:schemeClr val="accent1"/>
              </a:buClr>
              <a:buSzPct val="76000"/>
              <a:buFont typeface="Wingdings 3" pitchFamily="18" charset="2"/>
              <a:buChar char=""/>
            </a:pPr>
            <a:endParaRPr kumimoji="0" lang="en-US" altLang="zh-TW" sz="2400" dirty="0">
              <a:latin typeface="Times New Roman" pitchFamily="18" charset="0"/>
              <a:ea typeface="微軟正黑體" pitchFamily="34" charset="-120"/>
            </a:endParaRPr>
          </a:p>
          <a:p>
            <a:pPr marL="365125" indent="-255588" eaLnBrk="0" hangingPunct="0">
              <a:spcBef>
                <a:spcPts val="600"/>
              </a:spcBef>
              <a:buClr>
                <a:schemeClr val="accent1"/>
              </a:buClr>
              <a:buSzPct val="76000"/>
              <a:buFont typeface="Wingdings 3" pitchFamily="18" charset="2"/>
              <a:buChar char=""/>
            </a:pPr>
            <a:endParaRPr kumimoji="0" lang="en-US" altLang="zh-TW" sz="2400" dirty="0">
              <a:latin typeface="Times New Roman" pitchFamily="18" charset="0"/>
              <a:ea typeface="微軟正黑體" pitchFamily="34" charset="-120"/>
            </a:endParaRPr>
          </a:p>
          <a:p>
            <a:pPr marL="365125" indent="-255588" eaLnBrk="0" hangingPunct="0">
              <a:spcBef>
                <a:spcPts val="600"/>
              </a:spcBef>
              <a:buClr>
                <a:schemeClr val="accent1"/>
              </a:buClr>
              <a:buSzPct val="76000"/>
              <a:buFont typeface="Wingdings 3" pitchFamily="18" charset="2"/>
              <a:buChar char=""/>
            </a:pPr>
            <a:endParaRPr kumimoji="0" lang="en-US" altLang="zh-TW" sz="2400" dirty="0">
              <a:latin typeface="Times New Roman" pitchFamily="18" charset="0"/>
              <a:ea typeface="微軟正黑體" pitchFamily="34" charset="-120"/>
            </a:endParaRPr>
          </a:p>
          <a:p>
            <a:pPr marL="365125" indent="-255588" eaLnBrk="0" hangingPunct="0">
              <a:spcBef>
                <a:spcPts val="600"/>
              </a:spcBef>
              <a:buClr>
                <a:schemeClr val="accent1"/>
              </a:buClr>
              <a:buSzPct val="76000"/>
              <a:buFont typeface="Wingdings 3" pitchFamily="18" charset="2"/>
              <a:buChar char=""/>
            </a:pPr>
            <a:endParaRPr kumimoji="0" lang="zh-TW" altLang="en-US" sz="2400" dirty="0">
              <a:latin typeface="Times New Roman" pitchFamily="18" charset="0"/>
              <a:ea typeface="微軟正黑體" pitchFamily="34" charset="-120"/>
            </a:endParaRPr>
          </a:p>
        </p:txBody>
      </p:sp>
      <p:graphicFrame>
        <p:nvGraphicFramePr>
          <p:cNvPr id="8194" name="Object 2"/>
          <p:cNvGraphicFramePr>
            <a:graphicFrameLocks noChangeAspect="1"/>
          </p:cNvGraphicFramePr>
          <p:nvPr/>
        </p:nvGraphicFramePr>
        <p:xfrm>
          <a:off x="611188" y="1557338"/>
          <a:ext cx="7056437" cy="844550"/>
        </p:xfrm>
        <a:graphic>
          <a:graphicData uri="http://schemas.openxmlformats.org/presentationml/2006/ole">
            <mc:AlternateContent xmlns:mc="http://schemas.openxmlformats.org/markup-compatibility/2006">
              <mc:Choice xmlns:v="urn:schemas-microsoft-com:vml" Requires="v">
                <p:oleObj spid="_x0000_s2063" name="點陣圖影像" r:id="rId4" imgW="5687219" imgH="523810" progId="PBrush">
                  <p:embed/>
                </p:oleObj>
              </mc:Choice>
              <mc:Fallback>
                <p:oleObj name="點陣圖影像" r:id="rId4" imgW="5687219" imgH="523810"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557338"/>
                        <a:ext cx="7056437"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投影片編號版面配置區 1"/>
          <p:cNvSpPr>
            <a:spLocks noGrp="1"/>
          </p:cNvSpPr>
          <p:nvPr>
            <p:ph type="sldNum" sz="quarter" idx="4294967295"/>
          </p:nvPr>
        </p:nvSpPr>
        <p:spPr>
          <a:xfrm>
            <a:off x="612775" y="6356350"/>
            <a:ext cx="1981200" cy="365125"/>
          </a:xfrm>
          <a:prstGeom prst="rect">
            <a:avLst/>
          </a:prstGeom>
        </p:spPr>
        <p:txBody>
          <a:bodyPr/>
          <a:lstStyle/>
          <a:p>
            <a:pPr>
              <a:defRPr/>
            </a:pPr>
            <a:fld id="{5C8D7E85-4BFD-48D9-9C1A-E33E832BF705}" type="slidenum">
              <a:rPr lang="zh-TW" altLang="en-US" smtClean="0"/>
              <a:pPr>
                <a:defRPr/>
              </a:pPr>
              <a:t>96</a:t>
            </a:fld>
            <a:endParaRPr lang="zh-TW" altLang="en-US"/>
          </a:p>
        </p:txBody>
      </p:sp>
    </p:spTree>
    <p:extLst>
      <p:ext uri="{BB962C8B-B14F-4D97-AF65-F5344CB8AC3E}">
        <p14:creationId xmlns:p14="http://schemas.microsoft.com/office/powerpoint/2010/main" val="5400444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標題 1"/>
          <p:cNvSpPr>
            <a:spLocks noGrp="1"/>
          </p:cNvSpPr>
          <p:nvPr>
            <p:ph type="title" idx="4294967295"/>
          </p:nvPr>
        </p:nvSpPr>
        <p:spPr/>
        <p:txBody>
          <a:bodyPr>
            <a:noAutofit/>
          </a:bodyPr>
          <a:lstStyle/>
          <a:p>
            <a:pPr eaLnBrk="1" hangingPunct="1"/>
            <a:r>
              <a:rPr lang="en-US" altLang="zh-TW" dirty="0" smtClean="0">
                <a:solidFill>
                  <a:srgbClr val="002B4C"/>
                </a:solidFill>
                <a:latin typeface="+mj-lt"/>
              </a:rPr>
              <a:t>Address </a:t>
            </a:r>
            <a:r>
              <a:rPr lang="en-US" altLang="zh-TW" dirty="0">
                <a:solidFill>
                  <a:srgbClr val="002B4C"/>
                </a:solidFill>
                <a:latin typeface="+mj-lt"/>
              </a:rPr>
              <a:t>Assignment Algorithm</a:t>
            </a:r>
            <a:endParaRPr lang="zh-TW" altLang="en-US" dirty="0">
              <a:solidFill>
                <a:srgbClr val="002B4C"/>
              </a:solidFill>
              <a:latin typeface="+mj-lt"/>
            </a:endParaRPr>
          </a:p>
        </p:txBody>
      </p:sp>
      <p:sp>
        <p:nvSpPr>
          <p:cNvPr id="128003" name="內容版面配置區 1"/>
          <p:cNvSpPr>
            <a:spLocks/>
          </p:cNvSpPr>
          <p:nvPr/>
        </p:nvSpPr>
        <p:spPr bwMode="auto">
          <a:xfrm>
            <a:off x="457200" y="1481138"/>
            <a:ext cx="8229600" cy="4525962"/>
          </a:xfrm>
          <a:prstGeom prst="rect">
            <a:avLst/>
          </a:prstGeom>
          <a:noFill/>
          <a:ln w="9525">
            <a:noFill/>
            <a:miter lim="800000"/>
            <a:headEnd/>
            <a:tailEnd/>
          </a:ln>
        </p:spPr>
        <p:txBody>
          <a:bodyPr/>
          <a:lstStyle/>
          <a:p>
            <a:pPr marL="365125" indent="-255588" eaLnBrk="0" hangingPunct="0">
              <a:lnSpc>
                <a:spcPct val="90000"/>
              </a:lnSpc>
              <a:spcBef>
                <a:spcPts val="600"/>
              </a:spcBef>
              <a:buClr>
                <a:schemeClr val="accent1"/>
              </a:buClr>
              <a:buSzPct val="76000"/>
              <a:buFont typeface="Wingdings 3" pitchFamily="18" charset="2"/>
              <a:buNone/>
            </a:pPr>
            <a:endParaRPr kumimoji="0" lang="zh-TW" altLang="en-US" sz="2400">
              <a:latin typeface="Times New Roman" pitchFamily="18" charset="0"/>
              <a:ea typeface="微軟正黑體" pitchFamily="34" charset="-120"/>
            </a:endParaRPr>
          </a:p>
        </p:txBody>
      </p:sp>
      <p:sp>
        <p:nvSpPr>
          <p:cNvPr id="128004" name="內容版面配置區 1"/>
          <p:cNvSpPr>
            <a:spLocks/>
          </p:cNvSpPr>
          <p:nvPr/>
        </p:nvSpPr>
        <p:spPr bwMode="auto">
          <a:xfrm>
            <a:off x="600075" y="1785926"/>
            <a:ext cx="8543925" cy="4525962"/>
          </a:xfrm>
          <a:prstGeom prst="rect">
            <a:avLst/>
          </a:prstGeom>
          <a:noFill/>
          <a:ln w="9525">
            <a:noFill/>
            <a:miter lim="800000"/>
            <a:headEnd/>
            <a:tailEnd/>
          </a:ln>
        </p:spPr>
        <p:txBody>
          <a:bodyPr/>
          <a:lstStyle/>
          <a:p>
            <a:pPr marL="365125" indent="-255588" eaLnBrk="0" hangingPunct="0">
              <a:spcBef>
                <a:spcPts val="600"/>
              </a:spcBef>
              <a:buClr>
                <a:schemeClr val="accent1"/>
              </a:buClr>
              <a:buSzPct val="76000"/>
              <a:buFont typeface="Wingdings 3" pitchFamily="18" charset="2"/>
              <a:buChar char=""/>
            </a:pPr>
            <a:endParaRPr kumimoji="0" lang="en-US" altLang="zh-TW" sz="2400">
              <a:latin typeface="Times New Roman" pitchFamily="18" charset="0"/>
              <a:ea typeface="微軟正黑體" pitchFamily="34" charset="-120"/>
            </a:endParaRPr>
          </a:p>
          <a:p>
            <a:pPr marL="365125" indent="-255588" eaLnBrk="0" hangingPunct="0">
              <a:spcBef>
                <a:spcPts val="600"/>
              </a:spcBef>
              <a:buClr>
                <a:schemeClr val="accent1"/>
              </a:buClr>
              <a:buSzPct val="76000"/>
              <a:buFont typeface="Wingdings 3" pitchFamily="18" charset="2"/>
              <a:buChar char=""/>
            </a:pPr>
            <a:endParaRPr kumimoji="0" lang="en-US" altLang="zh-TW" sz="2400">
              <a:latin typeface="Times New Roman" pitchFamily="18" charset="0"/>
              <a:ea typeface="微軟正黑體" pitchFamily="34" charset="-120"/>
            </a:endParaRPr>
          </a:p>
          <a:p>
            <a:pPr marL="365125" indent="-255588" eaLnBrk="0" hangingPunct="0">
              <a:spcBef>
                <a:spcPts val="600"/>
              </a:spcBef>
              <a:buClr>
                <a:schemeClr val="accent1"/>
              </a:buClr>
              <a:buSzPct val="76000"/>
              <a:buFont typeface="Wingdings 3" pitchFamily="18" charset="2"/>
              <a:buChar char=""/>
            </a:pPr>
            <a:endParaRPr kumimoji="0" lang="en-US" altLang="zh-TW" sz="2400">
              <a:latin typeface="Times New Roman" pitchFamily="18" charset="0"/>
              <a:ea typeface="微軟正黑體" pitchFamily="34" charset="-120"/>
            </a:endParaRPr>
          </a:p>
          <a:p>
            <a:pPr marL="365125" indent="-255588" eaLnBrk="0" hangingPunct="0">
              <a:spcBef>
                <a:spcPts val="600"/>
              </a:spcBef>
              <a:buClr>
                <a:schemeClr val="accent1"/>
              </a:buClr>
              <a:buSzPct val="76000"/>
              <a:buFont typeface="Wingdings 3" pitchFamily="18" charset="2"/>
              <a:buChar char=""/>
            </a:pPr>
            <a:endParaRPr kumimoji="0" lang="zh-TW" altLang="en-US" sz="2400">
              <a:latin typeface="Times New Roman" pitchFamily="18" charset="0"/>
              <a:ea typeface="微軟正黑體" pitchFamily="34" charset="-120"/>
            </a:endParaRPr>
          </a:p>
        </p:txBody>
      </p:sp>
      <p:sp>
        <p:nvSpPr>
          <p:cNvPr id="128005" name="Rectangle 7"/>
          <p:cNvSpPr>
            <a:spLocks noChangeArrowheads="1"/>
          </p:cNvSpPr>
          <p:nvPr/>
        </p:nvSpPr>
        <p:spPr bwMode="auto">
          <a:xfrm>
            <a:off x="457200" y="1600200"/>
            <a:ext cx="8218488" cy="4781550"/>
          </a:xfrm>
          <a:prstGeom prst="rect">
            <a:avLst/>
          </a:prstGeom>
          <a:noFill/>
          <a:ln w="9525">
            <a:noFill/>
            <a:miter lim="800000"/>
            <a:headEnd/>
            <a:tailEnd/>
          </a:ln>
        </p:spPr>
        <p:txBody>
          <a:bodyPr/>
          <a:lstStyle/>
          <a:p>
            <a:pPr marL="342900" indent="-342900" eaLnBrk="0" hangingPunct="0">
              <a:spcBef>
                <a:spcPts val="600"/>
              </a:spcBef>
              <a:buClr>
                <a:schemeClr val="accent1"/>
              </a:buClr>
              <a:buSzPct val="76000"/>
              <a:buFont typeface="Wingdings 3" pitchFamily="18" charset="2"/>
              <a:buChar char=""/>
            </a:pPr>
            <a:r>
              <a:rPr kumimoji="0" lang="en-US" altLang="zh-TW" sz="2400" dirty="0">
                <a:ea typeface="標楷體" pitchFamily="65" charset="-120"/>
              </a:rPr>
              <a:t> Network addresses are assigned to devices with a </a:t>
            </a:r>
            <a:r>
              <a:rPr kumimoji="0" lang="en-US" altLang="zh-TW" sz="2400" dirty="0">
                <a:solidFill>
                  <a:srgbClr val="FF0000"/>
                </a:solidFill>
                <a:ea typeface="標楷體" pitchFamily="65" charset="-120"/>
              </a:rPr>
              <a:t>distributed</a:t>
            </a:r>
            <a:r>
              <a:rPr kumimoji="0" lang="en-US" altLang="zh-TW" sz="2400" dirty="0">
                <a:ea typeface="標楷體" pitchFamily="65" charset="-120"/>
              </a:rPr>
              <a:t> address   assignment scheme in </a:t>
            </a:r>
            <a:r>
              <a:rPr kumimoji="0" lang="en-US" altLang="zh-TW" sz="2400" dirty="0" err="1" smtClean="0">
                <a:ea typeface="標楷體" pitchFamily="65" charset="-120"/>
              </a:rPr>
              <a:t>ZigBee</a:t>
            </a:r>
            <a:r>
              <a:rPr kumimoji="0" lang="en-US" altLang="zh-TW" sz="2400" dirty="0">
                <a:ea typeface="標楷體" pitchFamily="65" charset="-120"/>
              </a:rPr>
              <a:t>.</a:t>
            </a:r>
          </a:p>
          <a:p>
            <a:pPr marL="342900" indent="-342900" eaLnBrk="0" hangingPunct="0">
              <a:spcBef>
                <a:spcPts val="600"/>
              </a:spcBef>
              <a:buClr>
                <a:schemeClr val="accent1"/>
              </a:buClr>
              <a:buSzPct val="76000"/>
              <a:buFont typeface="Wingdings 3" pitchFamily="18" charset="2"/>
              <a:buChar char=""/>
            </a:pPr>
            <a:r>
              <a:rPr kumimoji="0" lang="en-US" altLang="zh-TW" sz="2400" dirty="0" smtClean="0">
                <a:ea typeface="標楷體" pitchFamily="65" charset="-120"/>
              </a:rPr>
              <a:t>Three </a:t>
            </a:r>
            <a:r>
              <a:rPr kumimoji="0" lang="en-US" altLang="zh-TW" sz="2400" dirty="0">
                <a:ea typeface="標楷體" pitchFamily="65" charset="-120"/>
              </a:rPr>
              <a:t>network parameters are determined by ZigBee coordinator.</a:t>
            </a:r>
          </a:p>
          <a:p>
            <a:pPr marL="742950" lvl="1" indent="-285750" eaLnBrk="0" hangingPunct="0">
              <a:spcBef>
                <a:spcPts val="500"/>
              </a:spcBef>
              <a:buClr>
                <a:schemeClr val="accent2"/>
              </a:buClr>
              <a:buSzPct val="76000"/>
              <a:buFont typeface="Wingdings 3" pitchFamily="18" charset="2"/>
              <a:buChar char=""/>
            </a:pPr>
            <a:r>
              <a:rPr kumimoji="0" lang="en-US" altLang="zh-TW" sz="2000" dirty="0">
                <a:solidFill>
                  <a:schemeClr val="tx2"/>
                </a:solidFill>
                <a:ea typeface="標楷體" pitchFamily="65" charset="-120"/>
              </a:rPr>
              <a:t>A </a:t>
            </a:r>
            <a:r>
              <a:rPr kumimoji="0" lang="en-US" altLang="zh-TW" sz="2000" dirty="0" err="1">
                <a:solidFill>
                  <a:schemeClr val="tx2"/>
                </a:solidFill>
                <a:ea typeface="標楷體" pitchFamily="65" charset="-120"/>
              </a:rPr>
              <a:t>ZigBee</a:t>
            </a:r>
            <a:r>
              <a:rPr kumimoji="0" lang="en-US" altLang="zh-TW" sz="2000" dirty="0">
                <a:solidFill>
                  <a:schemeClr val="tx2"/>
                </a:solidFill>
                <a:ea typeface="標楷體" pitchFamily="65" charset="-120"/>
              </a:rPr>
              <a:t> router has the maximum number of children (</a:t>
            </a:r>
            <a:r>
              <a:rPr kumimoji="0" lang="en-US" altLang="zh-TW" sz="2000" i="1" dirty="0">
                <a:solidFill>
                  <a:srgbClr val="FF0000"/>
                </a:solidFill>
                <a:ea typeface="標楷體" pitchFamily="65" charset="-120"/>
              </a:rPr>
              <a:t>C</a:t>
            </a:r>
            <a:r>
              <a:rPr kumimoji="0" lang="en-US" altLang="zh-TW" sz="2000" i="1" baseline="-25000" dirty="0">
                <a:solidFill>
                  <a:srgbClr val="FF0000"/>
                </a:solidFill>
                <a:ea typeface="標楷體" pitchFamily="65" charset="-120"/>
              </a:rPr>
              <a:t>m</a:t>
            </a:r>
            <a:r>
              <a:rPr kumimoji="0" lang="en-US" altLang="zh-TW" sz="2000" dirty="0">
                <a:solidFill>
                  <a:schemeClr val="tx2"/>
                </a:solidFill>
                <a:ea typeface="標楷體" pitchFamily="65" charset="-120"/>
              </a:rPr>
              <a:t>) .</a:t>
            </a:r>
          </a:p>
          <a:p>
            <a:pPr marL="742950" lvl="1" indent="-285750" eaLnBrk="0" hangingPunct="0">
              <a:spcBef>
                <a:spcPts val="500"/>
              </a:spcBef>
              <a:buClr>
                <a:schemeClr val="accent2"/>
              </a:buClr>
              <a:buSzPct val="76000"/>
              <a:buFont typeface="Wingdings 3" pitchFamily="18" charset="2"/>
              <a:buChar char=""/>
            </a:pPr>
            <a:r>
              <a:rPr kumimoji="0" lang="en-US" altLang="zh-TW" sz="2000" dirty="0">
                <a:solidFill>
                  <a:schemeClr val="tx2"/>
                </a:solidFill>
                <a:ea typeface="標楷體" pitchFamily="65" charset="-120"/>
              </a:rPr>
              <a:t>A parent node has the maximum number of child routers (</a:t>
            </a:r>
            <a:r>
              <a:rPr kumimoji="0" lang="en-US" altLang="zh-TW" sz="2000" i="1" dirty="0" err="1">
                <a:solidFill>
                  <a:srgbClr val="FF0000"/>
                </a:solidFill>
                <a:ea typeface="標楷體" pitchFamily="65" charset="-120"/>
              </a:rPr>
              <a:t>R</a:t>
            </a:r>
            <a:r>
              <a:rPr kumimoji="0" lang="en-US" altLang="zh-TW" sz="2000" i="1" baseline="-25000" dirty="0" err="1">
                <a:solidFill>
                  <a:srgbClr val="FF0000"/>
                </a:solidFill>
                <a:ea typeface="標楷體" pitchFamily="65" charset="-120"/>
              </a:rPr>
              <a:t>m</a:t>
            </a:r>
            <a:r>
              <a:rPr kumimoji="0" lang="en-US" altLang="zh-TW" sz="2000" dirty="0">
                <a:solidFill>
                  <a:schemeClr val="tx2"/>
                </a:solidFill>
                <a:ea typeface="標楷體" pitchFamily="65" charset="-120"/>
              </a:rPr>
              <a:t>).</a:t>
            </a:r>
          </a:p>
          <a:p>
            <a:pPr marL="742950" lvl="1" indent="-285750" eaLnBrk="0" hangingPunct="0">
              <a:spcBef>
                <a:spcPts val="500"/>
              </a:spcBef>
              <a:buClr>
                <a:schemeClr val="accent2"/>
              </a:buClr>
              <a:buSzPct val="76000"/>
              <a:buFont typeface="Wingdings 3" pitchFamily="18" charset="2"/>
              <a:buChar char=""/>
            </a:pPr>
            <a:r>
              <a:rPr kumimoji="0" lang="en-US" altLang="zh-TW" sz="2000" dirty="0">
                <a:solidFill>
                  <a:schemeClr val="tx2"/>
                </a:solidFill>
                <a:ea typeface="標楷體" pitchFamily="65" charset="-120"/>
              </a:rPr>
              <a:t>The depth of the network is (</a:t>
            </a:r>
            <a:r>
              <a:rPr kumimoji="0" lang="en-US" altLang="zh-TW" sz="2000" i="1" dirty="0">
                <a:solidFill>
                  <a:srgbClr val="FF0000"/>
                </a:solidFill>
                <a:ea typeface="標楷體" pitchFamily="65" charset="-120"/>
              </a:rPr>
              <a:t>L</a:t>
            </a:r>
            <a:r>
              <a:rPr kumimoji="0" lang="en-US" altLang="zh-TW" sz="2000" i="1" baseline="-25000" dirty="0">
                <a:solidFill>
                  <a:srgbClr val="FF0000"/>
                </a:solidFill>
                <a:ea typeface="標楷體" pitchFamily="65" charset="-120"/>
              </a:rPr>
              <a:t>m</a:t>
            </a:r>
            <a:r>
              <a:rPr kumimoji="0" lang="en-US" altLang="zh-TW" sz="2000" dirty="0">
                <a:solidFill>
                  <a:schemeClr val="tx2"/>
                </a:solidFill>
                <a:ea typeface="標楷體" pitchFamily="65" charset="-120"/>
              </a:rPr>
              <a:t>). </a:t>
            </a:r>
          </a:p>
          <a:p>
            <a:pPr marL="342900" indent="-342900" eaLnBrk="0" hangingPunct="0">
              <a:spcBef>
                <a:spcPts val="600"/>
              </a:spcBef>
              <a:buClr>
                <a:schemeClr val="accent1"/>
              </a:buClr>
              <a:buSzPct val="76000"/>
              <a:buFont typeface="Wingdings 3" pitchFamily="18" charset="2"/>
              <a:buChar char=""/>
            </a:pPr>
            <a:r>
              <a:rPr kumimoji="0" lang="en-US" altLang="zh-TW" sz="2400" dirty="0" smtClean="0">
                <a:ea typeface="標楷體" pitchFamily="65" charset="-120"/>
              </a:rPr>
              <a:t>A </a:t>
            </a:r>
            <a:r>
              <a:rPr kumimoji="0" lang="en-US" altLang="zh-TW" sz="2400" dirty="0">
                <a:ea typeface="標楷體" pitchFamily="65" charset="-120"/>
              </a:rPr>
              <a:t>parent device utilizes </a:t>
            </a:r>
            <a:r>
              <a:rPr kumimoji="0" lang="en-US" altLang="zh-TW" sz="2400" i="1" dirty="0">
                <a:ea typeface="標楷體" pitchFamily="65" charset="-120"/>
              </a:rPr>
              <a:t>R</a:t>
            </a:r>
            <a:r>
              <a:rPr kumimoji="0" lang="en-US" altLang="zh-TW" sz="2400" i="1" baseline="-25000" dirty="0">
                <a:ea typeface="標楷體" pitchFamily="65" charset="-120"/>
              </a:rPr>
              <a:t>m</a:t>
            </a:r>
            <a:r>
              <a:rPr kumimoji="0" lang="en-US" altLang="zh-TW" sz="2400" dirty="0">
                <a:ea typeface="標楷體" pitchFamily="65" charset="-120"/>
              </a:rPr>
              <a:t>, </a:t>
            </a:r>
            <a:r>
              <a:rPr kumimoji="0" lang="en-US" altLang="zh-TW" sz="2400" i="1" dirty="0">
                <a:ea typeface="標楷體" pitchFamily="65" charset="-120"/>
              </a:rPr>
              <a:t>C</a:t>
            </a:r>
            <a:r>
              <a:rPr kumimoji="0" lang="en-US" altLang="zh-TW" sz="2400" i="1" baseline="-25000" dirty="0">
                <a:ea typeface="標楷體" pitchFamily="65" charset="-120"/>
              </a:rPr>
              <a:t>m </a:t>
            </a:r>
            <a:r>
              <a:rPr kumimoji="0" lang="en-US" altLang="zh-TW" sz="2400" dirty="0">
                <a:ea typeface="標楷體" pitchFamily="65" charset="-120"/>
              </a:rPr>
              <a:t>,and </a:t>
            </a:r>
            <a:r>
              <a:rPr kumimoji="0" lang="en-US" altLang="zh-TW" sz="2400" i="1" dirty="0">
                <a:ea typeface="標楷體" pitchFamily="65" charset="-120"/>
              </a:rPr>
              <a:t>L</a:t>
            </a:r>
            <a:r>
              <a:rPr kumimoji="0" lang="en-US" altLang="zh-TW" sz="2400" i="1" baseline="-25000" dirty="0">
                <a:ea typeface="標楷體" pitchFamily="65" charset="-120"/>
              </a:rPr>
              <a:t>m</a:t>
            </a:r>
            <a:r>
              <a:rPr kumimoji="0" lang="en-US" altLang="zh-TW" sz="2400" dirty="0">
                <a:ea typeface="標楷體" pitchFamily="65" charset="-120"/>
              </a:rPr>
              <a:t> to compute a parameter called </a:t>
            </a:r>
            <a:r>
              <a:rPr kumimoji="0" lang="en-US" altLang="zh-TW" sz="2400" i="1" dirty="0" err="1">
                <a:solidFill>
                  <a:srgbClr val="FF0000"/>
                </a:solidFill>
                <a:ea typeface="標楷體" pitchFamily="65" charset="-120"/>
              </a:rPr>
              <a:t>C</a:t>
            </a:r>
            <a:r>
              <a:rPr kumimoji="0" lang="en-US" altLang="zh-TW" sz="2400" i="1" baseline="-25000" dirty="0" err="1">
                <a:solidFill>
                  <a:srgbClr val="FF0000"/>
                </a:solidFill>
                <a:ea typeface="標楷體" pitchFamily="65" charset="-120"/>
              </a:rPr>
              <a:t>skip</a:t>
            </a:r>
            <a:endParaRPr kumimoji="0" lang="en-US" altLang="zh-TW" sz="2400" baseline="-25000" dirty="0">
              <a:solidFill>
                <a:srgbClr val="FF0000"/>
              </a:solidFill>
              <a:ea typeface="標楷體" pitchFamily="65" charset="-120"/>
            </a:endParaRPr>
          </a:p>
          <a:p>
            <a:pPr marL="742950" lvl="1" indent="-285750" eaLnBrk="0" hangingPunct="0">
              <a:spcBef>
                <a:spcPts val="500"/>
              </a:spcBef>
              <a:buClr>
                <a:schemeClr val="accent2"/>
              </a:buClr>
              <a:buSzPct val="76000"/>
              <a:buFont typeface="Wingdings 3" pitchFamily="18" charset="2"/>
              <a:buChar char=""/>
            </a:pPr>
            <a:r>
              <a:rPr kumimoji="0" lang="en-US" altLang="zh-TW" sz="2000" dirty="0">
                <a:solidFill>
                  <a:schemeClr val="tx2"/>
                </a:solidFill>
                <a:ea typeface="標楷體" pitchFamily="65" charset="-120"/>
              </a:rPr>
              <a:t>It is used to compute the size of its children’s address pools</a:t>
            </a:r>
          </a:p>
          <a:p>
            <a:pPr marL="342900" indent="-342900" eaLnBrk="0" hangingPunct="0">
              <a:spcBef>
                <a:spcPts val="600"/>
              </a:spcBef>
              <a:buClr>
                <a:schemeClr val="accent1"/>
              </a:buClr>
              <a:buSzPct val="76000"/>
              <a:buFont typeface="Wingdings 3" pitchFamily="18" charset="2"/>
              <a:buChar char=""/>
            </a:pPr>
            <a:endParaRPr kumimoji="0" lang="zh-TW" altLang="en-US" sz="2400" dirty="0">
              <a:ea typeface="標楷體" pitchFamily="65" charset="-120"/>
            </a:endParaRPr>
          </a:p>
        </p:txBody>
      </p:sp>
      <p:sp>
        <p:nvSpPr>
          <p:cNvPr id="2" name="投影片編號版面配置區 1"/>
          <p:cNvSpPr>
            <a:spLocks noGrp="1"/>
          </p:cNvSpPr>
          <p:nvPr>
            <p:ph type="sldNum" sz="quarter" idx="4294967295"/>
          </p:nvPr>
        </p:nvSpPr>
        <p:spPr>
          <a:xfrm>
            <a:off x="612775" y="6356350"/>
            <a:ext cx="1981200" cy="365125"/>
          </a:xfrm>
          <a:prstGeom prst="rect">
            <a:avLst/>
          </a:prstGeom>
        </p:spPr>
        <p:txBody>
          <a:bodyPr/>
          <a:lstStyle/>
          <a:p>
            <a:pPr>
              <a:defRPr/>
            </a:pPr>
            <a:fld id="{5C8D7E85-4BFD-48D9-9C1A-E33E832BF705}" type="slidenum">
              <a:rPr lang="zh-TW" altLang="en-US" smtClean="0"/>
              <a:pPr>
                <a:defRPr/>
              </a:pPr>
              <a:t>97</a:t>
            </a:fld>
            <a:endParaRPr lang="zh-TW" altLang="en-US"/>
          </a:p>
        </p:txBody>
      </p:sp>
    </p:spTree>
    <p:extLst>
      <p:ext uri="{BB962C8B-B14F-4D97-AF65-F5344CB8AC3E}">
        <p14:creationId xmlns:p14="http://schemas.microsoft.com/office/powerpoint/2010/main" val="28456774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p:cNvSpPr>
          <p:nvPr>
            <p:ph type="title"/>
          </p:nvPr>
        </p:nvSpPr>
        <p:spPr>
          <a:xfrm>
            <a:off x="446088" y="424632"/>
            <a:ext cx="8229600" cy="1008112"/>
          </a:xfrm>
        </p:spPr>
        <p:txBody>
          <a:bodyPr>
            <a:normAutofit/>
          </a:bodyPr>
          <a:lstStyle/>
          <a:p>
            <a:r>
              <a:rPr lang="en-US" altLang="zh-TW" dirty="0" smtClean="0">
                <a:cs typeface="Times New Roman" pitchFamily="18" charset="0"/>
              </a:rPr>
              <a:t>Address Assignment Algorithm</a:t>
            </a:r>
            <a:endParaRPr lang="zh-TW" altLang="en-US" dirty="0" smtClean="0">
              <a:cs typeface="Times New Roman" pitchFamily="18" charset="0"/>
            </a:endParaRPr>
          </a:p>
        </p:txBody>
      </p:sp>
      <p:graphicFrame>
        <p:nvGraphicFramePr>
          <p:cNvPr id="9218" name="Object 2"/>
          <p:cNvGraphicFramePr>
            <a:graphicFrameLocks noGrp="1" noChangeAspect="1"/>
          </p:cNvGraphicFramePr>
          <p:nvPr>
            <p:ph idx="1"/>
            <p:extLst>
              <p:ext uri="{D42A27DB-BD31-4B8C-83A1-F6EECF244321}">
                <p14:modId xmlns:p14="http://schemas.microsoft.com/office/powerpoint/2010/main" val="536206858"/>
              </p:ext>
            </p:extLst>
          </p:nvPr>
        </p:nvGraphicFramePr>
        <p:xfrm>
          <a:off x="1187624" y="5166128"/>
          <a:ext cx="6480720" cy="1215622"/>
        </p:xfrm>
        <a:graphic>
          <a:graphicData uri="http://schemas.openxmlformats.org/presentationml/2006/ole">
            <mc:AlternateContent xmlns:mc="http://schemas.openxmlformats.org/markup-compatibility/2006">
              <mc:Choice xmlns:v="urn:schemas-microsoft-com:vml" Requires="v">
                <p:oleObj spid="_x0000_s3088" name="點陣圖影像" r:id="rId4" imgW="5076190" imgH="952633" progId="PBrush">
                  <p:embed/>
                </p:oleObj>
              </mc:Choice>
              <mc:Fallback>
                <p:oleObj name="點陣圖影像" r:id="rId4" imgW="5076190" imgH="952633"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5166128"/>
                        <a:ext cx="6480720" cy="12156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Rectangle 6"/>
          <p:cNvSpPr>
            <a:spLocks noChangeArrowheads="1"/>
          </p:cNvSpPr>
          <p:nvPr/>
        </p:nvSpPr>
        <p:spPr bwMode="auto">
          <a:xfrm>
            <a:off x="395288" y="1268413"/>
            <a:ext cx="8280400" cy="5113337"/>
          </a:xfrm>
          <a:prstGeom prst="rect">
            <a:avLst/>
          </a:prstGeom>
          <a:noFill/>
          <a:ln w="9525">
            <a:noFill/>
            <a:miter lim="800000"/>
            <a:headEnd/>
            <a:tailEnd/>
          </a:ln>
        </p:spPr>
        <p:txBody>
          <a:bodyPr/>
          <a:lstStyle/>
          <a:p>
            <a:pPr marL="342900" indent="-342900" eaLnBrk="0" hangingPunct="0">
              <a:spcBef>
                <a:spcPts val="600"/>
              </a:spcBef>
              <a:buClr>
                <a:schemeClr val="accent1"/>
              </a:buClr>
              <a:buSzPct val="76000"/>
              <a:buFont typeface="Wingdings 3" pitchFamily="18" charset="2"/>
              <a:buChar char=""/>
            </a:pPr>
            <a:r>
              <a:rPr kumimoji="0" lang="en-US" altLang="zh-TW" sz="2400" dirty="0" err="1">
                <a:ea typeface="標楷體" pitchFamily="65" charset="-120"/>
              </a:rPr>
              <a:t>ZigBee</a:t>
            </a:r>
            <a:r>
              <a:rPr kumimoji="0" lang="en-US" altLang="zh-TW" sz="2400" dirty="0">
                <a:ea typeface="標楷體" pitchFamily="65" charset="-120"/>
              </a:rPr>
              <a:t> </a:t>
            </a:r>
            <a:r>
              <a:rPr kumimoji="0" lang="zh-TW" altLang="zh-TW" sz="2400" dirty="0">
                <a:ea typeface="標楷體" pitchFamily="65" charset="-120"/>
              </a:rPr>
              <a:t>provides rules that </a:t>
            </a:r>
            <a:r>
              <a:rPr kumimoji="0" lang="zh-TW" altLang="zh-TW" sz="2400" dirty="0">
                <a:solidFill>
                  <a:srgbClr val="CC0000"/>
                </a:solidFill>
                <a:ea typeface="標楷體" pitchFamily="65" charset="-120"/>
              </a:rPr>
              <a:t>Cm &gt;= </a:t>
            </a:r>
            <a:r>
              <a:rPr kumimoji="0" lang="zh-TW" altLang="zh-TW" sz="2400" dirty="0" smtClean="0">
                <a:solidFill>
                  <a:srgbClr val="CC0000"/>
                </a:solidFill>
                <a:ea typeface="標楷體" pitchFamily="65" charset="-120"/>
              </a:rPr>
              <a:t>Rm</a:t>
            </a:r>
            <a:r>
              <a:rPr kumimoji="0" lang="en-US" altLang="zh-TW" sz="2400" dirty="0" smtClean="0">
                <a:ea typeface="標楷體" pitchFamily="65" charset="-120"/>
              </a:rPr>
              <a:t>, therefore </a:t>
            </a:r>
            <a:r>
              <a:rPr kumimoji="0" lang="en-US" altLang="zh-TW" sz="2400" dirty="0">
                <a:ea typeface="標楷體" pitchFamily="65" charset="-120"/>
              </a:rPr>
              <a:t>ZigBee router </a:t>
            </a:r>
            <a:r>
              <a:rPr kumimoji="0" lang="en-US" altLang="zh-TW" sz="2400" dirty="0" smtClean="0">
                <a:ea typeface="標楷體" pitchFamily="65" charset="-120"/>
              </a:rPr>
              <a:t>can provide </a:t>
            </a:r>
            <a:r>
              <a:rPr kumimoji="0" lang="en-US" altLang="zh-TW" sz="2400" dirty="0">
                <a:ea typeface="標楷體" pitchFamily="65" charset="-120"/>
              </a:rPr>
              <a:t>at least </a:t>
            </a:r>
            <a:r>
              <a:rPr kumimoji="0" lang="en-US" altLang="zh-TW" sz="2400" dirty="0">
                <a:solidFill>
                  <a:srgbClr val="CC0000"/>
                </a:solidFill>
                <a:ea typeface="標楷體" pitchFamily="65" charset="-120"/>
              </a:rPr>
              <a:t>(Cm-Rm)</a:t>
            </a:r>
            <a:r>
              <a:rPr kumimoji="0" lang="en-US" altLang="zh-TW" sz="2400" dirty="0">
                <a:ea typeface="標楷體" pitchFamily="65" charset="-120"/>
              </a:rPr>
              <a:t> ZigBee connections of ZigBee devices.</a:t>
            </a:r>
          </a:p>
          <a:p>
            <a:pPr marL="342900" indent="-342900" eaLnBrk="0" hangingPunct="0">
              <a:spcBef>
                <a:spcPts val="600"/>
              </a:spcBef>
              <a:buClr>
                <a:schemeClr val="accent1"/>
              </a:buClr>
              <a:buSzPct val="76000"/>
              <a:buFont typeface="Wingdings 3" pitchFamily="18" charset="2"/>
              <a:buChar char=""/>
            </a:pPr>
            <a:r>
              <a:rPr kumimoji="0" lang="en-US" altLang="zh-TW" sz="2400" dirty="0" smtClean="0">
                <a:ea typeface="標楷體" pitchFamily="65" charset="-120"/>
              </a:rPr>
              <a:t>The </a:t>
            </a:r>
            <a:r>
              <a:rPr kumimoji="0" lang="en-US" altLang="zh-TW" sz="2400" dirty="0">
                <a:ea typeface="標楷體" pitchFamily="65" charset="-120"/>
              </a:rPr>
              <a:t>address of  device is assigned by parent </a:t>
            </a:r>
            <a:r>
              <a:rPr kumimoji="0" lang="en-US" altLang="zh-TW" sz="2400" dirty="0" smtClean="0">
                <a:ea typeface="標楷體" pitchFamily="65" charset="-120"/>
              </a:rPr>
              <a:t>router. For </a:t>
            </a:r>
            <a:r>
              <a:rPr kumimoji="0" lang="en-US" altLang="zh-TW" sz="2400" dirty="0" err="1">
                <a:ea typeface="標楷體" pitchFamily="65" charset="-120"/>
              </a:rPr>
              <a:t>ZigBee</a:t>
            </a:r>
            <a:r>
              <a:rPr kumimoji="0" lang="en-US" altLang="zh-TW" sz="2400" dirty="0">
                <a:ea typeface="標楷體" pitchFamily="65" charset="-120"/>
              </a:rPr>
              <a:t> </a:t>
            </a:r>
            <a:r>
              <a:rPr kumimoji="0" lang="en-US" altLang="zh-TW" sz="2400" dirty="0" smtClean="0">
                <a:ea typeface="標楷體" pitchFamily="65" charset="-120"/>
              </a:rPr>
              <a:t>coordinator, the </a:t>
            </a:r>
            <a:r>
              <a:rPr kumimoji="0" lang="en-US" altLang="zh-TW" sz="2400" dirty="0">
                <a:ea typeface="標楷體" pitchFamily="65" charset="-120"/>
              </a:rPr>
              <a:t>whole network is divided into </a:t>
            </a:r>
            <a:r>
              <a:rPr kumimoji="0" lang="en-US" altLang="zh-TW" sz="2400" dirty="0">
                <a:solidFill>
                  <a:srgbClr val="CC0000"/>
                </a:solidFill>
                <a:ea typeface="標楷體" pitchFamily="65" charset="-120"/>
              </a:rPr>
              <a:t>(Rm+1)</a:t>
            </a:r>
            <a:r>
              <a:rPr kumimoji="0" lang="en-US" altLang="zh-TW" sz="2400" dirty="0">
                <a:ea typeface="標楷體" pitchFamily="65" charset="-120"/>
              </a:rPr>
              <a:t> blocks.</a:t>
            </a:r>
          </a:p>
          <a:p>
            <a:pPr marL="342900" indent="-342900" eaLnBrk="0" hangingPunct="0">
              <a:spcBef>
                <a:spcPts val="600"/>
              </a:spcBef>
              <a:buClr>
                <a:schemeClr val="accent1"/>
              </a:buClr>
              <a:buSzPct val="76000"/>
              <a:buFont typeface="Wingdings 3" pitchFamily="18" charset="2"/>
              <a:buChar char=""/>
            </a:pPr>
            <a:r>
              <a:rPr kumimoji="0" lang="en-US" altLang="zh-TW" sz="2400" dirty="0" smtClean="0">
                <a:solidFill>
                  <a:srgbClr val="CC0000"/>
                </a:solidFill>
                <a:ea typeface="標楷體" pitchFamily="65" charset="-120"/>
              </a:rPr>
              <a:t>Rm </a:t>
            </a:r>
            <a:r>
              <a:rPr kumimoji="0" lang="en-US" altLang="zh-TW" sz="2400" dirty="0">
                <a:solidFill>
                  <a:srgbClr val="CC0000"/>
                </a:solidFill>
                <a:ea typeface="標楷體" pitchFamily="65" charset="-120"/>
              </a:rPr>
              <a:t>blocks</a:t>
            </a:r>
            <a:r>
              <a:rPr kumimoji="0" lang="en-US" altLang="zh-TW" sz="2400" dirty="0">
                <a:ea typeface="標楷體" pitchFamily="65" charset="-120"/>
              </a:rPr>
              <a:t> will be allocated to its Rm sub-router</a:t>
            </a:r>
            <a:r>
              <a:rPr kumimoji="0" lang="en-US" altLang="zh-TW" sz="2400" dirty="0" smtClean="0">
                <a:ea typeface="標楷體" pitchFamily="65" charset="-120"/>
              </a:rPr>
              <a:t>, and </a:t>
            </a:r>
            <a:r>
              <a:rPr kumimoji="0" lang="en-US" altLang="zh-TW" sz="2400" dirty="0">
                <a:ea typeface="標楷體" pitchFamily="65" charset="-120"/>
              </a:rPr>
              <a:t>the </a:t>
            </a:r>
            <a:r>
              <a:rPr kumimoji="0" lang="en-US" altLang="zh-TW" sz="2400" dirty="0">
                <a:solidFill>
                  <a:srgbClr val="CC0000"/>
                </a:solidFill>
                <a:ea typeface="標楷體" pitchFamily="65" charset="-120"/>
              </a:rPr>
              <a:t>final block</a:t>
            </a:r>
            <a:r>
              <a:rPr kumimoji="0" lang="en-US" altLang="zh-TW" sz="2400" dirty="0">
                <a:ea typeface="標楷體" pitchFamily="65" charset="-120"/>
              </a:rPr>
              <a:t> is preserved for the </a:t>
            </a:r>
            <a:r>
              <a:rPr kumimoji="0" lang="en-US" altLang="zh-TW" sz="2400" dirty="0">
                <a:solidFill>
                  <a:srgbClr val="CC0000"/>
                </a:solidFill>
                <a:ea typeface="標楷體" pitchFamily="65" charset="-120"/>
              </a:rPr>
              <a:t>(Cm-Rm)</a:t>
            </a:r>
            <a:r>
              <a:rPr kumimoji="0" lang="en-US" altLang="zh-TW" sz="2400" dirty="0">
                <a:ea typeface="標楷體" pitchFamily="65" charset="-120"/>
              </a:rPr>
              <a:t> end devices connected with it.</a:t>
            </a:r>
          </a:p>
          <a:p>
            <a:pPr marL="342900" indent="-342900" eaLnBrk="0" hangingPunct="0">
              <a:spcBef>
                <a:spcPts val="600"/>
              </a:spcBef>
              <a:buClr>
                <a:schemeClr val="accent1"/>
              </a:buClr>
              <a:buSzPct val="76000"/>
              <a:buFont typeface="Wingdings 3" pitchFamily="18" charset="2"/>
              <a:buChar char=""/>
            </a:pPr>
            <a:r>
              <a:rPr kumimoji="0" lang="en-US" altLang="zh-TW" sz="2400" dirty="0" smtClean="0">
                <a:ea typeface="標楷體" pitchFamily="65" charset="-120"/>
              </a:rPr>
              <a:t>ZigBee </a:t>
            </a:r>
            <a:r>
              <a:rPr kumimoji="0" lang="en-US" altLang="zh-TW" sz="2400" dirty="0">
                <a:ea typeface="標楷體" pitchFamily="65" charset="-120"/>
              </a:rPr>
              <a:t>router(in depth d) uses these parameters to compute a </a:t>
            </a:r>
            <a:r>
              <a:rPr kumimoji="0" lang="en-US" altLang="zh-TW" sz="2400" dirty="0" err="1">
                <a:ea typeface="標楷體" pitchFamily="65" charset="-120"/>
              </a:rPr>
              <a:t>Cskip</a:t>
            </a:r>
            <a:r>
              <a:rPr kumimoji="0" lang="en-US" altLang="zh-TW" sz="2400" dirty="0">
                <a:ea typeface="標楷體" pitchFamily="65" charset="-120"/>
              </a:rPr>
              <a:t> value</a:t>
            </a:r>
            <a:r>
              <a:rPr kumimoji="0" lang="en-US" altLang="zh-TW" sz="2400" dirty="0" smtClean="0">
                <a:ea typeface="標楷體" pitchFamily="65" charset="-120"/>
              </a:rPr>
              <a:t>.      </a:t>
            </a:r>
            <a:r>
              <a:rPr kumimoji="0" lang="en-US" altLang="zh-TW" sz="2400" dirty="0">
                <a:ea typeface="標楷體" pitchFamily="65" charset="-120"/>
              </a:rPr>
              <a:t>(The depth of coordinator is defined as 0 )</a:t>
            </a:r>
          </a:p>
        </p:txBody>
      </p:sp>
      <p:sp>
        <p:nvSpPr>
          <p:cNvPr id="2" name="投影片編號版面配置區 1"/>
          <p:cNvSpPr>
            <a:spLocks noGrp="1"/>
          </p:cNvSpPr>
          <p:nvPr>
            <p:ph type="sldNum" sz="quarter" idx="4294967295"/>
          </p:nvPr>
        </p:nvSpPr>
        <p:spPr>
          <a:xfrm>
            <a:off x="612775" y="6356350"/>
            <a:ext cx="1981200" cy="365125"/>
          </a:xfrm>
          <a:prstGeom prst="rect">
            <a:avLst/>
          </a:prstGeom>
        </p:spPr>
        <p:txBody>
          <a:bodyPr/>
          <a:lstStyle/>
          <a:p>
            <a:pPr>
              <a:defRPr/>
            </a:pPr>
            <a:fld id="{C1BC216C-F62B-4211-A123-4127233B987E}" type="slidenum">
              <a:rPr lang="zh-TW" altLang="en-US" smtClean="0"/>
              <a:pPr>
                <a:defRPr/>
              </a:pPr>
              <a:t>98</a:t>
            </a:fld>
            <a:endParaRPr lang="zh-TW" altLang="en-US"/>
          </a:p>
        </p:txBody>
      </p:sp>
    </p:spTree>
    <p:extLst>
      <p:ext uri="{BB962C8B-B14F-4D97-AF65-F5344CB8AC3E}">
        <p14:creationId xmlns:p14="http://schemas.microsoft.com/office/powerpoint/2010/main" val="81690636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ph type="title"/>
          </p:nvPr>
        </p:nvSpPr>
        <p:spPr/>
        <p:txBody>
          <a:bodyPr>
            <a:noAutofit/>
          </a:bodyPr>
          <a:lstStyle/>
          <a:p>
            <a:r>
              <a:rPr lang="en-US" altLang="zh-TW" dirty="0" smtClean="0">
                <a:solidFill>
                  <a:srgbClr val="002B4C"/>
                </a:solidFill>
                <a:latin typeface="+mj-lt"/>
                <a:cs typeface="Times New Roman" pitchFamily="18" charset="0"/>
              </a:rPr>
              <a:t>Address </a:t>
            </a:r>
            <a:r>
              <a:rPr lang="en-US" altLang="zh-TW" dirty="0">
                <a:solidFill>
                  <a:srgbClr val="002B4C"/>
                </a:solidFill>
                <a:latin typeface="+mj-lt"/>
                <a:cs typeface="Times New Roman" pitchFamily="18" charset="0"/>
              </a:rPr>
              <a:t>Assignment Algorithm</a:t>
            </a:r>
            <a:endParaRPr lang="zh-TW" altLang="en-US" dirty="0">
              <a:solidFill>
                <a:srgbClr val="002B4C"/>
              </a:solidFill>
              <a:latin typeface="+mj-lt"/>
              <a:cs typeface="Times New Roman" pitchFamily="18" charset="0"/>
            </a:endParaRPr>
          </a:p>
        </p:txBody>
      </p:sp>
      <p:sp>
        <p:nvSpPr>
          <p:cNvPr id="10244" name="Rectangle 4"/>
          <p:cNvSpPr>
            <a:spLocks noGrp="1" noChangeArrowheads="1"/>
          </p:cNvSpPr>
          <p:nvPr>
            <p:ph type="body" sz="half" idx="1"/>
          </p:nvPr>
        </p:nvSpPr>
        <p:spPr>
          <a:xfrm>
            <a:off x="4572000" y="2205038"/>
            <a:ext cx="4248150" cy="2952750"/>
          </a:xfrm>
          <a:noFill/>
        </p:spPr>
        <p:txBody>
          <a:bodyPr/>
          <a:lstStyle/>
          <a:p>
            <a:pPr marL="342900" indent="-342900"/>
            <a:r>
              <a:rPr lang="en-US" altLang="zh-TW" sz="2000" dirty="0" smtClean="0">
                <a:latin typeface="+mn-lt"/>
              </a:rPr>
              <a:t>If a parent node at depth </a:t>
            </a:r>
            <a:r>
              <a:rPr lang="en-US" altLang="zh-TW" sz="2000" i="1" dirty="0" smtClean="0">
                <a:latin typeface="+mn-lt"/>
              </a:rPr>
              <a:t>d</a:t>
            </a:r>
            <a:r>
              <a:rPr lang="en-US" altLang="zh-TW" sz="2000" dirty="0" smtClean="0">
                <a:latin typeface="+mn-lt"/>
              </a:rPr>
              <a:t> has an address </a:t>
            </a:r>
            <a:r>
              <a:rPr lang="en-US" altLang="zh-TW" sz="2000" i="1" dirty="0" err="1" smtClean="0">
                <a:latin typeface="+mn-lt"/>
              </a:rPr>
              <a:t>Aparent</a:t>
            </a:r>
            <a:r>
              <a:rPr lang="en-US" altLang="zh-TW" sz="2000" dirty="0" smtClean="0">
                <a:latin typeface="+mn-lt"/>
              </a:rPr>
              <a:t>, </a:t>
            </a:r>
          </a:p>
          <a:p>
            <a:pPr marL="742950" lvl="1" indent="-285750"/>
            <a:r>
              <a:rPr lang="en-US" altLang="zh-TW" sz="1800" dirty="0" smtClean="0">
                <a:latin typeface="+mn-lt"/>
              </a:rPr>
              <a:t>the </a:t>
            </a:r>
            <a:r>
              <a:rPr lang="en-US" altLang="zh-TW" sz="1800" i="1" dirty="0" smtClean="0">
                <a:latin typeface="+mn-lt"/>
              </a:rPr>
              <a:t>n</a:t>
            </a:r>
            <a:r>
              <a:rPr lang="en-US" altLang="zh-TW" sz="1800" dirty="0" smtClean="0">
                <a:latin typeface="+mn-lt"/>
              </a:rPr>
              <a:t>th child </a:t>
            </a:r>
            <a:r>
              <a:rPr lang="en-US" altLang="zh-TW" sz="1800" dirty="0" smtClean="0">
                <a:solidFill>
                  <a:srgbClr val="FF0000"/>
                </a:solidFill>
                <a:latin typeface="+mn-lt"/>
              </a:rPr>
              <a:t>router</a:t>
            </a:r>
            <a:r>
              <a:rPr lang="en-US" altLang="zh-TW" sz="1800" dirty="0" smtClean="0">
                <a:latin typeface="+mn-lt"/>
              </a:rPr>
              <a:t> is assigned to address </a:t>
            </a:r>
            <a:r>
              <a:rPr lang="en-US" altLang="zh-TW" sz="1800" i="1" dirty="0" err="1" smtClean="0">
                <a:latin typeface="+mn-lt"/>
              </a:rPr>
              <a:t>Aparent</a:t>
            </a:r>
            <a:r>
              <a:rPr lang="en-US" altLang="zh-TW" sz="1800" dirty="0" smtClean="0">
                <a:solidFill>
                  <a:srgbClr val="FF0000"/>
                </a:solidFill>
                <a:latin typeface="+mn-lt"/>
              </a:rPr>
              <a:t>+(</a:t>
            </a:r>
            <a:r>
              <a:rPr lang="en-US" altLang="zh-TW" sz="1800" i="1" dirty="0" smtClean="0">
                <a:solidFill>
                  <a:srgbClr val="FF0000"/>
                </a:solidFill>
                <a:latin typeface="+mn-lt"/>
              </a:rPr>
              <a:t>n</a:t>
            </a:r>
            <a:r>
              <a:rPr lang="en-US" altLang="zh-TW" sz="1800" dirty="0" smtClean="0">
                <a:solidFill>
                  <a:srgbClr val="FF0000"/>
                </a:solidFill>
                <a:latin typeface="+mn-lt"/>
              </a:rPr>
              <a:t>-1)×</a:t>
            </a:r>
            <a:r>
              <a:rPr lang="en-US" altLang="zh-TW" sz="1800" i="1" dirty="0" err="1" smtClean="0">
                <a:latin typeface="+mn-lt"/>
              </a:rPr>
              <a:t>Cskip</a:t>
            </a:r>
            <a:r>
              <a:rPr lang="en-US" altLang="zh-TW" sz="1800" dirty="0" smtClean="0">
                <a:latin typeface="+mn-lt"/>
              </a:rPr>
              <a:t>(</a:t>
            </a:r>
            <a:r>
              <a:rPr lang="en-US" altLang="zh-TW" sz="1800" i="1" dirty="0" smtClean="0">
                <a:latin typeface="+mn-lt"/>
              </a:rPr>
              <a:t>d</a:t>
            </a:r>
            <a:r>
              <a:rPr lang="en-US" altLang="zh-TW" sz="1800" dirty="0" smtClean="0">
                <a:latin typeface="+mn-lt"/>
              </a:rPr>
              <a:t>)+1 </a:t>
            </a:r>
          </a:p>
          <a:p>
            <a:pPr marL="742950" lvl="1" indent="-285750"/>
            <a:r>
              <a:rPr lang="en-US" altLang="zh-TW" sz="1800" i="1" dirty="0" smtClean="0">
                <a:latin typeface="+mn-lt"/>
              </a:rPr>
              <a:t>n</a:t>
            </a:r>
            <a:r>
              <a:rPr lang="en-US" altLang="zh-TW" sz="1800" dirty="0" smtClean="0">
                <a:latin typeface="+mn-lt"/>
              </a:rPr>
              <a:t>th child </a:t>
            </a:r>
            <a:r>
              <a:rPr lang="en-US" altLang="zh-TW" sz="1800" dirty="0" smtClean="0">
                <a:solidFill>
                  <a:srgbClr val="FF0000"/>
                </a:solidFill>
                <a:latin typeface="+mn-lt"/>
              </a:rPr>
              <a:t>end device </a:t>
            </a:r>
            <a:r>
              <a:rPr lang="en-US" altLang="zh-TW" sz="1800" dirty="0" smtClean="0">
                <a:latin typeface="+mn-lt"/>
              </a:rPr>
              <a:t>is assigned to address </a:t>
            </a:r>
            <a:r>
              <a:rPr lang="en-US" altLang="zh-TW" sz="1800" i="1" dirty="0" err="1" smtClean="0">
                <a:latin typeface="+mn-lt"/>
              </a:rPr>
              <a:t>Aparent</a:t>
            </a:r>
            <a:r>
              <a:rPr lang="en-US" altLang="zh-TW" sz="1800" dirty="0" err="1" smtClean="0">
                <a:latin typeface="+mn-lt"/>
              </a:rPr>
              <a:t>+</a:t>
            </a:r>
            <a:r>
              <a:rPr lang="en-US" altLang="zh-TW" sz="1800" i="1" dirty="0" err="1" smtClean="0">
                <a:solidFill>
                  <a:srgbClr val="FF0000"/>
                </a:solidFill>
                <a:latin typeface="+mn-lt"/>
              </a:rPr>
              <a:t>Rm</a:t>
            </a:r>
            <a:r>
              <a:rPr lang="en-US" altLang="zh-TW" sz="1800" dirty="0" err="1" smtClean="0">
                <a:latin typeface="+mn-lt"/>
              </a:rPr>
              <a:t>×</a:t>
            </a:r>
            <a:r>
              <a:rPr lang="en-US" altLang="zh-TW" sz="1800" i="1" dirty="0" err="1" smtClean="0">
                <a:latin typeface="+mn-lt"/>
              </a:rPr>
              <a:t>Cskip</a:t>
            </a:r>
            <a:r>
              <a:rPr lang="en-US" altLang="zh-TW" sz="1800" dirty="0" smtClean="0">
                <a:latin typeface="+mn-lt"/>
              </a:rPr>
              <a:t>(</a:t>
            </a:r>
            <a:r>
              <a:rPr lang="en-US" altLang="zh-TW" sz="1800" i="1" dirty="0" smtClean="0">
                <a:latin typeface="+mn-lt"/>
              </a:rPr>
              <a:t>d</a:t>
            </a:r>
            <a:r>
              <a:rPr lang="en-US" altLang="zh-TW" sz="1800" dirty="0" smtClean="0">
                <a:latin typeface="+mn-lt"/>
              </a:rPr>
              <a:t>)+</a:t>
            </a:r>
            <a:r>
              <a:rPr lang="en-US" altLang="zh-TW" sz="1800" i="1" dirty="0" smtClean="0">
                <a:latin typeface="+mn-lt"/>
              </a:rPr>
              <a:t>n</a:t>
            </a:r>
          </a:p>
          <a:p>
            <a:pPr marL="342900" indent="-342900"/>
            <a:endParaRPr lang="zh-TW" altLang="en-US" sz="2200" dirty="0" smtClean="0">
              <a:latin typeface="+mn-lt"/>
            </a:endParaRPr>
          </a:p>
        </p:txBody>
      </p:sp>
      <p:pic>
        <p:nvPicPr>
          <p:cNvPr id="10245" name="Picture 6"/>
          <p:cNvPicPr>
            <a:picLocks noGrp="1" noChangeAspect="1" noChangeArrowheads="1"/>
          </p:cNvPicPr>
          <p:nvPr>
            <p:ph sz="quarter" idx="2"/>
          </p:nvPr>
        </p:nvPicPr>
        <p:blipFill>
          <a:blip r:embed="rId4" cstate="print"/>
          <a:srcRect/>
          <a:stretch>
            <a:fillRect/>
          </a:stretch>
        </p:blipFill>
        <p:spPr>
          <a:xfrm>
            <a:off x="250825" y="1268413"/>
            <a:ext cx="3455988" cy="928687"/>
          </a:xfrm>
        </p:spPr>
      </p:pic>
      <p:graphicFrame>
        <p:nvGraphicFramePr>
          <p:cNvPr id="10242" name="Object 2"/>
          <p:cNvGraphicFramePr>
            <a:graphicFrameLocks noGrp="1" noChangeAspect="1"/>
          </p:cNvGraphicFramePr>
          <p:nvPr>
            <p:ph sz="quarter" idx="3"/>
          </p:nvPr>
        </p:nvGraphicFramePr>
        <p:xfrm>
          <a:off x="467544" y="2636912"/>
          <a:ext cx="4392529" cy="3930576"/>
        </p:xfrm>
        <a:graphic>
          <a:graphicData uri="http://schemas.openxmlformats.org/presentationml/2006/ole">
            <mc:AlternateContent xmlns:mc="http://schemas.openxmlformats.org/markup-compatibility/2006">
              <mc:Choice xmlns:v="urn:schemas-microsoft-com:vml" Requires="v">
                <p:oleObj spid="_x0000_s4112" name="點陣圖影像" r:id="rId5" imgW="5477640" imgH="5657143" progId="PBrush">
                  <p:embed/>
                </p:oleObj>
              </mc:Choice>
              <mc:Fallback>
                <p:oleObj name="點陣圖影像" r:id="rId5" imgW="5477640" imgH="5657143"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636912"/>
                        <a:ext cx="4392529" cy="3930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投影片編號版面配置區 1"/>
          <p:cNvSpPr>
            <a:spLocks noGrp="1"/>
          </p:cNvSpPr>
          <p:nvPr>
            <p:ph type="sldNum" sz="quarter" idx="12"/>
          </p:nvPr>
        </p:nvSpPr>
        <p:spPr/>
        <p:txBody>
          <a:bodyPr/>
          <a:lstStyle/>
          <a:p>
            <a:pPr>
              <a:defRPr/>
            </a:pPr>
            <a:fld id="{45D5B475-B7A7-4CE0-A704-334798ED4AA6}" type="slidenum">
              <a:rPr lang="zh-TW" altLang="en-US" smtClean="0"/>
              <a:pPr>
                <a:defRPr/>
              </a:pPr>
              <a:t>99</a:t>
            </a:fld>
            <a:endParaRPr lang="zh-TW" altLang="en-US"/>
          </a:p>
        </p:txBody>
      </p:sp>
      <p:sp>
        <p:nvSpPr>
          <p:cNvPr id="3" name="文字方塊 2"/>
          <p:cNvSpPr txBox="1"/>
          <p:nvPr/>
        </p:nvSpPr>
        <p:spPr>
          <a:xfrm>
            <a:off x="4796245" y="5570265"/>
            <a:ext cx="3172663" cy="646331"/>
          </a:xfrm>
          <a:prstGeom prst="rect">
            <a:avLst/>
          </a:prstGeom>
          <a:noFill/>
        </p:spPr>
        <p:txBody>
          <a:bodyPr wrap="none" rtlCol="0">
            <a:spAutoFit/>
          </a:bodyPr>
          <a:lstStyle/>
          <a:p>
            <a:r>
              <a:rPr lang="zh-TW" altLang="en-US" dirty="0" smtClean="0">
                <a:ea typeface="標楷體" pitchFamily="65" charset="-120"/>
              </a:rPr>
              <a:t>以</a:t>
            </a:r>
            <a:r>
              <a:rPr lang="en-US" altLang="zh-TW" dirty="0" smtClean="0">
                <a:ea typeface="標楷體" pitchFamily="65" charset="-120"/>
              </a:rPr>
              <a:t>A</a:t>
            </a:r>
            <a:r>
              <a:rPr lang="zh-TW" altLang="en-US" dirty="0" smtClean="0">
                <a:ea typeface="標楷體" pitchFamily="65" charset="-120"/>
              </a:rPr>
              <a:t>為例，</a:t>
            </a:r>
            <a:r>
              <a:rPr lang="en-US" altLang="zh-TW" dirty="0" smtClean="0">
                <a:ea typeface="標楷體" pitchFamily="65" charset="-120"/>
              </a:rPr>
              <a:t>A</a:t>
            </a:r>
            <a:r>
              <a:rPr lang="zh-TW" altLang="en-US" dirty="0" smtClean="0">
                <a:ea typeface="標楷體" pitchFamily="65" charset="-120"/>
              </a:rPr>
              <a:t>是</a:t>
            </a:r>
            <a:r>
              <a:rPr lang="en-US" altLang="zh-TW" dirty="0" smtClean="0">
                <a:ea typeface="標楷體" pitchFamily="65" charset="-120"/>
              </a:rPr>
              <a:t>C</a:t>
            </a:r>
            <a:r>
              <a:rPr lang="zh-TW" altLang="en-US" dirty="0" smtClean="0">
                <a:ea typeface="標楷體" pitchFamily="65" charset="-120"/>
              </a:rPr>
              <a:t>的第</a:t>
            </a:r>
            <a:r>
              <a:rPr lang="en-US" altLang="zh-TW" dirty="0" smtClean="0">
                <a:ea typeface="標楷體" pitchFamily="65" charset="-120"/>
              </a:rPr>
              <a:t>2</a:t>
            </a:r>
            <a:r>
              <a:rPr lang="zh-TW" altLang="en-US" dirty="0" smtClean="0">
                <a:ea typeface="標楷體" pitchFamily="65" charset="-120"/>
              </a:rPr>
              <a:t>個</a:t>
            </a:r>
            <a:r>
              <a:rPr lang="en-US" altLang="zh-TW" dirty="0" smtClean="0">
                <a:ea typeface="標楷體" pitchFamily="65" charset="-120"/>
              </a:rPr>
              <a:t>child;</a:t>
            </a:r>
          </a:p>
          <a:p>
            <a:r>
              <a:rPr lang="en-US" altLang="zh-TW" dirty="0" smtClean="0">
                <a:ea typeface="標楷體" pitchFamily="65" charset="-120"/>
              </a:rPr>
              <a:t>A</a:t>
            </a:r>
            <a:r>
              <a:rPr lang="zh-TW" altLang="en-US" dirty="0" smtClean="0">
                <a:ea typeface="標楷體" pitchFamily="65" charset="-120"/>
              </a:rPr>
              <a:t>的位址是</a:t>
            </a:r>
            <a:r>
              <a:rPr lang="en-US" altLang="zh-TW" dirty="0" smtClean="0">
                <a:ea typeface="標楷體" pitchFamily="65" charset="-120"/>
              </a:rPr>
              <a:t>0+(2-1)*31+1=32</a:t>
            </a:r>
            <a:endParaRPr lang="zh-TW" altLang="en-US" dirty="0">
              <a:ea typeface="標楷體" pitchFamily="65" charset="-120"/>
            </a:endParaRPr>
          </a:p>
        </p:txBody>
      </p:sp>
      <p:sp>
        <p:nvSpPr>
          <p:cNvPr id="4" name="矩形 3"/>
          <p:cNvSpPr/>
          <p:nvPr/>
        </p:nvSpPr>
        <p:spPr>
          <a:xfrm>
            <a:off x="4788024" y="1484784"/>
            <a:ext cx="3647152" cy="646331"/>
          </a:xfrm>
          <a:prstGeom prst="rect">
            <a:avLst/>
          </a:prstGeom>
        </p:spPr>
        <p:txBody>
          <a:bodyPr wrap="none">
            <a:spAutoFit/>
          </a:bodyPr>
          <a:lstStyle/>
          <a:p>
            <a:r>
              <a:rPr lang="en-US" altLang="zh-TW" dirty="0">
                <a:ea typeface="標楷體" pitchFamily="65" charset="-120"/>
              </a:rPr>
              <a:t>C</a:t>
            </a:r>
            <a:r>
              <a:rPr lang="zh-TW" altLang="en-US" dirty="0">
                <a:ea typeface="標楷體" pitchFamily="65" charset="-120"/>
              </a:rPr>
              <a:t>的</a:t>
            </a:r>
            <a:r>
              <a:rPr lang="en-US" altLang="zh-TW" dirty="0" err="1">
                <a:ea typeface="標楷體" pitchFamily="65" charset="-120"/>
              </a:rPr>
              <a:t>Cskip</a:t>
            </a:r>
            <a:r>
              <a:rPr lang="en-US" altLang="zh-TW" dirty="0">
                <a:ea typeface="標楷體" pitchFamily="65" charset="-120"/>
              </a:rPr>
              <a:t>=(6-4-6*4^2+1)/(1-4)=</a:t>
            </a:r>
            <a:r>
              <a:rPr lang="en-US" altLang="zh-TW" dirty="0" smtClean="0">
                <a:ea typeface="標楷體" pitchFamily="65" charset="-120"/>
              </a:rPr>
              <a:t>31</a:t>
            </a:r>
          </a:p>
          <a:p>
            <a:r>
              <a:rPr lang="en-US" altLang="zh-TW" dirty="0" smtClean="0">
                <a:ea typeface="標楷體" pitchFamily="65" charset="-120"/>
              </a:rPr>
              <a:t>(C</a:t>
            </a:r>
            <a:r>
              <a:rPr lang="en-US" altLang="zh-TW" baseline="-25000" dirty="0" smtClean="0">
                <a:ea typeface="標楷體" pitchFamily="65" charset="-120"/>
              </a:rPr>
              <a:t>m</a:t>
            </a:r>
            <a:r>
              <a:rPr lang="en-US" altLang="zh-TW" dirty="0" smtClean="0">
                <a:ea typeface="標楷體" pitchFamily="65" charset="-120"/>
              </a:rPr>
              <a:t>=6, </a:t>
            </a:r>
            <a:r>
              <a:rPr lang="en-US" altLang="zh-TW" dirty="0" err="1" smtClean="0">
                <a:ea typeface="標楷體" pitchFamily="65" charset="-120"/>
              </a:rPr>
              <a:t>R</a:t>
            </a:r>
            <a:r>
              <a:rPr lang="en-US" altLang="zh-TW" baseline="-25000" dirty="0" err="1">
                <a:ea typeface="標楷體" pitchFamily="65" charset="-120"/>
              </a:rPr>
              <a:t>m</a:t>
            </a:r>
            <a:r>
              <a:rPr lang="en-US" altLang="zh-TW" dirty="0" smtClean="0">
                <a:ea typeface="標楷體" pitchFamily="65" charset="-120"/>
              </a:rPr>
              <a:t>=4, L</a:t>
            </a:r>
            <a:r>
              <a:rPr lang="en-US" altLang="zh-TW" baseline="-25000" dirty="0">
                <a:ea typeface="標楷體" pitchFamily="65" charset="-120"/>
              </a:rPr>
              <a:t>m</a:t>
            </a:r>
            <a:r>
              <a:rPr lang="en-US" altLang="zh-TW" dirty="0" smtClean="0">
                <a:ea typeface="標楷體" pitchFamily="65" charset="-120"/>
              </a:rPr>
              <a:t>=3)</a:t>
            </a:r>
            <a:endParaRPr lang="en-US" altLang="zh-TW" dirty="0">
              <a:ea typeface="標楷體" pitchFamily="65" charset="-120"/>
            </a:endParaRPr>
          </a:p>
        </p:txBody>
      </p:sp>
      <p:sp>
        <p:nvSpPr>
          <p:cNvPr id="6" name="矩形 5"/>
          <p:cNvSpPr/>
          <p:nvPr/>
        </p:nvSpPr>
        <p:spPr>
          <a:xfrm>
            <a:off x="-324544" y="2502768"/>
            <a:ext cx="2616422" cy="307777"/>
          </a:xfrm>
          <a:prstGeom prst="rect">
            <a:avLst/>
          </a:prstGeom>
        </p:spPr>
        <p:txBody>
          <a:bodyPr wrap="none">
            <a:spAutoFit/>
          </a:bodyPr>
          <a:lstStyle/>
          <a:p>
            <a:pPr marL="742950" lvl="1" indent="-285750"/>
            <a:r>
              <a:rPr lang="en-US" altLang="zh-TW" sz="1400" i="1" dirty="0" err="1" smtClean="0"/>
              <a:t>Aparent</a:t>
            </a:r>
            <a:r>
              <a:rPr lang="en-US" altLang="zh-TW" sz="1400" dirty="0" err="1" smtClean="0"/>
              <a:t>+</a:t>
            </a:r>
            <a:r>
              <a:rPr lang="en-US" altLang="zh-TW" sz="1400" i="1" dirty="0" err="1" smtClean="0"/>
              <a:t>Rm</a:t>
            </a:r>
            <a:r>
              <a:rPr lang="en-US" altLang="zh-TW" sz="1400" dirty="0" err="1" smtClean="0"/>
              <a:t>×</a:t>
            </a:r>
            <a:r>
              <a:rPr lang="en-US" altLang="zh-TW" sz="1400" i="1" dirty="0" err="1" smtClean="0"/>
              <a:t>Cskip</a:t>
            </a:r>
            <a:r>
              <a:rPr lang="en-US" altLang="zh-TW" sz="1400" dirty="0" smtClean="0"/>
              <a:t>(</a:t>
            </a:r>
            <a:r>
              <a:rPr lang="en-US" altLang="zh-TW" sz="1400" i="1" dirty="0" smtClean="0"/>
              <a:t>d</a:t>
            </a:r>
            <a:r>
              <a:rPr lang="en-US" altLang="zh-TW" sz="1400" dirty="0"/>
              <a:t>)+</a:t>
            </a:r>
            <a:r>
              <a:rPr lang="en-US" altLang="zh-TW" sz="1400" i="1" dirty="0"/>
              <a:t>n</a:t>
            </a:r>
          </a:p>
        </p:txBody>
      </p:sp>
      <p:sp>
        <p:nvSpPr>
          <p:cNvPr id="7" name="矩形 6"/>
          <p:cNvSpPr/>
          <p:nvPr/>
        </p:nvSpPr>
        <p:spPr>
          <a:xfrm>
            <a:off x="4860073" y="5231711"/>
            <a:ext cx="2614818" cy="338554"/>
          </a:xfrm>
          <a:prstGeom prst="rect">
            <a:avLst/>
          </a:prstGeom>
        </p:spPr>
        <p:txBody>
          <a:bodyPr wrap="none">
            <a:spAutoFit/>
          </a:bodyPr>
          <a:lstStyle/>
          <a:p>
            <a:r>
              <a:rPr lang="en-US" altLang="zh-TW" sz="1600" i="1" dirty="0" err="1"/>
              <a:t>Aparent</a:t>
            </a:r>
            <a:r>
              <a:rPr lang="en-US" altLang="zh-TW" sz="1600" dirty="0"/>
              <a:t>+(</a:t>
            </a:r>
            <a:r>
              <a:rPr lang="en-US" altLang="zh-TW" sz="1600" i="1" dirty="0"/>
              <a:t>n</a:t>
            </a:r>
            <a:r>
              <a:rPr lang="en-US" altLang="zh-TW" sz="1600" dirty="0"/>
              <a:t>-1)×</a:t>
            </a:r>
            <a:r>
              <a:rPr lang="en-US" altLang="zh-TW" sz="1600" i="1" dirty="0" err="1"/>
              <a:t>Cskip</a:t>
            </a:r>
            <a:r>
              <a:rPr lang="en-US" altLang="zh-TW" sz="1600" dirty="0"/>
              <a:t>(</a:t>
            </a:r>
            <a:r>
              <a:rPr lang="en-US" altLang="zh-TW" sz="1600" i="1" dirty="0"/>
              <a:t>d</a:t>
            </a:r>
            <a:r>
              <a:rPr lang="en-US" altLang="zh-TW" sz="1600" dirty="0"/>
              <a:t>)+1 </a:t>
            </a:r>
            <a:endParaRPr lang="zh-TW" altLang="en-US" sz="1600" dirty="0"/>
          </a:p>
        </p:txBody>
      </p:sp>
    </p:spTree>
    <p:extLst>
      <p:ext uri="{BB962C8B-B14F-4D97-AF65-F5344CB8AC3E}">
        <p14:creationId xmlns:p14="http://schemas.microsoft.com/office/powerpoint/2010/main" val="3053315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商展</Template>
  <TotalTime>22058</TotalTime>
  <Words>15712</Words>
  <Application>Microsoft Office PowerPoint</Application>
  <PresentationFormat>如螢幕大小 (4:3)</PresentationFormat>
  <Paragraphs>2382</Paragraphs>
  <Slides>158</Slides>
  <Notes>124</Notes>
  <HiddenSlides>0</HiddenSlides>
  <MMClips>0</MMClips>
  <ScaleCrop>false</ScaleCrop>
  <HeadingPairs>
    <vt:vector size="8" baseType="variant">
      <vt:variant>
        <vt:lpstr>使用字型</vt:lpstr>
      </vt:variant>
      <vt:variant>
        <vt:i4>17</vt:i4>
      </vt:variant>
      <vt:variant>
        <vt:lpstr>佈景主題</vt:lpstr>
      </vt:variant>
      <vt:variant>
        <vt:i4>1</vt:i4>
      </vt:variant>
      <vt:variant>
        <vt:lpstr>內嵌 OLE 伺服程式</vt:lpstr>
      </vt:variant>
      <vt:variant>
        <vt:i4>1</vt:i4>
      </vt:variant>
      <vt:variant>
        <vt:lpstr>投影片標題</vt:lpstr>
      </vt:variant>
      <vt:variant>
        <vt:i4>158</vt:i4>
      </vt:variant>
    </vt:vector>
  </HeadingPairs>
  <TitlesOfParts>
    <vt:vector size="177" baseType="lpstr">
      <vt:lpstr>Adobe 繁黑體 Std B</vt:lpstr>
      <vt:lpstr>Arial Unicode MS</vt:lpstr>
      <vt:lpstr>TimesNewRomanBold</vt:lpstr>
      <vt:lpstr>華康中黑體</vt:lpstr>
      <vt:lpstr>微軟正黑體</vt:lpstr>
      <vt:lpstr>新細明體</vt:lpstr>
      <vt:lpstr>標楷體</vt:lpstr>
      <vt:lpstr>Aharoni</vt:lpstr>
      <vt:lpstr>Arial</vt:lpstr>
      <vt:lpstr>Arial</vt:lpstr>
      <vt:lpstr>Calibri</vt:lpstr>
      <vt:lpstr>Corbel</vt:lpstr>
      <vt:lpstr>MS Reference Sans Serif</vt:lpstr>
      <vt:lpstr>Symbol</vt:lpstr>
      <vt:lpstr>Times New Roman</vt:lpstr>
      <vt:lpstr>Wingdings</vt:lpstr>
      <vt:lpstr>Wingdings 3</vt:lpstr>
      <vt:lpstr>Office 佈景主題</vt:lpstr>
      <vt:lpstr>點陣圖影像</vt:lpstr>
      <vt:lpstr>IoT/M2M Area Network 物聯網區域網路</vt:lpstr>
      <vt:lpstr>Outline</vt:lpstr>
      <vt:lpstr>Introduction to M2M Area Networks</vt:lpstr>
      <vt:lpstr>M2M Area Networks</vt:lpstr>
      <vt:lpstr>IoT/M2M Area Network</vt:lpstr>
      <vt:lpstr>Catalog of IoT/M2M Sensors (1)</vt:lpstr>
      <vt:lpstr>PowerPoint 簡報</vt:lpstr>
      <vt:lpstr>PowerPoint 簡報</vt:lpstr>
      <vt:lpstr>PowerPoint 簡報</vt:lpstr>
      <vt:lpstr>PowerPoint 簡報</vt:lpstr>
      <vt:lpstr>PowerPoint 簡報</vt:lpstr>
      <vt:lpstr>Category of Sensor Platforms</vt:lpstr>
      <vt:lpstr>Catalog of IoT/M2M Devices</vt:lpstr>
      <vt:lpstr>Catalog of M2M Area Network Protocols (1)</vt:lpstr>
      <vt:lpstr>Catalog of M2M Area Network Protocols (2)</vt:lpstr>
      <vt:lpstr> Example M2M Area Protocols</vt:lpstr>
      <vt:lpstr>AnSI C12 Suite</vt:lpstr>
      <vt:lpstr>ANSI C12 Suite</vt:lpstr>
      <vt:lpstr>A Brief History</vt:lpstr>
      <vt:lpstr>Network Protocol Stack</vt:lpstr>
      <vt:lpstr>C12.19: The Data Model</vt:lpstr>
      <vt:lpstr>Decade</vt:lpstr>
      <vt:lpstr>Read/Write Services</vt:lpstr>
      <vt:lpstr>Three Remarkable Tables in Decade 0</vt:lpstr>
      <vt:lpstr>C12.18: Basic Point-to-Point Communication over an Optical Port</vt:lpstr>
      <vt:lpstr>Protocol Specifications for Electric Metering (PSEM)</vt:lpstr>
      <vt:lpstr>C12.21: An Extension of C12.18 for Modem Communication</vt:lpstr>
      <vt:lpstr>Interactions with the Data-Link Layer</vt:lpstr>
      <vt:lpstr>Modifications and Additions to C12.19 Tables</vt:lpstr>
      <vt:lpstr>C12.22: Enable Transportation over any Networking Communication System</vt:lpstr>
      <vt:lpstr>C12.22 Reference Topology</vt:lpstr>
      <vt:lpstr>Network Elements in C12.22 (1/2)</vt:lpstr>
      <vt:lpstr>Network Elements in C12.22 (2/2)</vt:lpstr>
      <vt:lpstr>C12.22 Node to C12.22 Network Communications</vt:lpstr>
      <vt:lpstr>C12.22 Communication Module</vt:lpstr>
      <vt:lpstr>C12.22 Protocol Stack and Services</vt:lpstr>
      <vt:lpstr>C12.19 Updates</vt:lpstr>
      <vt:lpstr>RFC 6142: C12.22 Transport Over an IP Network</vt:lpstr>
      <vt:lpstr>RFC 6142: C12.22 Transport Over an IP Network (Cont.)</vt:lpstr>
      <vt:lpstr>ZigBee</vt:lpstr>
      <vt:lpstr>ZigBee</vt:lpstr>
      <vt:lpstr>ZigBee/802.15.4 architecture</vt:lpstr>
      <vt:lpstr>ZigBee Applications</vt:lpstr>
      <vt:lpstr>ZigBee Market Goals</vt:lpstr>
      <vt:lpstr>ZigBee Technical Specs </vt:lpstr>
      <vt:lpstr>ZigBee Network Models</vt:lpstr>
      <vt:lpstr>Components</vt:lpstr>
      <vt:lpstr>ZigBee Network Topology</vt:lpstr>
      <vt:lpstr>Network Topologies (cont’d)</vt:lpstr>
      <vt:lpstr>ZigBee Network Topology</vt:lpstr>
      <vt:lpstr>IEEE 802.15.4 Device Types</vt:lpstr>
      <vt:lpstr>ZigBee Protocol Stack</vt:lpstr>
      <vt:lpstr>IEEE 802.15.4 Standard Basics</vt:lpstr>
      <vt:lpstr>IEEE 802.15.4 MAC Features</vt:lpstr>
      <vt:lpstr>IEEE 802.15.4 MAC Options</vt:lpstr>
      <vt:lpstr>802.15.4 Data Frame Packet </vt:lpstr>
      <vt:lpstr>802.15.4 Acknowledgment Frame Format</vt:lpstr>
      <vt:lpstr>802.15.4  Command Frame Format</vt:lpstr>
      <vt:lpstr>Frame Control</vt:lpstr>
      <vt:lpstr>Frame Control Field</vt:lpstr>
      <vt:lpstr>Individual Frame Format</vt:lpstr>
      <vt:lpstr>802.15.4 Beacon Frame Format</vt:lpstr>
      <vt:lpstr>Individual Frame Format (cont’d)</vt:lpstr>
      <vt:lpstr>802.15.4 Command Frame Format</vt:lpstr>
      <vt:lpstr>Association</vt:lpstr>
      <vt:lpstr>Association</vt:lpstr>
      <vt:lpstr> ZigBee Architecture Objectives </vt:lpstr>
      <vt:lpstr> ZigBee Architecture Objectives </vt:lpstr>
      <vt:lpstr>Wireless Networking Basics</vt:lpstr>
      <vt:lpstr>Device Discovery</vt:lpstr>
      <vt:lpstr>Association</vt:lpstr>
      <vt:lpstr>Association</vt:lpstr>
      <vt:lpstr>Channel Scan</vt:lpstr>
      <vt:lpstr>Active &amp; Passive Channel Scan</vt:lpstr>
      <vt:lpstr>ED and Orphan Channel Scan</vt:lpstr>
      <vt:lpstr>Superframe Structure</vt:lpstr>
      <vt:lpstr>Superframe Structure</vt:lpstr>
      <vt:lpstr>Superframe structure</vt:lpstr>
      <vt:lpstr>Superframe structure</vt:lpstr>
      <vt:lpstr>Superframe structure</vt:lpstr>
      <vt:lpstr>Superframe structure</vt:lpstr>
      <vt:lpstr>802.15.4 MAC</vt:lpstr>
      <vt:lpstr>Channel Access  </vt:lpstr>
      <vt:lpstr>Un-slotted CSMA-CA</vt:lpstr>
      <vt:lpstr>Un-slotted CSMA-CA</vt:lpstr>
      <vt:lpstr>Slotted CSMA/CA Algorithm</vt:lpstr>
      <vt:lpstr>Slotted CSMA/CA Algorithm</vt:lpstr>
      <vt:lpstr>Slotted CSMA/CA Random backoff </vt:lpstr>
      <vt:lpstr>Slotted CSMA/CA Random backoff </vt:lpstr>
      <vt:lpstr>Slotted CSMA/CA Algorithm</vt:lpstr>
      <vt:lpstr>Zigbee Networking Assumptions</vt:lpstr>
      <vt:lpstr>Zigbee Routing Architecture</vt:lpstr>
      <vt:lpstr>Concept of Routing for Tree Topology</vt:lpstr>
      <vt:lpstr>Routing for Tree topology</vt:lpstr>
      <vt:lpstr>Device Addressing</vt:lpstr>
      <vt:lpstr>ZigBee Network Address Format</vt:lpstr>
      <vt:lpstr>Address Assignment Algorithm</vt:lpstr>
      <vt:lpstr>Address Assignment Algorithm</vt:lpstr>
      <vt:lpstr>Address Assignment Algorithm</vt:lpstr>
      <vt:lpstr>Routing for Tree topology</vt:lpstr>
      <vt:lpstr>Routing for Tree topology</vt:lpstr>
      <vt:lpstr>Application Support Features</vt:lpstr>
      <vt:lpstr>IEEE 802.15.4e</vt:lpstr>
      <vt:lpstr>IEEE 802.15.4e</vt:lpstr>
      <vt:lpstr>IEEE 802.15.4e</vt:lpstr>
      <vt:lpstr>IEEE 802.15.4e</vt:lpstr>
      <vt:lpstr>IEEE 802.15.4e</vt:lpstr>
      <vt:lpstr>MAC Operation Modes</vt:lpstr>
      <vt:lpstr>MAC Operation Modes</vt:lpstr>
      <vt:lpstr>IEEE 802.15.4e TSCH</vt:lpstr>
      <vt:lpstr>TSCH: TimeSlotted</vt:lpstr>
      <vt:lpstr>Time Slot</vt:lpstr>
      <vt:lpstr>PowerPoint 簡報</vt:lpstr>
      <vt:lpstr>TSCH Schedule</vt:lpstr>
      <vt:lpstr>TSCH Schedule</vt:lpstr>
      <vt:lpstr>TSCH Channel Hopping</vt:lpstr>
      <vt:lpstr>PowerPoint 簡報</vt:lpstr>
      <vt:lpstr>IPv6 over TSCH</vt:lpstr>
      <vt:lpstr>802.15.4 Protocol Stacks</vt:lpstr>
      <vt:lpstr>802.15.4g</vt:lpstr>
      <vt:lpstr>802.15.4g</vt:lpstr>
      <vt:lpstr>802.15.4g</vt:lpstr>
      <vt:lpstr>802.15.4g</vt:lpstr>
      <vt:lpstr>Bluetooth Low Energy</vt:lpstr>
      <vt:lpstr>Bluetooth Low Energy (BLE)</vt:lpstr>
      <vt:lpstr>Protocol Stack</vt:lpstr>
      <vt:lpstr>Generic Access Profile (GAP)</vt:lpstr>
      <vt:lpstr>Advertising and Scan Response Data</vt:lpstr>
      <vt:lpstr>Advertising Process</vt:lpstr>
      <vt:lpstr>Advertising via Broadcast</vt:lpstr>
      <vt:lpstr>GATT</vt:lpstr>
      <vt:lpstr>Exclusive Connection of GATT</vt:lpstr>
      <vt:lpstr>Connected Topology</vt:lpstr>
      <vt:lpstr>Server-Client in GATT Transactions</vt:lpstr>
      <vt:lpstr>GATT Transactions</vt:lpstr>
      <vt:lpstr>GATT Services and Characteristics </vt:lpstr>
      <vt:lpstr>Services and Characteristics</vt:lpstr>
      <vt:lpstr>GATT Services</vt:lpstr>
      <vt:lpstr>Blood Pressure Service Characteristics</vt:lpstr>
      <vt:lpstr>A Comparison between ZigBee, BT and BLE</vt:lpstr>
      <vt:lpstr>PowerPoint 簡報</vt:lpstr>
      <vt:lpstr>Bluetooth 5</vt:lpstr>
      <vt:lpstr>Summary</vt:lpstr>
      <vt:lpstr>Appendix</vt:lpstr>
      <vt:lpstr>Example IoT Devices</vt:lpstr>
      <vt:lpstr>Game Drone – Parrot Ar. Drone (1) </vt:lpstr>
      <vt:lpstr>Game Drone – Parrot Ar. Drone (2)</vt:lpstr>
      <vt:lpstr>Surveillance Robot – WowWee Rovio (1)</vt:lpstr>
      <vt:lpstr>Surveillance Robot – WowWee Rovio (2)</vt:lpstr>
      <vt:lpstr>Smart Meter –  Elster A3 ALPHA SmartMeter (1)</vt:lpstr>
      <vt:lpstr>Smart Meter –  Elster A3 ALPHA SmartMeter (2)</vt:lpstr>
      <vt:lpstr>Smart Meter –  Elster A3 ALPHA SmartMeter (3)</vt:lpstr>
      <vt:lpstr>Cleaning Robot with IP Camera – Ankaka G182 (1)</vt:lpstr>
      <vt:lpstr>Cleaning Robot with IP Camera – Ankaka G182 (2) </vt:lpstr>
      <vt:lpstr>Cleaning Robot with IP Camera – Ankaka G182 (3)</vt:lpstr>
      <vt:lpstr> iRobot Create (1) </vt:lpstr>
      <vt:lpstr>iRobot Create (2)</vt:lpstr>
      <vt:lpstr>iRobot Create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Smart</dc:creator>
  <cp:lastModifiedBy>user</cp:lastModifiedBy>
  <cp:revision>159</cp:revision>
  <cp:lastPrinted>2016-12-08T12:32:42Z</cp:lastPrinted>
  <dcterms:created xsi:type="dcterms:W3CDTF">2015-09-17T06:25:22Z</dcterms:created>
  <dcterms:modified xsi:type="dcterms:W3CDTF">2017-11-05T09:38:14Z</dcterms:modified>
</cp:coreProperties>
</file>